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8" r:id="rId2"/>
    <p:sldMasterId id="2147483684" r:id="rId3"/>
  </p:sldMasterIdLst>
  <p:notesMasterIdLst>
    <p:notesMasterId r:id="rId44"/>
  </p:notesMasterIdLst>
  <p:sldIdLst>
    <p:sldId id="1198" r:id="rId4"/>
    <p:sldId id="261" r:id="rId5"/>
    <p:sldId id="399" r:id="rId6"/>
    <p:sldId id="386" r:id="rId7"/>
    <p:sldId id="397" r:id="rId8"/>
    <p:sldId id="377" r:id="rId9"/>
    <p:sldId id="257" r:id="rId10"/>
    <p:sldId id="374" r:id="rId11"/>
    <p:sldId id="402" r:id="rId12"/>
    <p:sldId id="371" r:id="rId13"/>
    <p:sldId id="369" r:id="rId14"/>
    <p:sldId id="384" r:id="rId15"/>
    <p:sldId id="1203" r:id="rId16"/>
    <p:sldId id="391" r:id="rId17"/>
    <p:sldId id="264" r:id="rId18"/>
    <p:sldId id="368" r:id="rId19"/>
    <p:sldId id="270" r:id="rId20"/>
    <p:sldId id="315" r:id="rId21"/>
    <p:sldId id="262" r:id="rId22"/>
    <p:sldId id="258" r:id="rId23"/>
    <p:sldId id="400" r:id="rId24"/>
    <p:sldId id="401" r:id="rId25"/>
    <p:sldId id="382" r:id="rId26"/>
    <p:sldId id="383" r:id="rId27"/>
    <p:sldId id="393" r:id="rId28"/>
    <p:sldId id="398" r:id="rId29"/>
    <p:sldId id="379" r:id="rId30"/>
    <p:sldId id="380" r:id="rId31"/>
    <p:sldId id="392" r:id="rId32"/>
    <p:sldId id="381" r:id="rId33"/>
    <p:sldId id="385" r:id="rId34"/>
    <p:sldId id="372" r:id="rId35"/>
    <p:sldId id="370" r:id="rId36"/>
    <p:sldId id="388" r:id="rId37"/>
    <p:sldId id="387" r:id="rId38"/>
    <p:sldId id="389" r:id="rId39"/>
    <p:sldId id="390" r:id="rId40"/>
    <p:sldId id="1199" r:id="rId41"/>
    <p:sldId id="1202" r:id="rId42"/>
    <p:sldId id="12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0" userDrawn="1">
          <p15:clr>
            <a:srgbClr val="A4A3A4"/>
          </p15:clr>
        </p15:guide>
        <p15:guide id="2" pos="1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BAB"/>
    <a:srgbClr val="E7E6E6"/>
    <a:srgbClr val="F3F2F2"/>
    <a:srgbClr val="4BB0A0"/>
    <a:srgbClr val="D0CECE"/>
    <a:srgbClr val="ECEEF0"/>
    <a:srgbClr val="F2F2F2"/>
    <a:srgbClr val="D6DCE5"/>
    <a:srgbClr val="7F7F7F"/>
    <a:srgbClr val="2C80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autoAdjust="0"/>
    <p:restoredTop sz="89790" autoAdjust="0"/>
  </p:normalViewPr>
  <p:slideViewPr>
    <p:cSldViewPr snapToGrid="0" snapToObjects="1" showGuides="1">
      <p:cViewPr varScale="1">
        <p:scale>
          <a:sx n="107" d="100"/>
          <a:sy n="107" d="100"/>
        </p:scale>
        <p:origin x="488" y="160"/>
      </p:cViewPr>
      <p:guideLst>
        <p:guide orient="horz" pos="2520"/>
        <p:guide pos="1680"/>
      </p:guideLst>
    </p:cSldViewPr>
  </p:slideViewPr>
  <p:notesTextViewPr>
    <p:cViewPr>
      <p:scale>
        <a:sx n="1" d="1"/>
        <a:sy n="1" d="1"/>
      </p:scale>
      <p:origin x="0" y="0"/>
    </p:cViewPr>
  </p:notesTextViewPr>
  <p:sorterViewPr>
    <p:cViewPr>
      <p:scale>
        <a:sx n="193" d="100"/>
        <a:sy n="19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224772760455395E-2"/>
          <c:y val="0.17300843610127092"/>
          <c:w val="0.95695202758452091"/>
          <c:h val="0.70358164216862584"/>
        </c:manualLayout>
      </c:layout>
      <c:lineChart>
        <c:grouping val="standard"/>
        <c:varyColors val="0"/>
        <c:ser>
          <c:idx val="0"/>
          <c:order val="0"/>
          <c:tx>
            <c:strRef>
              <c:f>Sheet1!$B$1</c:f>
              <c:strCache>
                <c:ptCount val="1"/>
                <c:pt idx="0">
                  <c:v>Firm A</c:v>
                </c:pt>
              </c:strCache>
            </c:strRef>
          </c:tx>
          <c:spPr>
            <a:ln w="19050" cap="rnd">
              <a:solidFill>
                <a:schemeClr val="accent1"/>
              </a:solidFill>
              <a:round/>
            </a:ln>
            <a:effectLst/>
          </c:spPr>
          <c:marker>
            <c:symbol val="circle"/>
            <c:size val="10"/>
            <c:spPr>
              <a:solidFill>
                <a:schemeClr val="bg1"/>
              </a:solidFill>
              <a:ln w="19050">
                <a:solidFill>
                  <a:schemeClr val="accent1"/>
                </a:solidFill>
              </a:ln>
              <a:effectLst/>
            </c:spPr>
          </c:marker>
          <c:cat>
            <c:strRef>
              <c:f>Sheet1!$A$2:$A$10</c:f>
              <c:strCache>
                <c:ptCount val="9"/>
                <c:pt idx="0">
                  <c:v>Attribute 1</c:v>
                </c:pt>
                <c:pt idx="1">
                  <c:v>Attribute 2</c:v>
                </c:pt>
                <c:pt idx="2">
                  <c:v>Attribute 3</c:v>
                </c:pt>
                <c:pt idx="3">
                  <c:v>Attribute 4</c:v>
                </c:pt>
                <c:pt idx="4">
                  <c:v>Attribute 5</c:v>
                </c:pt>
                <c:pt idx="5">
                  <c:v>Attribute 6</c:v>
                </c:pt>
                <c:pt idx="6">
                  <c:v>Attribute 7</c:v>
                </c:pt>
                <c:pt idx="7">
                  <c:v>Attribute 8</c:v>
                </c:pt>
                <c:pt idx="8">
                  <c:v>Attribute 9</c:v>
                </c:pt>
              </c:strCache>
            </c:strRef>
          </c:cat>
          <c:val>
            <c:numRef>
              <c:f>Sheet1!$B$2:$B$10</c:f>
              <c:numCache>
                <c:formatCode>General</c:formatCode>
                <c:ptCount val="9"/>
                <c:pt idx="0">
                  <c:v>0</c:v>
                </c:pt>
                <c:pt idx="1">
                  <c:v>0</c:v>
                </c:pt>
                <c:pt idx="2">
                  <c:v>1</c:v>
                </c:pt>
                <c:pt idx="3">
                  <c:v>2</c:v>
                </c:pt>
                <c:pt idx="4">
                  <c:v>3</c:v>
                </c:pt>
                <c:pt idx="5">
                  <c:v>3</c:v>
                </c:pt>
                <c:pt idx="6">
                  <c:v>6</c:v>
                </c:pt>
                <c:pt idx="7">
                  <c:v>6</c:v>
                </c:pt>
                <c:pt idx="8">
                  <c:v>6</c:v>
                </c:pt>
              </c:numCache>
            </c:numRef>
          </c:val>
          <c:smooth val="1"/>
          <c:extLst>
            <c:ext xmlns:c16="http://schemas.microsoft.com/office/drawing/2014/chart" uri="{C3380CC4-5D6E-409C-BE32-E72D297353CC}">
              <c16:uniqueId val="{00000000-552C-6549-AF01-94470204D5A0}"/>
            </c:ext>
          </c:extLst>
        </c:ser>
        <c:ser>
          <c:idx val="1"/>
          <c:order val="1"/>
          <c:tx>
            <c:strRef>
              <c:f>Sheet1!$C$1</c:f>
              <c:strCache>
                <c:ptCount val="1"/>
                <c:pt idx="0">
                  <c:v>Firm B</c:v>
                </c:pt>
              </c:strCache>
            </c:strRef>
          </c:tx>
          <c:spPr>
            <a:ln w="19050" cap="rnd">
              <a:solidFill>
                <a:schemeClr val="accent2"/>
              </a:solidFill>
              <a:round/>
            </a:ln>
            <a:effectLst/>
          </c:spPr>
          <c:marker>
            <c:symbol val="circle"/>
            <c:size val="10"/>
            <c:spPr>
              <a:solidFill>
                <a:schemeClr val="bg1"/>
              </a:solidFill>
              <a:ln w="19050">
                <a:solidFill>
                  <a:schemeClr val="accent2"/>
                </a:solidFill>
              </a:ln>
              <a:effectLst/>
            </c:spPr>
          </c:marker>
          <c:cat>
            <c:strRef>
              <c:f>Sheet1!$A$2:$A$10</c:f>
              <c:strCache>
                <c:ptCount val="9"/>
                <c:pt idx="0">
                  <c:v>Attribute 1</c:v>
                </c:pt>
                <c:pt idx="1">
                  <c:v>Attribute 2</c:v>
                </c:pt>
                <c:pt idx="2">
                  <c:v>Attribute 3</c:v>
                </c:pt>
                <c:pt idx="3">
                  <c:v>Attribute 4</c:v>
                </c:pt>
                <c:pt idx="4">
                  <c:v>Attribute 5</c:v>
                </c:pt>
                <c:pt idx="5">
                  <c:v>Attribute 6</c:v>
                </c:pt>
                <c:pt idx="6">
                  <c:v>Attribute 7</c:v>
                </c:pt>
                <c:pt idx="7">
                  <c:v>Attribute 8</c:v>
                </c:pt>
                <c:pt idx="8">
                  <c:v>Attribute 9</c:v>
                </c:pt>
              </c:strCache>
            </c:strRef>
          </c:cat>
          <c:val>
            <c:numRef>
              <c:f>Sheet1!$C$2:$C$10</c:f>
              <c:numCache>
                <c:formatCode>General</c:formatCode>
                <c:ptCount val="9"/>
                <c:pt idx="0">
                  <c:v>3</c:v>
                </c:pt>
                <c:pt idx="1">
                  <c:v>3</c:v>
                </c:pt>
                <c:pt idx="2">
                  <c:v>3</c:v>
                </c:pt>
                <c:pt idx="3">
                  <c:v>3</c:v>
                </c:pt>
                <c:pt idx="4">
                  <c:v>6</c:v>
                </c:pt>
                <c:pt idx="5">
                  <c:v>6</c:v>
                </c:pt>
                <c:pt idx="6">
                  <c:v>3</c:v>
                </c:pt>
                <c:pt idx="7">
                  <c:v>1</c:v>
                </c:pt>
              </c:numCache>
            </c:numRef>
          </c:val>
          <c:smooth val="1"/>
          <c:extLst>
            <c:ext xmlns:c16="http://schemas.microsoft.com/office/drawing/2014/chart" uri="{C3380CC4-5D6E-409C-BE32-E72D297353CC}">
              <c16:uniqueId val="{00000001-552C-6549-AF01-94470204D5A0}"/>
            </c:ext>
          </c:extLst>
        </c:ser>
        <c:ser>
          <c:idx val="2"/>
          <c:order val="2"/>
          <c:tx>
            <c:strRef>
              <c:f>Sheet1!$D$1</c:f>
              <c:strCache>
                <c:ptCount val="1"/>
                <c:pt idx="0">
                  <c:v>Firm C</c:v>
                </c:pt>
              </c:strCache>
            </c:strRef>
          </c:tx>
          <c:spPr>
            <a:ln w="19050" cap="rnd">
              <a:solidFill>
                <a:schemeClr val="tx2"/>
              </a:solidFill>
              <a:round/>
            </a:ln>
            <a:effectLst/>
          </c:spPr>
          <c:marker>
            <c:symbol val="circle"/>
            <c:size val="10"/>
            <c:spPr>
              <a:solidFill>
                <a:schemeClr val="bg1"/>
              </a:solidFill>
              <a:ln w="19050">
                <a:solidFill>
                  <a:schemeClr val="tx2"/>
                </a:solidFill>
              </a:ln>
              <a:effectLst/>
            </c:spPr>
          </c:marker>
          <c:cat>
            <c:strRef>
              <c:f>Sheet1!$A$2:$A$10</c:f>
              <c:strCache>
                <c:ptCount val="9"/>
                <c:pt idx="0">
                  <c:v>Attribute 1</c:v>
                </c:pt>
                <c:pt idx="1">
                  <c:v>Attribute 2</c:v>
                </c:pt>
                <c:pt idx="2">
                  <c:v>Attribute 3</c:v>
                </c:pt>
                <c:pt idx="3">
                  <c:v>Attribute 4</c:v>
                </c:pt>
                <c:pt idx="4">
                  <c:v>Attribute 5</c:v>
                </c:pt>
                <c:pt idx="5">
                  <c:v>Attribute 6</c:v>
                </c:pt>
                <c:pt idx="6">
                  <c:v>Attribute 7</c:v>
                </c:pt>
                <c:pt idx="7">
                  <c:v>Attribute 8</c:v>
                </c:pt>
                <c:pt idx="8">
                  <c:v>Attribute 9</c:v>
                </c:pt>
              </c:strCache>
            </c:strRef>
          </c:cat>
          <c:val>
            <c:numRef>
              <c:f>Sheet1!$D$2:$D$10</c:f>
              <c:numCache>
                <c:formatCode>General</c:formatCode>
                <c:ptCount val="9"/>
                <c:pt idx="0">
                  <c:v>6</c:v>
                </c:pt>
                <c:pt idx="1">
                  <c:v>4</c:v>
                </c:pt>
                <c:pt idx="2">
                  <c:v>4</c:v>
                </c:pt>
                <c:pt idx="3">
                  <c:v>5</c:v>
                </c:pt>
                <c:pt idx="4">
                  <c:v>4</c:v>
                </c:pt>
                <c:pt idx="5">
                  <c:v>4</c:v>
                </c:pt>
                <c:pt idx="6">
                  <c:v>5</c:v>
                </c:pt>
                <c:pt idx="7">
                  <c:v>2</c:v>
                </c:pt>
              </c:numCache>
            </c:numRef>
          </c:val>
          <c:smooth val="1"/>
          <c:extLst>
            <c:ext xmlns:c16="http://schemas.microsoft.com/office/drawing/2014/chart" uri="{C3380CC4-5D6E-409C-BE32-E72D297353CC}">
              <c16:uniqueId val="{00000002-552C-6549-AF01-94470204D5A0}"/>
            </c:ext>
          </c:extLst>
        </c:ser>
        <c:dLbls>
          <c:showLegendKey val="0"/>
          <c:showVal val="0"/>
          <c:showCatName val="0"/>
          <c:showSerName val="0"/>
          <c:showPercent val="0"/>
          <c:showBubbleSize val="0"/>
        </c:dLbls>
        <c:marker val="1"/>
        <c:smooth val="0"/>
        <c:axId val="2020861919"/>
        <c:axId val="349579295"/>
      </c:lineChart>
      <c:catAx>
        <c:axId val="2020861919"/>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lnSpc>
                <a:spcPct val="150000"/>
              </a:lnSpc>
              <a:defRPr sz="800" b="1" i="0" u="none" strike="noStrike" kern="1200" baseline="0">
                <a:solidFill>
                  <a:schemeClr val="tx1"/>
                </a:solidFill>
                <a:latin typeface="+mn-lt"/>
                <a:ea typeface="+mn-ea"/>
                <a:cs typeface="+mn-cs"/>
              </a:defRPr>
            </a:pPr>
            <a:endParaRPr lang="en-US"/>
          </a:p>
        </c:txPr>
        <c:crossAx val="349579295"/>
        <c:crosses val="autoZero"/>
        <c:auto val="1"/>
        <c:lblAlgn val="ctr"/>
        <c:lblOffset val="100"/>
        <c:noMultiLvlLbl val="0"/>
      </c:catAx>
      <c:valAx>
        <c:axId val="349579295"/>
        <c:scaling>
          <c:orientation val="minMax"/>
          <c:max val="7"/>
          <c:min val="-1"/>
        </c:scaling>
        <c:delete val="0"/>
        <c:axPos val="l"/>
        <c:majorGridlines>
          <c:spPr>
            <a:ln w="6350" cap="rnd" cmpd="sng" algn="ctr">
              <a:solidFill>
                <a:schemeClr val="tx2">
                  <a:lumMod val="40000"/>
                  <a:lumOff val="60000"/>
                  <a:alpha val="50000"/>
                </a:schemeClr>
              </a:solidFill>
              <a:prstDash val="sys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2020861919"/>
        <c:crosses val="autoZero"/>
        <c:crossBetween val="between"/>
      </c:valAx>
      <c:spPr>
        <a:noFill/>
        <a:ln>
          <a:noFill/>
        </a:ln>
        <a:effectLst/>
      </c:spPr>
    </c:plotArea>
    <c:legend>
      <c:legendPos val="t"/>
      <c:layout>
        <c:manualLayout>
          <c:xMode val="edge"/>
          <c:yMode val="edge"/>
          <c:x val="0.33008856994428093"/>
          <c:y val="0"/>
          <c:w val="0.34107365379456933"/>
          <c:h val="5.326049138144812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3539F-FF67-C642-A3D5-93769AD7E1C0}" type="datetimeFigureOut">
              <a:rPr lang="en-US" smtClean="0"/>
              <a:t>11/24/21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02590-2A3F-4D41-B883-9527E5E3B0AC}" type="slidenum">
              <a:rPr lang="en-US" smtClean="0"/>
              <a:t>‹#›</a:t>
            </a:fld>
            <a:endParaRPr lang="en-US" dirty="0"/>
          </a:p>
        </p:txBody>
      </p:sp>
    </p:spTree>
    <p:extLst>
      <p:ext uri="{BB962C8B-B14F-4D97-AF65-F5344CB8AC3E}">
        <p14:creationId xmlns:p14="http://schemas.microsoft.com/office/powerpoint/2010/main" val="1781918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Medium"/>
                <a:cs typeface="Helvetica Neue Medium"/>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Medium"/>
              <a:cs typeface="Helvetica Neue Medium"/>
              <a:sym typeface="Helvetica Neue"/>
            </a:endParaRPr>
          </a:p>
        </p:txBody>
      </p:sp>
    </p:spTree>
    <p:extLst>
      <p:ext uri="{BB962C8B-B14F-4D97-AF65-F5344CB8AC3E}">
        <p14:creationId xmlns:p14="http://schemas.microsoft.com/office/powerpoint/2010/main" val="320231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802590-2A3F-4D41-B883-9527E5E3B0AC}" type="slidenum">
              <a:rPr lang="en-US" smtClean="0"/>
              <a:t>5</a:t>
            </a:fld>
            <a:endParaRPr lang="en-US" dirty="0"/>
          </a:p>
        </p:txBody>
      </p:sp>
    </p:spTree>
    <p:extLst>
      <p:ext uri="{BB962C8B-B14F-4D97-AF65-F5344CB8AC3E}">
        <p14:creationId xmlns:p14="http://schemas.microsoft.com/office/powerpoint/2010/main" val="3796890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3499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5802590-2A3F-4D41-B883-9527E5E3B0AC}" type="slidenum">
              <a:rPr lang="en-US" smtClean="0"/>
              <a:t>23</a:t>
            </a:fld>
            <a:endParaRPr lang="en-US" dirty="0"/>
          </a:p>
        </p:txBody>
      </p:sp>
    </p:spTree>
    <p:extLst>
      <p:ext uri="{BB962C8B-B14F-4D97-AF65-F5344CB8AC3E}">
        <p14:creationId xmlns:p14="http://schemas.microsoft.com/office/powerpoint/2010/main" val="1587699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C60948-4551-904E-A887-821BC05FED5C}" type="slidenum">
              <a:rPr lang="en-US" smtClean="0"/>
              <a:t>26</a:t>
            </a:fld>
            <a:endParaRPr lang="en-US" dirty="0"/>
          </a:p>
        </p:txBody>
      </p:sp>
    </p:spTree>
    <p:extLst>
      <p:ext uri="{BB962C8B-B14F-4D97-AF65-F5344CB8AC3E}">
        <p14:creationId xmlns:p14="http://schemas.microsoft.com/office/powerpoint/2010/main" val="2645400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83B0-B822-8A4C-824A-1FFA9D09FB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3121FD-F331-3E49-A2AC-23DCE656EE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F3BB42-7DBD-F046-813B-298D6E7E7375}"/>
              </a:ext>
            </a:extLst>
          </p:cNvPr>
          <p:cNvSpPr>
            <a:spLocks noGrp="1"/>
          </p:cNvSpPr>
          <p:nvPr>
            <p:ph type="dt" sz="half" idx="10"/>
          </p:nvPr>
        </p:nvSpPr>
        <p:spPr/>
        <p:txBody>
          <a:bodyPr/>
          <a:lstStyle/>
          <a:p>
            <a:fld id="{1BEC44FA-F7EE-8541-B103-339D1C425D81}" type="datetimeFigureOut">
              <a:rPr lang="en-US" smtClean="0"/>
              <a:t>11/24/21</a:t>
            </a:fld>
            <a:endParaRPr lang="en-US" dirty="0"/>
          </a:p>
        </p:txBody>
      </p:sp>
      <p:sp>
        <p:nvSpPr>
          <p:cNvPr id="5" name="Footer Placeholder 4">
            <a:extLst>
              <a:ext uri="{FF2B5EF4-FFF2-40B4-BE49-F238E27FC236}">
                <a16:creationId xmlns:a16="http://schemas.microsoft.com/office/drawing/2014/main" id="{46BFBD9B-E6D8-7645-AA20-79C4F9FCC1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26C096-03E5-4A4B-8895-0CC9A6F476C5}"/>
              </a:ext>
            </a:extLst>
          </p:cNvPr>
          <p:cNvSpPr>
            <a:spLocks noGrp="1"/>
          </p:cNvSpPr>
          <p:nvPr>
            <p:ph type="sldNum" sz="quarter" idx="12"/>
          </p:nvPr>
        </p:nvSpPr>
        <p:spPr/>
        <p:txBody>
          <a:bodyPr/>
          <a:lstStyle/>
          <a:p>
            <a:fld id="{343FE175-BDE0-9848-8FC3-130D2439A2F0}" type="slidenum">
              <a:rPr lang="en-US" smtClean="0"/>
              <a:t>‹#›</a:t>
            </a:fld>
            <a:endParaRPr lang="en-US" dirty="0"/>
          </a:p>
        </p:txBody>
      </p:sp>
    </p:spTree>
    <p:extLst>
      <p:ext uri="{BB962C8B-B14F-4D97-AF65-F5344CB8AC3E}">
        <p14:creationId xmlns:p14="http://schemas.microsoft.com/office/powerpoint/2010/main" val="1652906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00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2730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496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1" y="761772"/>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3188525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1"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2564678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954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2893472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7"/>
            <a:ext cx="2743200" cy="249385"/>
          </a:xfrm>
          <a:prstGeom prst="rect">
            <a:avLst/>
          </a:prstGeom>
        </p:spPr>
        <p:txBody>
          <a:bodyPr/>
          <a:lstStyle/>
          <a:p>
            <a:fld id="{75A06096-56DF-4290-9400-986291C51635}" type="datetime1">
              <a:rPr lang="en-US" smtClean="0"/>
              <a:t>11/24/21</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7"/>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3" y="6583288"/>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4022284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7"/>
            <a:ext cx="2743200" cy="249385"/>
          </a:xfrm>
          <a:prstGeom prst="rect">
            <a:avLst/>
          </a:prstGeom>
        </p:spPr>
        <p:txBody>
          <a:bodyPr/>
          <a:lstStyle/>
          <a:p>
            <a:fld id="{75A06096-56DF-4290-9400-986291C51635}" type="datetime1">
              <a:rPr lang="en-US" smtClean="0"/>
              <a:t>11/24/21</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7"/>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3" y="6583288"/>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3276759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7"/>
            <a:ext cx="2743200" cy="249385"/>
          </a:xfrm>
          <a:prstGeom prst="rect">
            <a:avLst/>
          </a:prstGeom>
        </p:spPr>
        <p:txBody>
          <a:bodyPr/>
          <a:lstStyle/>
          <a:p>
            <a:fld id="{1561BE48-2D6D-4090-93EB-7EAB93FB2B16}" type="datetime1">
              <a:rPr lang="en-US" smtClean="0"/>
              <a:t>11/24/21</a:t>
            </a:fld>
            <a:endParaRPr lang="en-US"/>
          </a:p>
        </p:txBody>
      </p:sp>
      <p:sp>
        <p:nvSpPr>
          <p:cNvPr id="6" name="Footer Placeholder 5"/>
          <p:cNvSpPr>
            <a:spLocks noGrp="1"/>
          </p:cNvSpPr>
          <p:nvPr>
            <p:ph type="ftr" sz="quarter" idx="11"/>
          </p:nvPr>
        </p:nvSpPr>
        <p:spPr>
          <a:xfrm>
            <a:off x="4038600" y="6583287"/>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3" y="6583288"/>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88445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8B5524-709F-5F46-9E38-BEF9B54B6ED6}"/>
              </a:ext>
            </a:extLst>
          </p:cNvPr>
          <p:cNvSpPr>
            <a:spLocks noGrp="1"/>
          </p:cNvSpPr>
          <p:nvPr>
            <p:ph type="dt" sz="half" idx="10"/>
          </p:nvPr>
        </p:nvSpPr>
        <p:spPr/>
        <p:txBody>
          <a:bodyPr/>
          <a:lstStyle/>
          <a:p>
            <a:fld id="{1BEC44FA-F7EE-8541-B103-339D1C425D81}" type="datetimeFigureOut">
              <a:rPr lang="en-US" smtClean="0"/>
              <a:t>11/24/21</a:t>
            </a:fld>
            <a:endParaRPr lang="en-US" dirty="0"/>
          </a:p>
        </p:txBody>
      </p:sp>
      <p:sp>
        <p:nvSpPr>
          <p:cNvPr id="3" name="Footer Placeholder 2">
            <a:extLst>
              <a:ext uri="{FF2B5EF4-FFF2-40B4-BE49-F238E27FC236}">
                <a16:creationId xmlns:a16="http://schemas.microsoft.com/office/drawing/2014/main" id="{631745DC-7DAB-E549-BD66-09442816534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9CBA50F-3998-1E4C-9058-A286631E328D}"/>
              </a:ext>
            </a:extLst>
          </p:cNvPr>
          <p:cNvSpPr>
            <a:spLocks noGrp="1"/>
          </p:cNvSpPr>
          <p:nvPr>
            <p:ph type="sldNum" sz="quarter" idx="12"/>
          </p:nvPr>
        </p:nvSpPr>
        <p:spPr/>
        <p:txBody>
          <a:bodyPr/>
          <a:lstStyle/>
          <a:p>
            <a:fld id="{343FE175-BDE0-9848-8FC3-130D2439A2F0}" type="slidenum">
              <a:rPr lang="en-US" smtClean="0"/>
              <a:t>‹#›</a:t>
            </a:fld>
            <a:endParaRPr lang="en-US" dirty="0"/>
          </a:p>
        </p:txBody>
      </p:sp>
    </p:spTree>
    <p:extLst>
      <p:ext uri="{BB962C8B-B14F-4D97-AF65-F5344CB8AC3E}">
        <p14:creationId xmlns:p14="http://schemas.microsoft.com/office/powerpoint/2010/main" val="27912152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7"/>
            <a:ext cx="2743200" cy="249385"/>
          </a:xfrm>
          <a:prstGeom prst="rect">
            <a:avLst/>
          </a:prstGeom>
        </p:spPr>
        <p:txBody>
          <a:bodyPr/>
          <a:lstStyle/>
          <a:p>
            <a:fld id="{1AFAC0BB-E46E-40ED-9A52-C3063C3C97C2}" type="datetime1">
              <a:rPr lang="en-US" smtClean="0"/>
              <a:t>11/24/21</a:t>
            </a:fld>
            <a:endParaRPr lang="en-US"/>
          </a:p>
        </p:txBody>
      </p:sp>
      <p:sp>
        <p:nvSpPr>
          <p:cNvPr id="8" name="Footer Placeholder 7"/>
          <p:cNvSpPr>
            <a:spLocks noGrp="1"/>
          </p:cNvSpPr>
          <p:nvPr>
            <p:ph type="ftr" sz="quarter" idx="11"/>
          </p:nvPr>
        </p:nvSpPr>
        <p:spPr>
          <a:xfrm>
            <a:off x="4038600" y="6583287"/>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3" y="6583288"/>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066918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7"/>
            <a:ext cx="2743200" cy="249385"/>
          </a:xfrm>
          <a:prstGeom prst="rect">
            <a:avLst/>
          </a:prstGeom>
        </p:spPr>
        <p:txBody>
          <a:bodyPr/>
          <a:lstStyle/>
          <a:p>
            <a:fld id="{654299F2-490A-4689-9798-694CAE1CDFB5}" type="datetime1">
              <a:rPr lang="en-US" smtClean="0"/>
              <a:t>11/24/21</a:t>
            </a:fld>
            <a:endParaRPr lang="en-US"/>
          </a:p>
        </p:txBody>
      </p:sp>
      <p:sp>
        <p:nvSpPr>
          <p:cNvPr id="4" name="Footer Placeholder 3"/>
          <p:cNvSpPr>
            <a:spLocks noGrp="1"/>
          </p:cNvSpPr>
          <p:nvPr>
            <p:ph type="ftr" sz="quarter" idx="11"/>
          </p:nvPr>
        </p:nvSpPr>
        <p:spPr>
          <a:xfrm>
            <a:off x="4038600" y="6583287"/>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3" y="6583288"/>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384554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7"/>
            <a:ext cx="2743200" cy="249385"/>
          </a:xfrm>
          <a:prstGeom prst="rect">
            <a:avLst/>
          </a:prstGeom>
        </p:spPr>
        <p:txBody>
          <a:bodyPr/>
          <a:lstStyle/>
          <a:p>
            <a:fld id="{8606A597-4D65-4E7D-8110-2D0D7D9138F4}" type="datetime1">
              <a:rPr lang="en-US" smtClean="0"/>
              <a:t>11/24/21</a:t>
            </a:fld>
            <a:endParaRPr lang="en-US"/>
          </a:p>
        </p:txBody>
      </p:sp>
      <p:sp>
        <p:nvSpPr>
          <p:cNvPr id="3" name="Footer Placeholder 2"/>
          <p:cNvSpPr>
            <a:spLocks noGrp="1"/>
          </p:cNvSpPr>
          <p:nvPr>
            <p:ph type="ftr" sz="quarter" idx="11"/>
          </p:nvPr>
        </p:nvSpPr>
        <p:spPr>
          <a:xfrm>
            <a:off x="4038600" y="6583287"/>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3" y="6583288"/>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588002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7"/>
            <a:ext cx="2743200" cy="249385"/>
          </a:xfrm>
          <a:prstGeom prst="rect">
            <a:avLst/>
          </a:prstGeom>
        </p:spPr>
        <p:txBody>
          <a:bodyPr/>
          <a:lstStyle/>
          <a:p>
            <a:fld id="{20F94C64-6DD2-4C8E-A963-1407C194F17C}" type="datetime1">
              <a:rPr lang="en-US" smtClean="0"/>
              <a:t>11/24/21</a:t>
            </a:fld>
            <a:endParaRPr lang="en-US"/>
          </a:p>
        </p:txBody>
      </p:sp>
      <p:sp>
        <p:nvSpPr>
          <p:cNvPr id="6" name="Footer Placeholder 5"/>
          <p:cNvSpPr>
            <a:spLocks noGrp="1"/>
          </p:cNvSpPr>
          <p:nvPr>
            <p:ph type="ftr" sz="quarter" idx="11"/>
          </p:nvPr>
        </p:nvSpPr>
        <p:spPr>
          <a:xfrm>
            <a:off x="4038600" y="6583287"/>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3" y="6583288"/>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324176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7"/>
            <a:ext cx="2743200" cy="249385"/>
          </a:xfrm>
          <a:prstGeom prst="rect">
            <a:avLst/>
          </a:prstGeom>
        </p:spPr>
        <p:txBody>
          <a:bodyPr/>
          <a:lstStyle/>
          <a:p>
            <a:fld id="{71E736A9-847E-4AF8-850E-B2BC1B79C173}" type="datetime1">
              <a:rPr lang="en-US" smtClean="0"/>
              <a:t>11/24/21</a:t>
            </a:fld>
            <a:endParaRPr lang="en-US"/>
          </a:p>
        </p:txBody>
      </p:sp>
      <p:sp>
        <p:nvSpPr>
          <p:cNvPr id="6" name="Footer Placeholder 5"/>
          <p:cNvSpPr>
            <a:spLocks noGrp="1"/>
          </p:cNvSpPr>
          <p:nvPr>
            <p:ph type="ftr" sz="quarter" idx="11"/>
          </p:nvPr>
        </p:nvSpPr>
        <p:spPr>
          <a:xfrm>
            <a:off x="4038600" y="6583287"/>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3" y="6583288"/>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792747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7"/>
            <a:ext cx="2743200" cy="249385"/>
          </a:xfrm>
          <a:prstGeom prst="rect">
            <a:avLst/>
          </a:prstGeom>
        </p:spPr>
        <p:txBody>
          <a:bodyPr/>
          <a:lstStyle/>
          <a:p>
            <a:fld id="{E063FED3-3B2C-47DA-B07A-DF28FA123EC6}" type="datetime1">
              <a:rPr lang="en-US" smtClean="0"/>
              <a:t>11/24/21</a:t>
            </a:fld>
            <a:endParaRPr lang="en-US"/>
          </a:p>
        </p:txBody>
      </p:sp>
      <p:sp>
        <p:nvSpPr>
          <p:cNvPr id="5" name="Footer Placeholder 4"/>
          <p:cNvSpPr>
            <a:spLocks noGrp="1"/>
          </p:cNvSpPr>
          <p:nvPr>
            <p:ph type="ftr" sz="quarter" idx="11"/>
          </p:nvPr>
        </p:nvSpPr>
        <p:spPr>
          <a:xfrm>
            <a:off x="4038600" y="6583287"/>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3" y="6583288"/>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083740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7"/>
            <a:ext cx="2743200" cy="249385"/>
          </a:xfrm>
          <a:prstGeom prst="rect">
            <a:avLst/>
          </a:prstGeom>
        </p:spPr>
        <p:txBody>
          <a:bodyPr/>
          <a:lstStyle/>
          <a:p>
            <a:fld id="{07C5DAD9-4FE2-444A-8B60-CA0EBA9AFE94}" type="datetime1">
              <a:rPr lang="en-US" smtClean="0"/>
              <a:t>11/24/21</a:t>
            </a:fld>
            <a:endParaRPr lang="en-US"/>
          </a:p>
        </p:txBody>
      </p:sp>
      <p:sp>
        <p:nvSpPr>
          <p:cNvPr id="5" name="Footer Placeholder 4"/>
          <p:cNvSpPr>
            <a:spLocks noGrp="1"/>
          </p:cNvSpPr>
          <p:nvPr>
            <p:ph type="ftr" sz="quarter" idx="11"/>
          </p:nvPr>
        </p:nvSpPr>
        <p:spPr>
          <a:xfrm>
            <a:off x="4038600" y="6583287"/>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3" y="6583288"/>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3057043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1010454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9261363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19" name="Slide Number"/>
          <p:cNvSpPr txBox="1">
            <a:spLocks noGrp="1"/>
          </p:cNvSpPr>
          <p:nvPr>
            <p:ph type="sldNum" sz="quarter" idx="2"/>
          </p:nvPr>
        </p:nvSpPr>
        <p:spPr>
          <a:xfrm>
            <a:off x="5979516" y="6540500"/>
            <a:ext cx="226619" cy="230530"/>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41979895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87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67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22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260947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975405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5"/>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4" y="114303"/>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2"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sz="3000"/>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sz="3000"/>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6"/>
            <a:ext cx="10001631" cy="4728668"/>
            <a:chOff x="1582154" y="1011173"/>
            <a:chExt cx="9187446" cy="4343731"/>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15427" y="1011173"/>
              <a:ext cx="8654173" cy="4343731"/>
              <a:chOff x="2115427" y="1011173"/>
              <a:chExt cx="8654173" cy="4343731"/>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115427" y="1011173"/>
                <a:ext cx="8528286" cy="4343731"/>
                <a:chOff x="2115427" y="1011173"/>
                <a:chExt cx="8528286" cy="4343731"/>
              </a:xfrm>
            </p:grpSpPr>
            <p:sp>
              <p:nvSpPr>
                <p:cNvPr id="311" name="TextBox 310">
                  <a:extLst>
                    <a:ext uri="{FF2B5EF4-FFF2-40B4-BE49-F238E27FC236}">
                      <a16:creationId xmlns:a16="http://schemas.microsoft.com/office/drawing/2014/main" id="{2A3555C8-74A1-4AF9-848C-DFB30E5A4E51}"/>
                    </a:ext>
                  </a:extLst>
                </p:cNvPr>
                <p:cNvSpPr txBox="1"/>
                <p:nvPr/>
              </p:nvSpPr>
              <p:spPr>
                <a:xfrm>
                  <a:off x="2115427" y="1302029"/>
                  <a:ext cx="1955788" cy="508900"/>
                </a:xfrm>
                <a:prstGeom prst="rect">
                  <a:avLst/>
                </a:prstGeom>
                <a:noFill/>
              </p:spPr>
              <p:txBody>
                <a:bodyPr wrap="none" rtlCol="0">
                  <a:spAutoFit/>
                </a:bodyPr>
                <a:lstStyle/>
                <a:p>
                  <a:pPr algn="ctr"/>
                  <a:r>
                    <a:rPr lang="en-IN" sz="3000"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372349" y="1011173"/>
                  <a:ext cx="2014689" cy="508900"/>
                </a:xfrm>
                <a:prstGeom prst="rect">
                  <a:avLst/>
                </a:prstGeom>
                <a:noFill/>
              </p:spPr>
              <p:txBody>
                <a:bodyPr wrap="none" rtlCol="0">
                  <a:spAutoFit/>
                </a:bodyPr>
                <a:lstStyle/>
                <a:p>
                  <a:pPr algn="ctr"/>
                  <a:r>
                    <a:rPr lang="en-IN" sz="3000"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385236" y="2241238"/>
                  <a:ext cx="1896888" cy="508900"/>
                </a:xfrm>
                <a:prstGeom prst="rect">
                  <a:avLst/>
                </a:prstGeom>
                <a:noFill/>
              </p:spPr>
              <p:txBody>
                <a:bodyPr wrap="none" rtlCol="0">
                  <a:spAutoFit/>
                </a:bodyPr>
                <a:lstStyle/>
                <a:p>
                  <a:pPr algn="ctr"/>
                  <a:r>
                    <a:rPr lang="en-IN" sz="3000"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768339" y="2119585"/>
                  <a:ext cx="1544958" cy="508900"/>
                </a:xfrm>
                <a:prstGeom prst="rect">
                  <a:avLst/>
                </a:prstGeom>
                <a:noFill/>
              </p:spPr>
              <p:txBody>
                <a:bodyPr wrap="none" rtlCol="0">
                  <a:spAutoFit/>
                </a:bodyPr>
                <a:lstStyle/>
                <a:p>
                  <a:pPr algn="ctr"/>
                  <a:r>
                    <a:rPr lang="en-IN" sz="3000"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594862" y="3940579"/>
                  <a:ext cx="2048851" cy="508900"/>
                </a:xfrm>
                <a:prstGeom prst="rect">
                  <a:avLst/>
                </a:prstGeom>
                <a:noFill/>
              </p:spPr>
              <p:txBody>
                <a:bodyPr wrap="none" rtlCol="0">
                  <a:spAutoFit/>
                </a:bodyPr>
                <a:lstStyle/>
                <a:p>
                  <a:pPr algn="ctr"/>
                  <a:r>
                    <a:rPr lang="en-IN" sz="3000"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701299" y="1011173"/>
                  <a:ext cx="1870678" cy="508900"/>
                </a:xfrm>
                <a:prstGeom prst="rect">
                  <a:avLst/>
                </a:prstGeom>
                <a:noFill/>
              </p:spPr>
              <p:txBody>
                <a:bodyPr wrap="none" rtlCol="0">
                  <a:spAutoFit/>
                </a:bodyPr>
                <a:lstStyle/>
                <a:p>
                  <a:pPr algn="ctr"/>
                  <a:r>
                    <a:rPr lang="en-IN" sz="3000"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3819934" y="4846004"/>
                  <a:ext cx="2487364" cy="508900"/>
                </a:xfrm>
                <a:prstGeom prst="rect">
                  <a:avLst/>
                </a:prstGeom>
                <a:noFill/>
              </p:spPr>
              <p:txBody>
                <a:bodyPr wrap="none" rtlCol="0">
                  <a:spAutoFit/>
                </a:bodyPr>
                <a:lstStyle/>
                <a:p>
                  <a:pPr algn="ctr"/>
                  <a:r>
                    <a:rPr lang="en-IN" sz="3000"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2"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3"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sz="3000"/>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000"/>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sz="3000"/>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3000"/>
            </a:p>
          </p:txBody>
        </p:sp>
      </p:grpSp>
    </p:spTree>
    <p:extLst>
      <p:ext uri="{BB962C8B-B14F-4D97-AF65-F5344CB8AC3E}">
        <p14:creationId xmlns:p14="http://schemas.microsoft.com/office/powerpoint/2010/main" val="28185251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3.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44565-0183-F541-91C8-463B40793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8187FB-7343-6C4C-8F00-58B5E131EA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C8F99-833E-3849-B0FA-3CACCBAA3B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EC44FA-F7EE-8541-B103-339D1C425D81}" type="datetimeFigureOut">
              <a:rPr lang="en-US" smtClean="0"/>
              <a:t>11/24/21</a:t>
            </a:fld>
            <a:endParaRPr lang="en-US" dirty="0"/>
          </a:p>
        </p:txBody>
      </p:sp>
      <p:sp>
        <p:nvSpPr>
          <p:cNvPr id="5" name="Footer Placeholder 4">
            <a:extLst>
              <a:ext uri="{FF2B5EF4-FFF2-40B4-BE49-F238E27FC236}">
                <a16:creationId xmlns:a16="http://schemas.microsoft.com/office/drawing/2014/main" id="{685FDCA4-9A40-5444-936D-107331E2E6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BD935F2-7C22-9144-98DC-A4497B0827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3FE175-BDE0-9848-8FC3-130D2439A2F0}" type="slidenum">
              <a:rPr lang="en-US" smtClean="0"/>
              <a:t>‹#›</a:t>
            </a:fld>
            <a:endParaRPr lang="en-US" dirty="0"/>
          </a:p>
        </p:txBody>
      </p:sp>
    </p:spTree>
    <p:extLst>
      <p:ext uri="{BB962C8B-B14F-4D97-AF65-F5344CB8AC3E}">
        <p14:creationId xmlns:p14="http://schemas.microsoft.com/office/powerpoint/2010/main" val="166195791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38655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5" y="1"/>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5" y="1047751"/>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355323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coninno" TargetMode="External"/><Relationship Id="rId7"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https://youexec.com/unlimited" TargetMode="External"/><Relationship Id="rId5" Type="http://schemas.openxmlformats.org/officeDocument/2006/relationships/image" Target="../media/image1.png"/><Relationship Id="rId4" Type="http://schemas.openxmlformats.org/officeDocument/2006/relationships/hyperlink" Target="https://youexec.com/resources?m=ppt&amp;sr=coninn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plus.youexec.com/article/pricing" TargetMode="External"/><Relationship Id="rId3" Type="http://schemas.openxmlformats.org/officeDocument/2006/relationships/image" Target="../media/image10.gif"/><Relationship Id="rId7" Type="http://schemas.openxmlformats.org/officeDocument/2006/relationships/image" Target="../media/image12.gif"/><Relationship Id="rId2" Type="http://schemas.openxmlformats.org/officeDocument/2006/relationships/hyperlink" Target="https://plus.youexec.com/article/mece" TargetMode="External"/><Relationship Id="rId1" Type="http://schemas.openxmlformats.org/officeDocument/2006/relationships/slideLayout" Target="../slideLayouts/slideLayout28.xml"/><Relationship Id="rId6" Type="http://schemas.openxmlformats.org/officeDocument/2006/relationships/hyperlink" Target="https://plus.youexec.com/article/proposal" TargetMode="External"/><Relationship Id="rId5" Type="http://schemas.openxmlformats.org/officeDocument/2006/relationships/image" Target="../media/image11.gif"/><Relationship Id="rId4" Type="http://schemas.openxmlformats.org/officeDocument/2006/relationships/hyperlink" Target="https://plus.youexec.com/article/decide" TargetMode="External"/><Relationship Id="rId9" Type="http://schemas.openxmlformats.org/officeDocument/2006/relationships/image" Target="../media/image13.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150871" y="5129053"/>
            <a:ext cx="3455705" cy="888192"/>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150870" y="4213063"/>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2" y="840693"/>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9" y="1793970"/>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18454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Helvetica Neue"/>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sp>
        <p:nvSpPr>
          <p:cNvPr id="16" name="TextBox 15">
            <a:extLst>
              <a:ext uri="{FF2B5EF4-FFF2-40B4-BE49-F238E27FC236}">
                <a16:creationId xmlns:a16="http://schemas.microsoft.com/office/drawing/2014/main" id="{B53376B8-723F-524E-BAB3-2DB1BAD73DD2}"/>
              </a:ext>
            </a:extLst>
          </p:cNvPr>
          <p:cNvSpPr txBox="1"/>
          <p:nvPr/>
        </p:nvSpPr>
        <p:spPr>
          <a:xfrm>
            <a:off x="750699" y="5129117"/>
            <a:ext cx="4217176" cy="888192"/>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Please do not resell this presentation. For a commercial or group license, please visit </a:t>
            </a:r>
            <a:r>
              <a:rPr kumimoji="0" lang="en-US" sz="1200" b="0" i="0" u="none" strike="noStrike" kern="1200" cap="none" spc="0" normalizeH="0" baseline="0" noProof="0" dirty="0">
                <a:ln>
                  <a:noFill/>
                </a:ln>
                <a:solidFill>
                  <a:srgbClr val="0044FF"/>
                </a:solidFill>
                <a:effectLst/>
                <a:uLnTx/>
                <a:uFillTx/>
                <a:latin typeface="Century Gothic" panose="020B0502020202020204" pitchFamily="34" charset="0"/>
                <a:ea typeface="Helvetica Neue"/>
                <a:cs typeface="Helvetica Neue"/>
                <a:sym typeface="Century Gothic"/>
                <a:hlinkClick r:id="rId6"/>
              </a:rPr>
              <a:t>Unlimited</a:t>
            </a:r>
            <a:r>
              <a:rPr kumimoji="0" lang="en-US" sz="1200" b="0" i="0" u="none" strike="noStrike" kern="1200" cap="none" spc="0" normalizeH="0" baseline="0" noProof="0" dirty="0">
                <a:ln>
                  <a:noFill/>
                </a:ln>
                <a:solidFill>
                  <a:srgbClr val="0044FF"/>
                </a:solidFill>
                <a:effectLst/>
                <a:uLnTx/>
                <a:uFillTx/>
                <a:latin typeface="Century Gothic" panose="020B0502020202020204" pitchFamily="34" charset="0"/>
                <a:ea typeface="Helvetica Neue"/>
                <a:cs typeface="Helvetica Neue"/>
                <a:sym typeface="Century Gothic"/>
              </a:rPr>
              <a:t>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and schedule a demo. </a:t>
            </a: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7"/>
          <a:srcRect/>
          <a:stretch/>
        </p:blipFill>
        <p:spPr>
          <a:xfrm>
            <a:off x="6248416" y="932980"/>
            <a:ext cx="5125153" cy="2887170"/>
          </a:xfrm>
          <a:prstGeom prst="roundRect">
            <a:avLst>
              <a:gd name="adj" fmla="val 5398"/>
            </a:avLst>
          </a:prstGeom>
          <a:solidFill>
            <a:srgbClr val="FFFFFF">
              <a:shade val="85000"/>
            </a:srgbClr>
          </a:solidFill>
          <a:ln>
            <a:noFill/>
          </a:ln>
          <a:effectLst>
            <a:outerShdw blurRad="393700" dir="5280000" sx="99000" sy="99000" algn="ctr" rotWithShape="0">
              <a:srgbClr val="858585">
                <a:alpha val="54000"/>
              </a:srgbClr>
            </a:outerShdw>
          </a:effectLst>
        </p:spPr>
      </p:pic>
    </p:spTree>
    <p:extLst>
      <p:ext uri="{BB962C8B-B14F-4D97-AF65-F5344CB8AC3E}">
        <p14:creationId xmlns:p14="http://schemas.microsoft.com/office/powerpoint/2010/main" val="336848957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7B5556A5-8004-C748-91CD-67E512A06216}"/>
              </a:ext>
            </a:extLst>
          </p:cNvPr>
          <p:cNvGrpSpPr/>
          <p:nvPr/>
        </p:nvGrpSpPr>
        <p:grpSpPr>
          <a:xfrm>
            <a:off x="-558851" y="5198054"/>
            <a:ext cx="3384939" cy="1648163"/>
            <a:chOff x="7010400" y="4658854"/>
            <a:chExt cx="4516524" cy="2199145"/>
          </a:xfrm>
          <a:solidFill>
            <a:schemeClr val="bg1">
              <a:lumMod val="95000"/>
            </a:schemeClr>
          </a:solidFill>
        </p:grpSpPr>
        <p:sp>
          <p:nvSpPr>
            <p:cNvPr id="138" name="Freeform: Shape 110">
              <a:extLst>
                <a:ext uri="{FF2B5EF4-FFF2-40B4-BE49-F238E27FC236}">
                  <a16:creationId xmlns:a16="http://schemas.microsoft.com/office/drawing/2014/main" id="{02B142A9-0CA0-9341-A981-D979699372A5}"/>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149" name="Freeform: Shape 111">
              <a:extLst>
                <a:ext uri="{FF2B5EF4-FFF2-40B4-BE49-F238E27FC236}">
                  <a16:creationId xmlns:a16="http://schemas.microsoft.com/office/drawing/2014/main" id="{F9883446-9AC9-6540-ADAB-7DC804349827}"/>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
        <p:nvSpPr>
          <p:cNvPr id="3" name="TextBox 2">
            <a:extLst>
              <a:ext uri="{FF2B5EF4-FFF2-40B4-BE49-F238E27FC236}">
                <a16:creationId xmlns:a16="http://schemas.microsoft.com/office/drawing/2014/main" id="{62A1687D-DB3F-1640-A067-1D319218E542}"/>
              </a:ext>
            </a:extLst>
          </p:cNvPr>
          <p:cNvSpPr txBox="1"/>
          <p:nvPr/>
        </p:nvSpPr>
        <p:spPr>
          <a:xfrm>
            <a:off x="1393296" y="5464519"/>
            <a:ext cx="2749471"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Helvetica Neue"/>
              </a:rPr>
              <a:t>5-Why’s Analysis</a:t>
            </a:r>
          </a:p>
        </p:txBody>
      </p:sp>
      <p:cxnSp>
        <p:nvCxnSpPr>
          <p:cNvPr id="230" name="Straight Arrow Connector 229">
            <a:extLst>
              <a:ext uri="{FF2B5EF4-FFF2-40B4-BE49-F238E27FC236}">
                <a16:creationId xmlns:a16="http://schemas.microsoft.com/office/drawing/2014/main" id="{2CC52765-760A-4593-BCFB-B4F2C3EA9CA6}"/>
              </a:ext>
            </a:extLst>
          </p:cNvPr>
          <p:cNvCxnSpPr>
            <a:cxnSpLocks/>
            <a:stCxn id="136" idx="3"/>
            <a:endCxn id="124" idx="1"/>
          </p:cNvCxnSpPr>
          <p:nvPr/>
        </p:nvCxnSpPr>
        <p:spPr>
          <a:xfrm>
            <a:off x="1695382" y="3778889"/>
            <a:ext cx="353893" cy="0"/>
          </a:xfrm>
          <a:prstGeom prst="straightConnector1">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E5E5A02-D192-4563-A4DF-2D4948530F32}"/>
              </a:ext>
            </a:extLst>
          </p:cNvPr>
          <p:cNvGrpSpPr/>
          <p:nvPr/>
        </p:nvGrpSpPr>
        <p:grpSpPr>
          <a:xfrm>
            <a:off x="10160310" y="5340687"/>
            <a:ext cx="1188910" cy="318886"/>
            <a:chOff x="10160310" y="5340687"/>
            <a:chExt cx="1188910" cy="318886"/>
          </a:xfrm>
        </p:grpSpPr>
        <p:cxnSp>
          <p:nvCxnSpPr>
            <p:cNvPr id="139" name="Connector: Curved 138">
              <a:extLst>
                <a:ext uri="{FF2B5EF4-FFF2-40B4-BE49-F238E27FC236}">
                  <a16:creationId xmlns:a16="http://schemas.microsoft.com/office/drawing/2014/main" id="{D0D407A5-F940-46DC-808A-63D4BE49F8F1}"/>
                </a:ext>
              </a:extLst>
            </p:cNvPr>
            <p:cNvCxnSpPr>
              <a:cxnSpLocks/>
              <a:stCxn id="120" idx="3"/>
              <a:endCxn id="119" idx="0"/>
            </p:cNvCxnSpPr>
            <p:nvPr/>
          </p:nvCxnSpPr>
          <p:spPr>
            <a:xfrm>
              <a:off x="10160310" y="5515084"/>
              <a:ext cx="862539"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FFA18297-4747-4714-A3AF-94DFC94FEB72}"/>
                </a:ext>
              </a:extLst>
            </p:cNvPr>
            <p:cNvSpPr txBox="1"/>
            <p:nvPr/>
          </p:nvSpPr>
          <p:spPr>
            <a:xfrm>
              <a:off x="10696477" y="5340687"/>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30" name="Group 29">
            <a:extLst>
              <a:ext uri="{FF2B5EF4-FFF2-40B4-BE49-F238E27FC236}">
                <a16:creationId xmlns:a16="http://schemas.microsoft.com/office/drawing/2014/main" id="{16EFE0ED-963D-4ED4-8BD0-426F071EFB04}"/>
              </a:ext>
            </a:extLst>
          </p:cNvPr>
          <p:cNvGrpSpPr/>
          <p:nvPr/>
        </p:nvGrpSpPr>
        <p:grpSpPr>
          <a:xfrm>
            <a:off x="8520958" y="4906638"/>
            <a:ext cx="1188910" cy="318887"/>
            <a:chOff x="8520958" y="4906638"/>
            <a:chExt cx="1188910" cy="318887"/>
          </a:xfrm>
        </p:grpSpPr>
        <p:cxnSp>
          <p:nvCxnSpPr>
            <p:cNvPr id="142" name="Connector: Curved 141">
              <a:extLst>
                <a:ext uri="{FF2B5EF4-FFF2-40B4-BE49-F238E27FC236}">
                  <a16:creationId xmlns:a16="http://schemas.microsoft.com/office/drawing/2014/main" id="{D62DC49B-7E71-4DB8-B86C-8972508F6532}"/>
                </a:ext>
              </a:extLst>
            </p:cNvPr>
            <p:cNvCxnSpPr>
              <a:cxnSpLocks/>
              <a:stCxn id="121" idx="3"/>
              <a:endCxn id="120" idx="0"/>
            </p:cNvCxnSpPr>
            <p:nvPr/>
          </p:nvCxnSpPr>
          <p:spPr>
            <a:xfrm>
              <a:off x="8520958" y="5081035"/>
              <a:ext cx="862539"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86026F5D-347B-4433-9A75-12F13E67190C}"/>
                </a:ext>
              </a:extLst>
            </p:cNvPr>
            <p:cNvSpPr txBox="1"/>
            <p:nvPr/>
          </p:nvSpPr>
          <p:spPr>
            <a:xfrm>
              <a:off x="9057125" y="4906638"/>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28" name="Group 27">
            <a:extLst>
              <a:ext uri="{FF2B5EF4-FFF2-40B4-BE49-F238E27FC236}">
                <a16:creationId xmlns:a16="http://schemas.microsoft.com/office/drawing/2014/main" id="{A5C55C6E-64BE-4F6E-853B-3A44A079344B}"/>
              </a:ext>
            </a:extLst>
          </p:cNvPr>
          <p:cNvGrpSpPr/>
          <p:nvPr/>
        </p:nvGrpSpPr>
        <p:grpSpPr>
          <a:xfrm>
            <a:off x="6881606" y="4472589"/>
            <a:ext cx="1188910" cy="318887"/>
            <a:chOff x="6881606" y="4472589"/>
            <a:chExt cx="1188910" cy="318887"/>
          </a:xfrm>
        </p:grpSpPr>
        <p:cxnSp>
          <p:nvCxnSpPr>
            <p:cNvPr id="144" name="Connector: Curved 143">
              <a:extLst>
                <a:ext uri="{FF2B5EF4-FFF2-40B4-BE49-F238E27FC236}">
                  <a16:creationId xmlns:a16="http://schemas.microsoft.com/office/drawing/2014/main" id="{D9336A07-EF3F-43B0-A21D-CD0F8726D7A0}"/>
                </a:ext>
              </a:extLst>
            </p:cNvPr>
            <p:cNvCxnSpPr>
              <a:cxnSpLocks/>
              <a:stCxn id="122" idx="3"/>
              <a:endCxn id="121" idx="0"/>
            </p:cNvCxnSpPr>
            <p:nvPr/>
          </p:nvCxnSpPr>
          <p:spPr>
            <a:xfrm>
              <a:off x="6881606" y="4646986"/>
              <a:ext cx="862539"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0A5EEEB6-44A6-4EC1-BC55-DB49F49271B9}"/>
                </a:ext>
              </a:extLst>
            </p:cNvPr>
            <p:cNvSpPr txBox="1"/>
            <p:nvPr/>
          </p:nvSpPr>
          <p:spPr>
            <a:xfrm>
              <a:off x="7417773" y="4472589"/>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26" name="Group 25">
            <a:extLst>
              <a:ext uri="{FF2B5EF4-FFF2-40B4-BE49-F238E27FC236}">
                <a16:creationId xmlns:a16="http://schemas.microsoft.com/office/drawing/2014/main" id="{2B72C426-4D69-46CD-8A67-53BC0E4D03DA}"/>
              </a:ext>
            </a:extLst>
          </p:cNvPr>
          <p:cNvGrpSpPr/>
          <p:nvPr/>
        </p:nvGrpSpPr>
        <p:grpSpPr>
          <a:xfrm>
            <a:off x="5242254" y="4038541"/>
            <a:ext cx="1188910" cy="318886"/>
            <a:chOff x="5242254" y="4038541"/>
            <a:chExt cx="1188910" cy="318886"/>
          </a:xfrm>
        </p:grpSpPr>
        <p:cxnSp>
          <p:nvCxnSpPr>
            <p:cNvPr id="145" name="Connector: Curved 144">
              <a:extLst>
                <a:ext uri="{FF2B5EF4-FFF2-40B4-BE49-F238E27FC236}">
                  <a16:creationId xmlns:a16="http://schemas.microsoft.com/office/drawing/2014/main" id="{AA79B12E-759B-4442-9B11-CAA8DCC15DE4}"/>
                </a:ext>
              </a:extLst>
            </p:cNvPr>
            <p:cNvCxnSpPr>
              <a:cxnSpLocks/>
              <a:stCxn id="123" idx="3"/>
              <a:endCxn id="122" idx="0"/>
            </p:cNvCxnSpPr>
            <p:nvPr/>
          </p:nvCxnSpPr>
          <p:spPr>
            <a:xfrm>
              <a:off x="5242254" y="4212938"/>
              <a:ext cx="862539"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6C35C5AC-846C-43D7-B746-25044F1AED4D}"/>
                </a:ext>
              </a:extLst>
            </p:cNvPr>
            <p:cNvSpPr txBox="1"/>
            <p:nvPr/>
          </p:nvSpPr>
          <p:spPr>
            <a:xfrm>
              <a:off x="5778421" y="4038541"/>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24" name="Group 23">
            <a:extLst>
              <a:ext uri="{FF2B5EF4-FFF2-40B4-BE49-F238E27FC236}">
                <a16:creationId xmlns:a16="http://schemas.microsoft.com/office/drawing/2014/main" id="{448A6FA9-81E5-4CB6-82E0-C818177F339A}"/>
              </a:ext>
            </a:extLst>
          </p:cNvPr>
          <p:cNvGrpSpPr/>
          <p:nvPr/>
        </p:nvGrpSpPr>
        <p:grpSpPr>
          <a:xfrm>
            <a:off x="3602902" y="3604492"/>
            <a:ext cx="1188910" cy="318887"/>
            <a:chOff x="3602902" y="3604492"/>
            <a:chExt cx="1188910" cy="318887"/>
          </a:xfrm>
        </p:grpSpPr>
        <p:cxnSp>
          <p:nvCxnSpPr>
            <p:cNvPr id="147" name="Connector: Curved 146">
              <a:extLst>
                <a:ext uri="{FF2B5EF4-FFF2-40B4-BE49-F238E27FC236}">
                  <a16:creationId xmlns:a16="http://schemas.microsoft.com/office/drawing/2014/main" id="{4E710293-5D9D-40EF-8A6A-7993A85EA113}"/>
                </a:ext>
              </a:extLst>
            </p:cNvPr>
            <p:cNvCxnSpPr>
              <a:cxnSpLocks/>
              <a:stCxn id="124" idx="3"/>
              <a:endCxn id="123" idx="0"/>
            </p:cNvCxnSpPr>
            <p:nvPr/>
          </p:nvCxnSpPr>
          <p:spPr>
            <a:xfrm>
              <a:off x="3602902" y="3778889"/>
              <a:ext cx="862539"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16983203-71E5-4895-BE16-374A4BA0CB51}"/>
                </a:ext>
              </a:extLst>
            </p:cNvPr>
            <p:cNvSpPr txBox="1"/>
            <p:nvPr/>
          </p:nvSpPr>
          <p:spPr>
            <a:xfrm>
              <a:off x="4139069" y="3604492"/>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31" name="Group 30">
            <a:extLst>
              <a:ext uri="{FF2B5EF4-FFF2-40B4-BE49-F238E27FC236}">
                <a16:creationId xmlns:a16="http://schemas.microsoft.com/office/drawing/2014/main" id="{9BDB905F-79B1-4C67-89E1-F2F4366CF82F}"/>
              </a:ext>
            </a:extLst>
          </p:cNvPr>
          <p:cNvGrpSpPr/>
          <p:nvPr/>
        </p:nvGrpSpPr>
        <p:grpSpPr>
          <a:xfrm>
            <a:off x="9153305" y="5804644"/>
            <a:ext cx="1092730" cy="318885"/>
            <a:chOff x="9153305" y="5804644"/>
            <a:chExt cx="1092730" cy="318885"/>
          </a:xfrm>
        </p:grpSpPr>
        <p:cxnSp>
          <p:nvCxnSpPr>
            <p:cNvPr id="140" name="Connector: Curved 139">
              <a:extLst>
                <a:ext uri="{FF2B5EF4-FFF2-40B4-BE49-F238E27FC236}">
                  <a16:creationId xmlns:a16="http://schemas.microsoft.com/office/drawing/2014/main" id="{9CC92D79-5273-4272-9402-7851C3379E29}"/>
                </a:ext>
              </a:extLst>
            </p:cNvPr>
            <p:cNvCxnSpPr>
              <a:cxnSpLocks/>
              <a:stCxn id="119" idx="1"/>
              <a:endCxn id="120" idx="2"/>
            </p:cNvCxnSpPr>
            <p:nvPr/>
          </p:nvCxnSpPr>
          <p:spPr>
            <a:xfrm rot="10800000">
              <a:off x="9383497" y="5804644"/>
              <a:ext cx="862538"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F32D8332-E77D-40D8-898B-AF49703B1743}"/>
                </a:ext>
              </a:extLst>
            </p:cNvPr>
            <p:cNvSpPr txBox="1"/>
            <p:nvPr/>
          </p:nvSpPr>
          <p:spPr>
            <a:xfrm>
              <a:off x="9153305" y="5908085"/>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29" name="Group 28">
            <a:extLst>
              <a:ext uri="{FF2B5EF4-FFF2-40B4-BE49-F238E27FC236}">
                <a16:creationId xmlns:a16="http://schemas.microsoft.com/office/drawing/2014/main" id="{407FBB23-F9E6-4627-A89B-DFC6FC5369BE}"/>
              </a:ext>
            </a:extLst>
          </p:cNvPr>
          <p:cNvGrpSpPr/>
          <p:nvPr/>
        </p:nvGrpSpPr>
        <p:grpSpPr>
          <a:xfrm>
            <a:off x="7513953" y="5370594"/>
            <a:ext cx="1092730" cy="318887"/>
            <a:chOff x="7513953" y="5370594"/>
            <a:chExt cx="1092730" cy="318887"/>
          </a:xfrm>
        </p:grpSpPr>
        <p:cxnSp>
          <p:nvCxnSpPr>
            <p:cNvPr id="141" name="Connector: Curved 140">
              <a:extLst>
                <a:ext uri="{FF2B5EF4-FFF2-40B4-BE49-F238E27FC236}">
                  <a16:creationId xmlns:a16="http://schemas.microsoft.com/office/drawing/2014/main" id="{A1A0B3A9-9593-4771-A7BA-50BC8613C370}"/>
                </a:ext>
              </a:extLst>
            </p:cNvPr>
            <p:cNvCxnSpPr>
              <a:cxnSpLocks/>
              <a:stCxn id="120" idx="1"/>
              <a:endCxn id="121" idx="2"/>
            </p:cNvCxnSpPr>
            <p:nvPr/>
          </p:nvCxnSpPr>
          <p:spPr>
            <a:xfrm rot="10800000">
              <a:off x="7744145" y="5370594"/>
              <a:ext cx="862538"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A202F6BD-DA97-440C-A915-0F75530855CA}"/>
                </a:ext>
              </a:extLst>
            </p:cNvPr>
            <p:cNvSpPr txBox="1"/>
            <p:nvPr/>
          </p:nvSpPr>
          <p:spPr>
            <a:xfrm>
              <a:off x="7513953" y="5474037"/>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27" name="Group 26">
            <a:extLst>
              <a:ext uri="{FF2B5EF4-FFF2-40B4-BE49-F238E27FC236}">
                <a16:creationId xmlns:a16="http://schemas.microsoft.com/office/drawing/2014/main" id="{57155D9F-24AD-47C5-BC8D-C52FCA6132B7}"/>
              </a:ext>
            </a:extLst>
          </p:cNvPr>
          <p:cNvGrpSpPr/>
          <p:nvPr/>
        </p:nvGrpSpPr>
        <p:grpSpPr>
          <a:xfrm>
            <a:off x="5874601" y="4936545"/>
            <a:ext cx="1092730" cy="318887"/>
            <a:chOff x="5874601" y="4936545"/>
            <a:chExt cx="1092730" cy="318887"/>
          </a:xfrm>
        </p:grpSpPr>
        <p:cxnSp>
          <p:nvCxnSpPr>
            <p:cNvPr id="143" name="Connector: Curved 142">
              <a:extLst>
                <a:ext uri="{FF2B5EF4-FFF2-40B4-BE49-F238E27FC236}">
                  <a16:creationId xmlns:a16="http://schemas.microsoft.com/office/drawing/2014/main" id="{DC4DB794-F028-4F5A-9CB2-81D5A933C219}"/>
                </a:ext>
              </a:extLst>
            </p:cNvPr>
            <p:cNvCxnSpPr>
              <a:cxnSpLocks/>
              <a:stCxn id="121" idx="1"/>
              <a:endCxn id="122" idx="2"/>
            </p:cNvCxnSpPr>
            <p:nvPr/>
          </p:nvCxnSpPr>
          <p:spPr>
            <a:xfrm rot="10800000">
              <a:off x="6104793" y="4936545"/>
              <a:ext cx="862538"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385123C3-DD13-4B1A-B7A2-01A715F5ED1F}"/>
                </a:ext>
              </a:extLst>
            </p:cNvPr>
            <p:cNvSpPr txBox="1"/>
            <p:nvPr/>
          </p:nvSpPr>
          <p:spPr>
            <a:xfrm>
              <a:off x="5874601" y="5039988"/>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25" name="Group 24">
            <a:extLst>
              <a:ext uri="{FF2B5EF4-FFF2-40B4-BE49-F238E27FC236}">
                <a16:creationId xmlns:a16="http://schemas.microsoft.com/office/drawing/2014/main" id="{5F6BB838-DC74-4792-B66E-03506BB662B7}"/>
              </a:ext>
            </a:extLst>
          </p:cNvPr>
          <p:cNvGrpSpPr/>
          <p:nvPr/>
        </p:nvGrpSpPr>
        <p:grpSpPr>
          <a:xfrm>
            <a:off x="4235249" y="4502498"/>
            <a:ext cx="1092730" cy="318885"/>
            <a:chOff x="4235249" y="4502498"/>
            <a:chExt cx="1092730" cy="318885"/>
          </a:xfrm>
        </p:grpSpPr>
        <p:cxnSp>
          <p:nvCxnSpPr>
            <p:cNvPr id="146" name="Connector: Curved 145">
              <a:extLst>
                <a:ext uri="{FF2B5EF4-FFF2-40B4-BE49-F238E27FC236}">
                  <a16:creationId xmlns:a16="http://schemas.microsoft.com/office/drawing/2014/main" id="{A16CEF45-4302-4D82-AFD5-3B90180C95FB}"/>
                </a:ext>
              </a:extLst>
            </p:cNvPr>
            <p:cNvCxnSpPr>
              <a:cxnSpLocks/>
              <a:stCxn id="122" idx="1"/>
              <a:endCxn id="123" idx="2"/>
            </p:cNvCxnSpPr>
            <p:nvPr/>
          </p:nvCxnSpPr>
          <p:spPr>
            <a:xfrm rot="10800000">
              <a:off x="4465441" y="4502498"/>
              <a:ext cx="862538"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A8F087A3-3B81-4999-B6C3-202EC8D40979}"/>
                </a:ext>
              </a:extLst>
            </p:cNvPr>
            <p:cNvSpPr txBox="1"/>
            <p:nvPr/>
          </p:nvSpPr>
          <p:spPr>
            <a:xfrm>
              <a:off x="4235249" y="4605939"/>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5" name="Group 4">
            <a:extLst>
              <a:ext uri="{FF2B5EF4-FFF2-40B4-BE49-F238E27FC236}">
                <a16:creationId xmlns:a16="http://schemas.microsoft.com/office/drawing/2014/main" id="{AE0477B8-1014-4D1A-B9EA-9994A2B2A01F}"/>
              </a:ext>
            </a:extLst>
          </p:cNvPr>
          <p:cNvGrpSpPr/>
          <p:nvPr/>
        </p:nvGrpSpPr>
        <p:grpSpPr>
          <a:xfrm>
            <a:off x="2518151" y="4068448"/>
            <a:ext cx="1170476" cy="318887"/>
            <a:chOff x="2518151" y="4068448"/>
            <a:chExt cx="1170476" cy="318887"/>
          </a:xfrm>
        </p:grpSpPr>
        <p:cxnSp>
          <p:nvCxnSpPr>
            <p:cNvPr id="148" name="Connector: Curved 147">
              <a:extLst>
                <a:ext uri="{FF2B5EF4-FFF2-40B4-BE49-F238E27FC236}">
                  <a16:creationId xmlns:a16="http://schemas.microsoft.com/office/drawing/2014/main" id="{DDDB05D0-B78E-4CDE-9A4E-4684E42F8C24}"/>
                </a:ext>
              </a:extLst>
            </p:cNvPr>
            <p:cNvCxnSpPr>
              <a:cxnSpLocks/>
              <a:stCxn id="123" idx="1"/>
              <a:endCxn id="124" idx="2"/>
            </p:cNvCxnSpPr>
            <p:nvPr/>
          </p:nvCxnSpPr>
          <p:spPr>
            <a:xfrm rot="10800000">
              <a:off x="2826089" y="4068448"/>
              <a:ext cx="862538"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17DDB7AF-A243-4FFA-9A1E-E88B71AE2CD8}"/>
                </a:ext>
              </a:extLst>
            </p:cNvPr>
            <p:cNvSpPr txBox="1"/>
            <p:nvPr/>
          </p:nvSpPr>
          <p:spPr>
            <a:xfrm>
              <a:off x="2518151" y="4171891"/>
              <a:ext cx="615874"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Systemic</a:t>
              </a:r>
            </a:p>
          </p:txBody>
        </p:sp>
      </p:grpSp>
      <p:sp>
        <p:nvSpPr>
          <p:cNvPr id="345" name="TextBox 344">
            <a:extLst>
              <a:ext uri="{FF2B5EF4-FFF2-40B4-BE49-F238E27FC236}">
                <a16:creationId xmlns:a16="http://schemas.microsoft.com/office/drawing/2014/main" id="{70BC5507-F8D3-4B69-B714-F48C43290C11}"/>
              </a:ext>
            </a:extLst>
          </p:cNvPr>
          <p:cNvSpPr txBox="1"/>
          <p:nvPr/>
        </p:nvSpPr>
        <p:spPr>
          <a:xfrm>
            <a:off x="10637968" y="6308848"/>
            <a:ext cx="76976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Root Cause</a:t>
            </a:r>
          </a:p>
        </p:txBody>
      </p:sp>
      <p:sp>
        <p:nvSpPr>
          <p:cNvPr id="136" name="TextBox 135">
            <a:extLst>
              <a:ext uri="{FF2B5EF4-FFF2-40B4-BE49-F238E27FC236}">
                <a16:creationId xmlns:a16="http://schemas.microsoft.com/office/drawing/2014/main" id="{322128D3-E11F-46D1-998C-F7B150881C2D}"/>
              </a:ext>
            </a:extLst>
          </p:cNvPr>
          <p:cNvSpPr txBox="1"/>
          <p:nvPr/>
        </p:nvSpPr>
        <p:spPr>
          <a:xfrm>
            <a:off x="392339" y="3473068"/>
            <a:ext cx="1303043" cy="611642"/>
          </a:xfrm>
          <a:prstGeom prst="rect">
            <a:avLst/>
          </a:prstGeom>
          <a:noFill/>
        </p:spPr>
        <p:txBody>
          <a:bodyPr wrap="square" rtlCol="0">
            <a:spAutoFit/>
          </a:bodyPr>
          <a:lstStyle/>
          <a:p>
            <a:pPr>
              <a:lnSpc>
                <a:spcPts val="1400"/>
              </a:lnSpc>
            </a:pPr>
            <a:r>
              <a:rPr lang="en-US" sz="900" b="1" dirty="0">
                <a:latin typeface="Century Gothic" panose="020B0502020202020204" pitchFamily="34" charset="0"/>
              </a:rPr>
              <a:t>During (Time), objects accounted for 50% of defects</a:t>
            </a:r>
          </a:p>
        </p:txBody>
      </p:sp>
      <p:cxnSp>
        <p:nvCxnSpPr>
          <p:cNvPr id="237" name="Straight Arrow Connector 236">
            <a:extLst>
              <a:ext uri="{FF2B5EF4-FFF2-40B4-BE49-F238E27FC236}">
                <a16:creationId xmlns:a16="http://schemas.microsoft.com/office/drawing/2014/main" id="{09AD9557-8F76-42B8-801D-457C2214B56A}"/>
              </a:ext>
            </a:extLst>
          </p:cNvPr>
          <p:cNvCxnSpPr>
            <a:cxnSpLocks/>
            <a:stCxn id="247" idx="3"/>
            <a:endCxn id="245" idx="1"/>
          </p:cNvCxnSpPr>
          <p:nvPr/>
        </p:nvCxnSpPr>
        <p:spPr>
          <a:xfrm>
            <a:off x="1695382" y="639530"/>
            <a:ext cx="353893" cy="0"/>
          </a:xfrm>
          <a:prstGeom prst="straightConnector1">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FE0A812-7BED-4193-A7A6-0150C22C6CE2}"/>
              </a:ext>
            </a:extLst>
          </p:cNvPr>
          <p:cNvGrpSpPr/>
          <p:nvPr/>
        </p:nvGrpSpPr>
        <p:grpSpPr>
          <a:xfrm>
            <a:off x="10160310" y="2201328"/>
            <a:ext cx="1188910" cy="318886"/>
            <a:chOff x="10160310" y="2201328"/>
            <a:chExt cx="1188910" cy="318886"/>
          </a:xfrm>
        </p:grpSpPr>
        <p:cxnSp>
          <p:nvCxnSpPr>
            <p:cNvPr id="258" name="Connector: Curved 257">
              <a:extLst>
                <a:ext uri="{FF2B5EF4-FFF2-40B4-BE49-F238E27FC236}">
                  <a16:creationId xmlns:a16="http://schemas.microsoft.com/office/drawing/2014/main" id="{16038AA0-86D9-4C52-A2E2-1AC65541C48C}"/>
                </a:ext>
              </a:extLst>
            </p:cNvPr>
            <p:cNvCxnSpPr>
              <a:cxnSpLocks/>
              <a:stCxn id="241" idx="3"/>
              <a:endCxn id="240" idx="0"/>
            </p:cNvCxnSpPr>
            <p:nvPr/>
          </p:nvCxnSpPr>
          <p:spPr>
            <a:xfrm>
              <a:off x="10160310" y="2375725"/>
              <a:ext cx="862539"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7B03F0D4-1B45-4A42-9773-436455B3045B}"/>
                </a:ext>
              </a:extLst>
            </p:cNvPr>
            <p:cNvSpPr txBox="1"/>
            <p:nvPr/>
          </p:nvSpPr>
          <p:spPr>
            <a:xfrm>
              <a:off x="10696477" y="2201328"/>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12" name="Group 11">
            <a:extLst>
              <a:ext uri="{FF2B5EF4-FFF2-40B4-BE49-F238E27FC236}">
                <a16:creationId xmlns:a16="http://schemas.microsoft.com/office/drawing/2014/main" id="{6B855BFF-455F-44BD-A409-05D27D24C5EE}"/>
              </a:ext>
            </a:extLst>
          </p:cNvPr>
          <p:cNvGrpSpPr/>
          <p:nvPr/>
        </p:nvGrpSpPr>
        <p:grpSpPr>
          <a:xfrm>
            <a:off x="8520958" y="1767279"/>
            <a:ext cx="1188910" cy="318887"/>
            <a:chOff x="8520958" y="1767279"/>
            <a:chExt cx="1188910" cy="318887"/>
          </a:xfrm>
        </p:grpSpPr>
        <p:cxnSp>
          <p:nvCxnSpPr>
            <p:cNvPr id="261" name="Connector: Curved 260">
              <a:extLst>
                <a:ext uri="{FF2B5EF4-FFF2-40B4-BE49-F238E27FC236}">
                  <a16:creationId xmlns:a16="http://schemas.microsoft.com/office/drawing/2014/main" id="{ECFF03CD-3914-4848-A52A-F3708982E928}"/>
                </a:ext>
              </a:extLst>
            </p:cNvPr>
            <p:cNvCxnSpPr>
              <a:cxnSpLocks/>
              <a:stCxn id="242" idx="3"/>
              <a:endCxn id="241" idx="0"/>
            </p:cNvCxnSpPr>
            <p:nvPr/>
          </p:nvCxnSpPr>
          <p:spPr>
            <a:xfrm>
              <a:off x="8520958" y="1941676"/>
              <a:ext cx="862539"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66BDD505-2E1A-4392-9219-D5376B9D3037}"/>
                </a:ext>
              </a:extLst>
            </p:cNvPr>
            <p:cNvSpPr txBox="1"/>
            <p:nvPr/>
          </p:nvSpPr>
          <p:spPr>
            <a:xfrm>
              <a:off x="9057125" y="1767279"/>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10" name="Group 9">
            <a:extLst>
              <a:ext uri="{FF2B5EF4-FFF2-40B4-BE49-F238E27FC236}">
                <a16:creationId xmlns:a16="http://schemas.microsoft.com/office/drawing/2014/main" id="{B7D87244-1CAB-470D-848F-E8C697AE1F27}"/>
              </a:ext>
            </a:extLst>
          </p:cNvPr>
          <p:cNvGrpSpPr/>
          <p:nvPr/>
        </p:nvGrpSpPr>
        <p:grpSpPr>
          <a:xfrm>
            <a:off x="6881606" y="1333230"/>
            <a:ext cx="1188910" cy="318887"/>
            <a:chOff x="6881606" y="1333230"/>
            <a:chExt cx="1188910" cy="318887"/>
          </a:xfrm>
        </p:grpSpPr>
        <p:cxnSp>
          <p:nvCxnSpPr>
            <p:cNvPr id="263" name="Connector: Curved 262">
              <a:extLst>
                <a:ext uri="{FF2B5EF4-FFF2-40B4-BE49-F238E27FC236}">
                  <a16:creationId xmlns:a16="http://schemas.microsoft.com/office/drawing/2014/main" id="{5C68AB7F-E169-4789-A6FE-E5DAB6877212}"/>
                </a:ext>
              </a:extLst>
            </p:cNvPr>
            <p:cNvCxnSpPr>
              <a:cxnSpLocks/>
              <a:stCxn id="243" idx="3"/>
              <a:endCxn id="242" idx="0"/>
            </p:cNvCxnSpPr>
            <p:nvPr/>
          </p:nvCxnSpPr>
          <p:spPr>
            <a:xfrm>
              <a:off x="6881606" y="1507627"/>
              <a:ext cx="862539"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3E45C223-06E0-4F58-8D02-29A20CDE6635}"/>
                </a:ext>
              </a:extLst>
            </p:cNvPr>
            <p:cNvSpPr txBox="1"/>
            <p:nvPr/>
          </p:nvSpPr>
          <p:spPr>
            <a:xfrm>
              <a:off x="7417773" y="1333230"/>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8" name="Group 7">
            <a:extLst>
              <a:ext uri="{FF2B5EF4-FFF2-40B4-BE49-F238E27FC236}">
                <a16:creationId xmlns:a16="http://schemas.microsoft.com/office/drawing/2014/main" id="{F5E1C4BB-2DDE-44D2-8A0C-3DA9E4728262}"/>
              </a:ext>
            </a:extLst>
          </p:cNvPr>
          <p:cNvGrpSpPr/>
          <p:nvPr/>
        </p:nvGrpSpPr>
        <p:grpSpPr>
          <a:xfrm>
            <a:off x="5242254" y="899182"/>
            <a:ext cx="1188910" cy="318886"/>
            <a:chOff x="5242254" y="899182"/>
            <a:chExt cx="1188910" cy="318886"/>
          </a:xfrm>
        </p:grpSpPr>
        <p:cxnSp>
          <p:nvCxnSpPr>
            <p:cNvPr id="264" name="Connector: Curved 263">
              <a:extLst>
                <a:ext uri="{FF2B5EF4-FFF2-40B4-BE49-F238E27FC236}">
                  <a16:creationId xmlns:a16="http://schemas.microsoft.com/office/drawing/2014/main" id="{AAF14878-0C33-4E22-B5B2-373E19492A62}"/>
                </a:ext>
              </a:extLst>
            </p:cNvPr>
            <p:cNvCxnSpPr>
              <a:cxnSpLocks/>
              <a:stCxn id="244" idx="3"/>
              <a:endCxn id="243" idx="0"/>
            </p:cNvCxnSpPr>
            <p:nvPr/>
          </p:nvCxnSpPr>
          <p:spPr>
            <a:xfrm>
              <a:off x="5242254" y="1073579"/>
              <a:ext cx="862539"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BBE301CB-CEA7-4671-AECC-A5C193E7C5C5}"/>
                </a:ext>
              </a:extLst>
            </p:cNvPr>
            <p:cNvSpPr txBox="1"/>
            <p:nvPr/>
          </p:nvSpPr>
          <p:spPr>
            <a:xfrm>
              <a:off x="5778421" y="899182"/>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6" name="Group 5">
            <a:extLst>
              <a:ext uri="{FF2B5EF4-FFF2-40B4-BE49-F238E27FC236}">
                <a16:creationId xmlns:a16="http://schemas.microsoft.com/office/drawing/2014/main" id="{62353CBB-6D33-457A-943A-0DD6CA174CD8}"/>
              </a:ext>
            </a:extLst>
          </p:cNvPr>
          <p:cNvGrpSpPr/>
          <p:nvPr/>
        </p:nvGrpSpPr>
        <p:grpSpPr>
          <a:xfrm>
            <a:off x="3602902" y="465133"/>
            <a:ext cx="1188910" cy="318887"/>
            <a:chOff x="3602902" y="465133"/>
            <a:chExt cx="1188910" cy="318887"/>
          </a:xfrm>
        </p:grpSpPr>
        <p:cxnSp>
          <p:nvCxnSpPr>
            <p:cNvPr id="266" name="Connector: Curved 265">
              <a:extLst>
                <a:ext uri="{FF2B5EF4-FFF2-40B4-BE49-F238E27FC236}">
                  <a16:creationId xmlns:a16="http://schemas.microsoft.com/office/drawing/2014/main" id="{E70B8568-EA65-4DDB-A380-79C2024DA3A3}"/>
                </a:ext>
              </a:extLst>
            </p:cNvPr>
            <p:cNvCxnSpPr>
              <a:cxnSpLocks/>
              <a:stCxn id="245" idx="3"/>
              <a:endCxn id="244" idx="0"/>
            </p:cNvCxnSpPr>
            <p:nvPr/>
          </p:nvCxnSpPr>
          <p:spPr>
            <a:xfrm>
              <a:off x="3602902" y="639530"/>
              <a:ext cx="862539"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17FAC35F-7F6C-4305-B026-CA03CB7A7B92}"/>
                </a:ext>
              </a:extLst>
            </p:cNvPr>
            <p:cNvSpPr txBox="1"/>
            <p:nvPr/>
          </p:nvSpPr>
          <p:spPr>
            <a:xfrm>
              <a:off x="4139069" y="465133"/>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13" name="Group 12">
            <a:extLst>
              <a:ext uri="{FF2B5EF4-FFF2-40B4-BE49-F238E27FC236}">
                <a16:creationId xmlns:a16="http://schemas.microsoft.com/office/drawing/2014/main" id="{9F4AF8E8-67D7-4FDE-A01D-76CD07969D8E}"/>
              </a:ext>
            </a:extLst>
          </p:cNvPr>
          <p:cNvGrpSpPr/>
          <p:nvPr/>
        </p:nvGrpSpPr>
        <p:grpSpPr>
          <a:xfrm>
            <a:off x="9153305" y="2665285"/>
            <a:ext cx="1092730" cy="318885"/>
            <a:chOff x="9153305" y="2665285"/>
            <a:chExt cx="1092730" cy="318885"/>
          </a:xfrm>
        </p:grpSpPr>
        <p:cxnSp>
          <p:nvCxnSpPr>
            <p:cNvPr id="259" name="Connector: Curved 258">
              <a:extLst>
                <a:ext uri="{FF2B5EF4-FFF2-40B4-BE49-F238E27FC236}">
                  <a16:creationId xmlns:a16="http://schemas.microsoft.com/office/drawing/2014/main" id="{3C42427D-4C0A-47D9-B8C3-0AFB245B4CFF}"/>
                </a:ext>
              </a:extLst>
            </p:cNvPr>
            <p:cNvCxnSpPr>
              <a:cxnSpLocks/>
              <a:stCxn id="240" idx="1"/>
              <a:endCxn id="241" idx="2"/>
            </p:cNvCxnSpPr>
            <p:nvPr/>
          </p:nvCxnSpPr>
          <p:spPr>
            <a:xfrm rot="10800000">
              <a:off x="9383497" y="2665285"/>
              <a:ext cx="862538"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4B75D8F6-CBEC-474D-8BA0-A54F7B9B6EA2}"/>
                </a:ext>
              </a:extLst>
            </p:cNvPr>
            <p:cNvSpPr txBox="1"/>
            <p:nvPr/>
          </p:nvSpPr>
          <p:spPr>
            <a:xfrm>
              <a:off x="9153305" y="2768726"/>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11" name="Group 10">
            <a:extLst>
              <a:ext uri="{FF2B5EF4-FFF2-40B4-BE49-F238E27FC236}">
                <a16:creationId xmlns:a16="http://schemas.microsoft.com/office/drawing/2014/main" id="{0043AA1E-36F0-4726-AFDD-97A4891991E4}"/>
              </a:ext>
            </a:extLst>
          </p:cNvPr>
          <p:cNvGrpSpPr/>
          <p:nvPr/>
        </p:nvGrpSpPr>
        <p:grpSpPr>
          <a:xfrm>
            <a:off x="7513953" y="2231235"/>
            <a:ext cx="1092730" cy="318887"/>
            <a:chOff x="7513953" y="2231235"/>
            <a:chExt cx="1092730" cy="318887"/>
          </a:xfrm>
        </p:grpSpPr>
        <p:cxnSp>
          <p:nvCxnSpPr>
            <p:cNvPr id="260" name="Connector: Curved 259">
              <a:extLst>
                <a:ext uri="{FF2B5EF4-FFF2-40B4-BE49-F238E27FC236}">
                  <a16:creationId xmlns:a16="http://schemas.microsoft.com/office/drawing/2014/main" id="{7A3CA82F-D34F-4DD8-87C1-B44A94F03F33}"/>
                </a:ext>
              </a:extLst>
            </p:cNvPr>
            <p:cNvCxnSpPr>
              <a:cxnSpLocks/>
              <a:stCxn id="241" idx="1"/>
              <a:endCxn id="242" idx="2"/>
            </p:cNvCxnSpPr>
            <p:nvPr/>
          </p:nvCxnSpPr>
          <p:spPr>
            <a:xfrm rot="10800000">
              <a:off x="7744145" y="2231235"/>
              <a:ext cx="862538"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D99C5B15-E8EF-427E-8834-09243D408B69}"/>
                </a:ext>
              </a:extLst>
            </p:cNvPr>
            <p:cNvSpPr txBox="1"/>
            <p:nvPr/>
          </p:nvSpPr>
          <p:spPr>
            <a:xfrm>
              <a:off x="7513953" y="2334678"/>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9" name="Group 8">
            <a:extLst>
              <a:ext uri="{FF2B5EF4-FFF2-40B4-BE49-F238E27FC236}">
                <a16:creationId xmlns:a16="http://schemas.microsoft.com/office/drawing/2014/main" id="{8D2DA012-92A6-4648-B355-A235489F4E7E}"/>
              </a:ext>
            </a:extLst>
          </p:cNvPr>
          <p:cNvGrpSpPr/>
          <p:nvPr/>
        </p:nvGrpSpPr>
        <p:grpSpPr>
          <a:xfrm>
            <a:off x="5874601" y="1797186"/>
            <a:ext cx="1092730" cy="318887"/>
            <a:chOff x="5874601" y="1797186"/>
            <a:chExt cx="1092730" cy="318887"/>
          </a:xfrm>
        </p:grpSpPr>
        <p:cxnSp>
          <p:nvCxnSpPr>
            <p:cNvPr id="262" name="Connector: Curved 261">
              <a:extLst>
                <a:ext uri="{FF2B5EF4-FFF2-40B4-BE49-F238E27FC236}">
                  <a16:creationId xmlns:a16="http://schemas.microsoft.com/office/drawing/2014/main" id="{432FD7BB-BB25-4EC9-A7CB-7E0F5AF76E36}"/>
                </a:ext>
              </a:extLst>
            </p:cNvPr>
            <p:cNvCxnSpPr>
              <a:cxnSpLocks/>
              <a:stCxn id="242" idx="1"/>
              <a:endCxn id="243" idx="2"/>
            </p:cNvCxnSpPr>
            <p:nvPr/>
          </p:nvCxnSpPr>
          <p:spPr>
            <a:xfrm rot="10800000">
              <a:off x="6104793" y="1797186"/>
              <a:ext cx="862538"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79A37B43-2EC2-463B-81EB-C5EF9D093B2F}"/>
                </a:ext>
              </a:extLst>
            </p:cNvPr>
            <p:cNvSpPr txBox="1"/>
            <p:nvPr/>
          </p:nvSpPr>
          <p:spPr>
            <a:xfrm>
              <a:off x="5874601" y="1900629"/>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7" name="Group 6">
            <a:extLst>
              <a:ext uri="{FF2B5EF4-FFF2-40B4-BE49-F238E27FC236}">
                <a16:creationId xmlns:a16="http://schemas.microsoft.com/office/drawing/2014/main" id="{AD013D7C-AD1F-4637-9E8B-5F18FDCFE8B1}"/>
              </a:ext>
            </a:extLst>
          </p:cNvPr>
          <p:cNvGrpSpPr/>
          <p:nvPr/>
        </p:nvGrpSpPr>
        <p:grpSpPr>
          <a:xfrm>
            <a:off x="4235249" y="1363139"/>
            <a:ext cx="1092730" cy="318885"/>
            <a:chOff x="4235249" y="1363139"/>
            <a:chExt cx="1092730" cy="318885"/>
          </a:xfrm>
        </p:grpSpPr>
        <p:cxnSp>
          <p:nvCxnSpPr>
            <p:cNvPr id="265" name="Connector: Curved 264">
              <a:extLst>
                <a:ext uri="{FF2B5EF4-FFF2-40B4-BE49-F238E27FC236}">
                  <a16:creationId xmlns:a16="http://schemas.microsoft.com/office/drawing/2014/main" id="{34E4698C-4878-490A-AF8F-AE9B0DAD3E70}"/>
                </a:ext>
              </a:extLst>
            </p:cNvPr>
            <p:cNvCxnSpPr>
              <a:cxnSpLocks/>
              <a:stCxn id="243" idx="1"/>
              <a:endCxn id="244" idx="2"/>
            </p:cNvCxnSpPr>
            <p:nvPr/>
          </p:nvCxnSpPr>
          <p:spPr>
            <a:xfrm rot="10800000">
              <a:off x="4465441" y="1363139"/>
              <a:ext cx="862538"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DBE93385-1E0D-497D-B283-E3C86A24CCD8}"/>
                </a:ext>
              </a:extLst>
            </p:cNvPr>
            <p:cNvSpPr txBox="1"/>
            <p:nvPr/>
          </p:nvSpPr>
          <p:spPr>
            <a:xfrm>
              <a:off x="4235249" y="1466580"/>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2" name="Group 1">
            <a:extLst>
              <a:ext uri="{FF2B5EF4-FFF2-40B4-BE49-F238E27FC236}">
                <a16:creationId xmlns:a16="http://schemas.microsoft.com/office/drawing/2014/main" id="{DE0471FE-A2CE-48F9-8670-44EED04729A7}"/>
              </a:ext>
            </a:extLst>
          </p:cNvPr>
          <p:cNvGrpSpPr/>
          <p:nvPr/>
        </p:nvGrpSpPr>
        <p:grpSpPr>
          <a:xfrm>
            <a:off x="2536585" y="929089"/>
            <a:ext cx="1152042" cy="318887"/>
            <a:chOff x="2536585" y="929089"/>
            <a:chExt cx="1152042" cy="318887"/>
          </a:xfrm>
        </p:grpSpPr>
        <p:cxnSp>
          <p:nvCxnSpPr>
            <p:cNvPr id="267" name="Connector: Curved 266">
              <a:extLst>
                <a:ext uri="{FF2B5EF4-FFF2-40B4-BE49-F238E27FC236}">
                  <a16:creationId xmlns:a16="http://schemas.microsoft.com/office/drawing/2014/main" id="{AC113F17-244B-4E9D-8627-7940E4331EE3}"/>
                </a:ext>
              </a:extLst>
            </p:cNvPr>
            <p:cNvCxnSpPr>
              <a:cxnSpLocks/>
              <a:stCxn id="244" idx="1"/>
              <a:endCxn id="245" idx="2"/>
            </p:cNvCxnSpPr>
            <p:nvPr/>
          </p:nvCxnSpPr>
          <p:spPr>
            <a:xfrm rot="10800000">
              <a:off x="2826089" y="929089"/>
              <a:ext cx="862538"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6FB10E10-5839-4263-A82A-C8AA6BF87F93}"/>
                </a:ext>
              </a:extLst>
            </p:cNvPr>
            <p:cNvSpPr txBox="1"/>
            <p:nvPr/>
          </p:nvSpPr>
          <p:spPr>
            <a:xfrm>
              <a:off x="2536585" y="1032532"/>
              <a:ext cx="579006"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Specific</a:t>
              </a:r>
            </a:p>
          </p:txBody>
        </p:sp>
      </p:grpSp>
      <p:sp>
        <p:nvSpPr>
          <p:cNvPr id="346" name="TextBox 345">
            <a:extLst>
              <a:ext uri="{FF2B5EF4-FFF2-40B4-BE49-F238E27FC236}">
                <a16:creationId xmlns:a16="http://schemas.microsoft.com/office/drawing/2014/main" id="{216599A1-7008-4393-BF9C-58038650EF57}"/>
              </a:ext>
            </a:extLst>
          </p:cNvPr>
          <p:cNvSpPr txBox="1"/>
          <p:nvPr/>
        </p:nvSpPr>
        <p:spPr>
          <a:xfrm>
            <a:off x="10637967" y="3169489"/>
            <a:ext cx="76976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Root Cause</a:t>
            </a:r>
          </a:p>
        </p:txBody>
      </p:sp>
      <p:sp>
        <p:nvSpPr>
          <p:cNvPr id="247" name="TextBox 246">
            <a:extLst>
              <a:ext uri="{FF2B5EF4-FFF2-40B4-BE49-F238E27FC236}">
                <a16:creationId xmlns:a16="http://schemas.microsoft.com/office/drawing/2014/main" id="{0E988A30-7D46-4A59-9EC5-C0756C3CD0C8}"/>
              </a:ext>
            </a:extLst>
          </p:cNvPr>
          <p:cNvSpPr txBox="1"/>
          <p:nvPr/>
        </p:nvSpPr>
        <p:spPr>
          <a:xfrm>
            <a:off x="392339" y="333709"/>
            <a:ext cx="1303043" cy="611642"/>
          </a:xfrm>
          <a:prstGeom prst="rect">
            <a:avLst/>
          </a:prstGeom>
          <a:noFill/>
        </p:spPr>
        <p:txBody>
          <a:bodyPr wrap="square" rtlCol="0">
            <a:spAutoFit/>
          </a:bodyPr>
          <a:lstStyle/>
          <a:p>
            <a:pPr>
              <a:lnSpc>
                <a:spcPts val="1400"/>
              </a:lnSpc>
            </a:pPr>
            <a:r>
              <a:rPr lang="en-US" sz="900" b="1" dirty="0">
                <a:latin typeface="Century Gothic" panose="020B0502020202020204" pitchFamily="34" charset="0"/>
              </a:rPr>
              <a:t>During (Time), objects accounted for 50% of defects</a:t>
            </a:r>
          </a:p>
        </p:txBody>
      </p:sp>
      <p:cxnSp>
        <p:nvCxnSpPr>
          <p:cNvPr id="269" name="Straight Arrow Connector 268">
            <a:extLst>
              <a:ext uri="{FF2B5EF4-FFF2-40B4-BE49-F238E27FC236}">
                <a16:creationId xmlns:a16="http://schemas.microsoft.com/office/drawing/2014/main" id="{0879B75D-7D42-4B2A-80D6-9A23F26F8FCF}"/>
              </a:ext>
            </a:extLst>
          </p:cNvPr>
          <p:cNvCxnSpPr>
            <a:cxnSpLocks/>
            <a:stCxn id="279" idx="3"/>
            <a:endCxn id="277" idx="1"/>
          </p:cNvCxnSpPr>
          <p:nvPr/>
        </p:nvCxnSpPr>
        <p:spPr>
          <a:xfrm>
            <a:off x="1695382" y="2209210"/>
            <a:ext cx="353893" cy="0"/>
          </a:xfrm>
          <a:prstGeom prst="straightConnector1">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505D67D-984C-4E32-A9D0-1975423CE7BF}"/>
              </a:ext>
            </a:extLst>
          </p:cNvPr>
          <p:cNvGrpSpPr/>
          <p:nvPr/>
        </p:nvGrpSpPr>
        <p:grpSpPr>
          <a:xfrm>
            <a:off x="10160310" y="3771008"/>
            <a:ext cx="1188910" cy="318886"/>
            <a:chOff x="10160310" y="3771008"/>
            <a:chExt cx="1188910" cy="318886"/>
          </a:xfrm>
        </p:grpSpPr>
        <p:cxnSp>
          <p:nvCxnSpPr>
            <p:cNvPr id="290" name="Connector: Curved 289">
              <a:extLst>
                <a:ext uri="{FF2B5EF4-FFF2-40B4-BE49-F238E27FC236}">
                  <a16:creationId xmlns:a16="http://schemas.microsoft.com/office/drawing/2014/main" id="{53D8BF68-A01F-4B83-BD2C-198CB4F944F1}"/>
                </a:ext>
              </a:extLst>
            </p:cNvPr>
            <p:cNvCxnSpPr>
              <a:cxnSpLocks/>
              <a:stCxn id="273" idx="3"/>
              <a:endCxn id="272" idx="0"/>
            </p:cNvCxnSpPr>
            <p:nvPr/>
          </p:nvCxnSpPr>
          <p:spPr>
            <a:xfrm>
              <a:off x="10160310" y="3945405"/>
              <a:ext cx="862539"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14909DC3-8A10-4416-81ED-A08A413ABBD1}"/>
                </a:ext>
              </a:extLst>
            </p:cNvPr>
            <p:cNvSpPr txBox="1"/>
            <p:nvPr/>
          </p:nvSpPr>
          <p:spPr>
            <a:xfrm>
              <a:off x="10696477" y="3771008"/>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21" name="Group 20">
            <a:extLst>
              <a:ext uri="{FF2B5EF4-FFF2-40B4-BE49-F238E27FC236}">
                <a16:creationId xmlns:a16="http://schemas.microsoft.com/office/drawing/2014/main" id="{2A4D0769-368C-432D-8FA1-95149A73ABA9}"/>
              </a:ext>
            </a:extLst>
          </p:cNvPr>
          <p:cNvGrpSpPr/>
          <p:nvPr/>
        </p:nvGrpSpPr>
        <p:grpSpPr>
          <a:xfrm>
            <a:off x="8520958" y="3336959"/>
            <a:ext cx="1188910" cy="318887"/>
            <a:chOff x="8520958" y="3336959"/>
            <a:chExt cx="1188910" cy="318887"/>
          </a:xfrm>
        </p:grpSpPr>
        <p:cxnSp>
          <p:nvCxnSpPr>
            <p:cNvPr id="293" name="Connector: Curved 292">
              <a:extLst>
                <a:ext uri="{FF2B5EF4-FFF2-40B4-BE49-F238E27FC236}">
                  <a16:creationId xmlns:a16="http://schemas.microsoft.com/office/drawing/2014/main" id="{29D6D967-5FC6-4F65-A08B-0CC70BCA4F79}"/>
                </a:ext>
              </a:extLst>
            </p:cNvPr>
            <p:cNvCxnSpPr>
              <a:cxnSpLocks/>
              <a:stCxn id="274" idx="3"/>
              <a:endCxn id="273" idx="0"/>
            </p:cNvCxnSpPr>
            <p:nvPr/>
          </p:nvCxnSpPr>
          <p:spPr>
            <a:xfrm>
              <a:off x="8520958" y="3511356"/>
              <a:ext cx="862539"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D74FCE3F-F8AD-4EBC-840F-8C469F332E82}"/>
                </a:ext>
              </a:extLst>
            </p:cNvPr>
            <p:cNvSpPr txBox="1"/>
            <p:nvPr/>
          </p:nvSpPr>
          <p:spPr>
            <a:xfrm>
              <a:off x="9057125" y="3336959"/>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19" name="Group 18">
            <a:extLst>
              <a:ext uri="{FF2B5EF4-FFF2-40B4-BE49-F238E27FC236}">
                <a16:creationId xmlns:a16="http://schemas.microsoft.com/office/drawing/2014/main" id="{912DBF58-B57B-4FE6-A205-CE19A8DB68C2}"/>
              </a:ext>
            </a:extLst>
          </p:cNvPr>
          <p:cNvGrpSpPr/>
          <p:nvPr/>
        </p:nvGrpSpPr>
        <p:grpSpPr>
          <a:xfrm>
            <a:off x="6881606" y="2902910"/>
            <a:ext cx="1188910" cy="318887"/>
            <a:chOff x="6881606" y="2902910"/>
            <a:chExt cx="1188910" cy="318887"/>
          </a:xfrm>
        </p:grpSpPr>
        <p:cxnSp>
          <p:nvCxnSpPr>
            <p:cNvPr id="295" name="Connector: Curved 294">
              <a:extLst>
                <a:ext uri="{FF2B5EF4-FFF2-40B4-BE49-F238E27FC236}">
                  <a16:creationId xmlns:a16="http://schemas.microsoft.com/office/drawing/2014/main" id="{EA96BEE5-E389-4836-BEAD-7E03E9CF4387}"/>
                </a:ext>
              </a:extLst>
            </p:cNvPr>
            <p:cNvCxnSpPr>
              <a:cxnSpLocks/>
              <a:stCxn id="275" idx="3"/>
              <a:endCxn id="274" idx="0"/>
            </p:cNvCxnSpPr>
            <p:nvPr/>
          </p:nvCxnSpPr>
          <p:spPr>
            <a:xfrm>
              <a:off x="6881606" y="3077307"/>
              <a:ext cx="862539"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82" name="TextBox 281">
              <a:extLst>
                <a:ext uri="{FF2B5EF4-FFF2-40B4-BE49-F238E27FC236}">
                  <a16:creationId xmlns:a16="http://schemas.microsoft.com/office/drawing/2014/main" id="{59787B34-FC7C-48B9-A767-3E9744753676}"/>
                </a:ext>
              </a:extLst>
            </p:cNvPr>
            <p:cNvSpPr txBox="1"/>
            <p:nvPr/>
          </p:nvSpPr>
          <p:spPr>
            <a:xfrm>
              <a:off x="7417773" y="2902910"/>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17" name="Group 16">
            <a:extLst>
              <a:ext uri="{FF2B5EF4-FFF2-40B4-BE49-F238E27FC236}">
                <a16:creationId xmlns:a16="http://schemas.microsoft.com/office/drawing/2014/main" id="{5D3E89E9-FF04-4CF5-9BEB-F6007A1506EE}"/>
              </a:ext>
            </a:extLst>
          </p:cNvPr>
          <p:cNvGrpSpPr/>
          <p:nvPr/>
        </p:nvGrpSpPr>
        <p:grpSpPr>
          <a:xfrm>
            <a:off x="5242254" y="2468862"/>
            <a:ext cx="1188910" cy="318886"/>
            <a:chOff x="5242254" y="2468862"/>
            <a:chExt cx="1188910" cy="318886"/>
          </a:xfrm>
        </p:grpSpPr>
        <p:cxnSp>
          <p:nvCxnSpPr>
            <p:cNvPr id="296" name="Connector: Curved 295">
              <a:extLst>
                <a:ext uri="{FF2B5EF4-FFF2-40B4-BE49-F238E27FC236}">
                  <a16:creationId xmlns:a16="http://schemas.microsoft.com/office/drawing/2014/main" id="{CFC10EEE-DBA5-4522-A41F-96F3DD037443}"/>
                </a:ext>
              </a:extLst>
            </p:cNvPr>
            <p:cNvCxnSpPr>
              <a:cxnSpLocks/>
              <a:stCxn id="276" idx="3"/>
              <a:endCxn id="275" idx="0"/>
            </p:cNvCxnSpPr>
            <p:nvPr/>
          </p:nvCxnSpPr>
          <p:spPr>
            <a:xfrm>
              <a:off x="5242254" y="2643259"/>
              <a:ext cx="862539"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D4468BA5-A950-4379-8E11-662BD555B973}"/>
                </a:ext>
              </a:extLst>
            </p:cNvPr>
            <p:cNvSpPr txBox="1"/>
            <p:nvPr/>
          </p:nvSpPr>
          <p:spPr>
            <a:xfrm>
              <a:off x="5778421" y="2468862"/>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15" name="Group 14">
            <a:extLst>
              <a:ext uri="{FF2B5EF4-FFF2-40B4-BE49-F238E27FC236}">
                <a16:creationId xmlns:a16="http://schemas.microsoft.com/office/drawing/2014/main" id="{F2DECF4F-306C-4DDF-97CE-A65C45A22CE7}"/>
              </a:ext>
            </a:extLst>
          </p:cNvPr>
          <p:cNvGrpSpPr/>
          <p:nvPr/>
        </p:nvGrpSpPr>
        <p:grpSpPr>
          <a:xfrm>
            <a:off x="3602902" y="2034813"/>
            <a:ext cx="1188910" cy="318887"/>
            <a:chOff x="3602902" y="2034813"/>
            <a:chExt cx="1188910" cy="318887"/>
          </a:xfrm>
        </p:grpSpPr>
        <p:cxnSp>
          <p:nvCxnSpPr>
            <p:cNvPr id="298" name="Connector: Curved 297">
              <a:extLst>
                <a:ext uri="{FF2B5EF4-FFF2-40B4-BE49-F238E27FC236}">
                  <a16:creationId xmlns:a16="http://schemas.microsoft.com/office/drawing/2014/main" id="{D07FFA7A-3BFB-4D67-A8E9-789CA07C495C}"/>
                </a:ext>
              </a:extLst>
            </p:cNvPr>
            <p:cNvCxnSpPr>
              <a:cxnSpLocks/>
              <a:stCxn id="277" idx="3"/>
              <a:endCxn id="276" idx="0"/>
            </p:cNvCxnSpPr>
            <p:nvPr/>
          </p:nvCxnSpPr>
          <p:spPr>
            <a:xfrm>
              <a:off x="3602902" y="2209210"/>
              <a:ext cx="862539"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F60761AC-6BD9-4048-88B4-61A231B96AB0}"/>
                </a:ext>
              </a:extLst>
            </p:cNvPr>
            <p:cNvSpPr txBox="1"/>
            <p:nvPr/>
          </p:nvSpPr>
          <p:spPr>
            <a:xfrm>
              <a:off x="4139069" y="2034813"/>
              <a:ext cx="65274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Therefore</a:t>
              </a:r>
            </a:p>
          </p:txBody>
        </p:sp>
      </p:grpSp>
      <p:grpSp>
        <p:nvGrpSpPr>
          <p:cNvPr id="22" name="Group 21">
            <a:extLst>
              <a:ext uri="{FF2B5EF4-FFF2-40B4-BE49-F238E27FC236}">
                <a16:creationId xmlns:a16="http://schemas.microsoft.com/office/drawing/2014/main" id="{DC010110-5C04-4DB5-B078-5296048E737A}"/>
              </a:ext>
            </a:extLst>
          </p:cNvPr>
          <p:cNvGrpSpPr/>
          <p:nvPr/>
        </p:nvGrpSpPr>
        <p:grpSpPr>
          <a:xfrm>
            <a:off x="9153305" y="4234965"/>
            <a:ext cx="1092730" cy="318885"/>
            <a:chOff x="9153305" y="4234965"/>
            <a:chExt cx="1092730" cy="318885"/>
          </a:xfrm>
        </p:grpSpPr>
        <p:cxnSp>
          <p:nvCxnSpPr>
            <p:cNvPr id="291" name="Connector: Curved 290">
              <a:extLst>
                <a:ext uri="{FF2B5EF4-FFF2-40B4-BE49-F238E27FC236}">
                  <a16:creationId xmlns:a16="http://schemas.microsoft.com/office/drawing/2014/main" id="{21D6A4AD-3CC8-42AD-9AB3-27283B5989F1}"/>
                </a:ext>
              </a:extLst>
            </p:cNvPr>
            <p:cNvCxnSpPr>
              <a:cxnSpLocks/>
              <a:stCxn id="272" idx="1"/>
              <a:endCxn id="273" idx="2"/>
            </p:cNvCxnSpPr>
            <p:nvPr/>
          </p:nvCxnSpPr>
          <p:spPr>
            <a:xfrm rot="10800000">
              <a:off x="9383497" y="4234965"/>
              <a:ext cx="862538"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85" name="TextBox 284">
              <a:extLst>
                <a:ext uri="{FF2B5EF4-FFF2-40B4-BE49-F238E27FC236}">
                  <a16:creationId xmlns:a16="http://schemas.microsoft.com/office/drawing/2014/main" id="{E276D03B-934F-4F7C-9EE8-BA7EB18FAF01}"/>
                </a:ext>
              </a:extLst>
            </p:cNvPr>
            <p:cNvSpPr txBox="1"/>
            <p:nvPr/>
          </p:nvSpPr>
          <p:spPr>
            <a:xfrm>
              <a:off x="9153305" y="4338406"/>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20" name="Group 19">
            <a:extLst>
              <a:ext uri="{FF2B5EF4-FFF2-40B4-BE49-F238E27FC236}">
                <a16:creationId xmlns:a16="http://schemas.microsoft.com/office/drawing/2014/main" id="{7807A2FD-6219-4FF7-9CE8-BB952C65966F}"/>
              </a:ext>
            </a:extLst>
          </p:cNvPr>
          <p:cNvGrpSpPr/>
          <p:nvPr/>
        </p:nvGrpSpPr>
        <p:grpSpPr>
          <a:xfrm>
            <a:off x="7513953" y="3800915"/>
            <a:ext cx="1092730" cy="318887"/>
            <a:chOff x="7513953" y="3800915"/>
            <a:chExt cx="1092730" cy="318887"/>
          </a:xfrm>
        </p:grpSpPr>
        <p:cxnSp>
          <p:nvCxnSpPr>
            <p:cNvPr id="292" name="Connector: Curved 291">
              <a:extLst>
                <a:ext uri="{FF2B5EF4-FFF2-40B4-BE49-F238E27FC236}">
                  <a16:creationId xmlns:a16="http://schemas.microsoft.com/office/drawing/2014/main" id="{203A01DD-C0AC-40B3-8A3F-E23453D584F6}"/>
                </a:ext>
              </a:extLst>
            </p:cNvPr>
            <p:cNvCxnSpPr>
              <a:cxnSpLocks/>
              <a:stCxn id="273" idx="1"/>
              <a:endCxn id="274" idx="2"/>
            </p:cNvCxnSpPr>
            <p:nvPr/>
          </p:nvCxnSpPr>
          <p:spPr>
            <a:xfrm rot="10800000">
              <a:off x="7744145" y="3800915"/>
              <a:ext cx="862538"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2101A7AE-38F7-4C5C-903E-7E2EE52EE06A}"/>
                </a:ext>
              </a:extLst>
            </p:cNvPr>
            <p:cNvSpPr txBox="1"/>
            <p:nvPr/>
          </p:nvSpPr>
          <p:spPr>
            <a:xfrm>
              <a:off x="7513953" y="3904358"/>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18" name="Group 17">
            <a:extLst>
              <a:ext uri="{FF2B5EF4-FFF2-40B4-BE49-F238E27FC236}">
                <a16:creationId xmlns:a16="http://schemas.microsoft.com/office/drawing/2014/main" id="{DB666D2E-4C03-4BA5-8D40-D086104D8F36}"/>
              </a:ext>
            </a:extLst>
          </p:cNvPr>
          <p:cNvGrpSpPr/>
          <p:nvPr/>
        </p:nvGrpSpPr>
        <p:grpSpPr>
          <a:xfrm>
            <a:off x="5874601" y="3366866"/>
            <a:ext cx="1092730" cy="318887"/>
            <a:chOff x="5874601" y="3366866"/>
            <a:chExt cx="1092730" cy="318887"/>
          </a:xfrm>
        </p:grpSpPr>
        <p:cxnSp>
          <p:nvCxnSpPr>
            <p:cNvPr id="294" name="Connector: Curved 293">
              <a:extLst>
                <a:ext uri="{FF2B5EF4-FFF2-40B4-BE49-F238E27FC236}">
                  <a16:creationId xmlns:a16="http://schemas.microsoft.com/office/drawing/2014/main" id="{D91ED089-B6DD-499C-B767-36179312855D}"/>
                </a:ext>
              </a:extLst>
            </p:cNvPr>
            <p:cNvCxnSpPr>
              <a:cxnSpLocks/>
              <a:stCxn id="274" idx="1"/>
              <a:endCxn id="275" idx="2"/>
            </p:cNvCxnSpPr>
            <p:nvPr/>
          </p:nvCxnSpPr>
          <p:spPr>
            <a:xfrm rot="10800000">
              <a:off x="6104793" y="3366866"/>
              <a:ext cx="862538"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9A2E94E2-5E9E-4CF8-AC96-2A7102862EEB}"/>
                </a:ext>
              </a:extLst>
            </p:cNvPr>
            <p:cNvSpPr txBox="1"/>
            <p:nvPr/>
          </p:nvSpPr>
          <p:spPr>
            <a:xfrm>
              <a:off x="5874601" y="3470309"/>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16" name="Group 15">
            <a:extLst>
              <a:ext uri="{FF2B5EF4-FFF2-40B4-BE49-F238E27FC236}">
                <a16:creationId xmlns:a16="http://schemas.microsoft.com/office/drawing/2014/main" id="{7D96BC5D-C035-4B58-8923-16F6521B63D8}"/>
              </a:ext>
            </a:extLst>
          </p:cNvPr>
          <p:cNvGrpSpPr/>
          <p:nvPr/>
        </p:nvGrpSpPr>
        <p:grpSpPr>
          <a:xfrm>
            <a:off x="4235249" y="2932819"/>
            <a:ext cx="1092730" cy="318885"/>
            <a:chOff x="4235249" y="2932819"/>
            <a:chExt cx="1092730" cy="318885"/>
          </a:xfrm>
        </p:grpSpPr>
        <p:cxnSp>
          <p:nvCxnSpPr>
            <p:cNvPr id="297" name="Connector: Curved 296">
              <a:extLst>
                <a:ext uri="{FF2B5EF4-FFF2-40B4-BE49-F238E27FC236}">
                  <a16:creationId xmlns:a16="http://schemas.microsoft.com/office/drawing/2014/main" id="{3FE6B349-43C5-4ED5-B66A-B6FD64F065B4}"/>
                </a:ext>
              </a:extLst>
            </p:cNvPr>
            <p:cNvCxnSpPr>
              <a:cxnSpLocks/>
              <a:stCxn id="275" idx="1"/>
              <a:endCxn id="276" idx="2"/>
            </p:cNvCxnSpPr>
            <p:nvPr/>
          </p:nvCxnSpPr>
          <p:spPr>
            <a:xfrm rot="10800000">
              <a:off x="4465441" y="2932819"/>
              <a:ext cx="862538" cy="144489"/>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21ACA275-A925-4BFB-B744-5F82F8F04BB3}"/>
                </a:ext>
              </a:extLst>
            </p:cNvPr>
            <p:cNvSpPr txBox="1"/>
            <p:nvPr/>
          </p:nvSpPr>
          <p:spPr>
            <a:xfrm>
              <a:off x="4235249" y="3036260"/>
              <a:ext cx="460382"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Why?</a:t>
              </a:r>
            </a:p>
          </p:txBody>
        </p:sp>
      </p:grpSp>
      <p:grpSp>
        <p:nvGrpSpPr>
          <p:cNvPr id="4" name="Group 3">
            <a:extLst>
              <a:ext uri="{FF2B5EF4-FFF2-40B4-BE49-F238E27FC236}">
                <a16:creationId xmlns:a16="http://schemas.microsoft.com/office/drawing/2014/main" id="{ADE915AE-A68D-467C-801A-7BCEC236606F}"/>
              </a:ext>
            </a:extLst>
          </p:cNvPr>
          <p:cNvGrpSpPr/>
          <p:nvPr/>
        </p:nvGrpSpPr>
        <p:grpSpPr>
          <a:xfrm>
            <a:off x="2484488" y="2498769"/>
            <a:ext cx="1204139" cy="318887"/>
            <a:chOff x="2484488" y="2498769"/>
            <a:chExt cx="1204139" cy="318887"/>
          </a:xfrm>
        </p:grpSpPr>
        <p:cxnSp>
          <p:nvCxnSpPr>
            <p:cNvPr id="299" name="Connector: Curved 298">
              <a:extLst>
                <a:ext uri="{FF2B5EF4-FFF2-40B4-BE49-F238E27FC236}">
                  <a16:creationId xmlns:a16="http://schemas.microsoft.com/office/drawing/2014/main" id="{1E8C4B67-1B88-4AD7-B171-125C86869895}"/>
                </a:ext>
              </a:extLst>
            </p:cNvPr>
            <p:cNvCxnSpPr>
              <a:cxnSpLocks/>
              <a:stCxn id="276" idx="1"/>
              <a:endCxn id="277" idx="2"/>
            </p:cNvCxnSpPr>
            <p:nvPr/>
          </p:nvCxnSpPr>
          <p:spPr>
            <a:xfrm rot="10800000">
              <a:off x="2826089" y="2498769"/>
              <a:ext cx="862538" cy="144490"/>
            </a:xfrm>
            <a:prstGeom prst="curvedConnector2">
              <a:avLst/>
            </a:prstGeom>
            <a:ln w="6350">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CA578A10-20E3-4AB6-9CB8-C30FBADD2F9D}"/>
                </a:ext>
              </a:extLst>
            </p:cNvPr>
            <p:cNvSpPr txBox="1"/>
            <p:nvPr/>
          </p:nvSpPr>
          <p:spPr>
            <a:xfrm>
              <a:off x="2484488" y="2602212"/>
              <a:ext cx="683200"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Detection</a:t>
              </a:r>
            </a:p>
          </p:txBody>
        </p:sp>
      </p:grpSp>
      <p:sp>
        <p:nvSpPr>
          <p:cNvPr id="347" name="TextBox 346">
            <a:extLst>
              <a:ext uri="{FF2B5EF4-FFF2-40B4-BE49-F238E27FC236}">
                <a16:creationId xmlns:a16="http://schemas.microsoft.com/office/drawing/2014/main" id="{388653AC-238C-4F6D-B25A-02F91FA155A8}"/>
              </a:ext>
            </a:extLst>
          </p:cNvPr>
          <p:cNvSpPr txBox="1"/>
          <p:nvPr/>
        </p:nvSpPr>
        <p:spPr>
          <a:xfrm>
            <a:off x="10637967" y="4739169"/>
            <a:ext cx="769763" cy="215444"/>
          </a:xfrm>
          <a:prstGeom prst="rect">
            <a:avLst/>
          </a:prstGeom>
          <a:noFill/>
        </p:spPr>
        <p:txBody>
          <a:bodyPr wrap="none" rtlCol="0">
            <a:spAutoFit/>
          </a:bodyPr>
          <a:lstStyle/>
          <a:p>
            <a:pPr algn="ctr"/>
            <a:r>
              <a:rPr lang="en-US" sz="800" i="1" dirty="0">
                <a:solidFill>
                  <a:schemeClr val="bg1">
                    <a:lumMod val="75000"/>
                  </a:schemeClr>
                </a:solidFill>
                <a:latin typeface="Century Gothic" panose="020B0502020202020204" pitchFamily="34" charset="0"/>
              </a:rPr>
              <a:t>Root Cause</a:t>
            </a:r>
          </a:p>
        </p:txBody>
      </p:sp>
      <p:sp>
        <p:nvSpPr>
          <p:cNvPr id="279" name="TextBox 278">
            <a:extLst>
              <a:ext uri="{FF2B5EF4-FFF2-40B4-BE49-F238E27FC236}">
                <a16:creationId xmlns:a16="http://schemas.microsoft.com/office/drawing/2014/main" id="{46B1B6CD-5772-4077-AAD3-118A027CC6C7}"/>
              </a:ext>
            </a:extLst>
          </p:cNvPr>
          <p:cNvSpPr txBox="1"/>
          <p:nvPr/>
        </p:nvSpPr>
        <p:spPr>
          <a:xfrm>
            <a:off x="392339" y="1903389"/>
            <a:ext cx="1303043" cy="611642"/>
          </a:xfrm>
          <a:prstGeom prst="rect">
            <a:avLst/>
          </a:prstGeom>
          <a:noFill/>
        </p:spPr>
        <p:txBody>
          <a:bodyPr wrap="square" rtlCol="0">
            <a:spAutoFit/>
          </a:bodyPr>
          <a:lstStyle/>
          <a:p>
            <a:pPr>
              <a:lnSpc>
                <a:spcPts val="1400"/>
              </a:lnSpc>
            </a:pPr>
            <a:r>
              <a:rPr lang="en-US" sz="900" b="1" dirty="0">
                <a:latin typeface="Century Gothic" panose="020B0502020202020204" pitchFamily="34" charset="0"/>
              </a:rPr>
              <a:t>During (Time), objects accounted for 50% of defects</a:t>
            </a:r>
          </a:p>
        </p:txBody>
      </p:sp>
      <p:grpSp>
        <p:nvGrpSpPr>
          <p:cNvPr id="104" name="Group 103">
            <a:extLst>
              <a:ext uri="{FF2B5EF4-FFF2-40B4-BE49-F238E27FC236}">
                <a16:creationId xmlns:a16="http://schemas.microsoft.com/office/drawing/2014/main" id="{F43989CF-9FAE-43BE-A639-6A9AC0B6FC6E}"/>
              </a:ext>
            </a:extLst>
          </p:cNvPr>
          <p:cNvGrpSpPr/>
          <p:nvPr/>
        </p:nvGrpSpPr>
        <p:grpSpPr>
          <a:xfrm rot="10800000">
            <a:off x="10345292" y="0"/>
            <a:ext cx="1846708" cy="899182"/>
            <a:chOff x="7010400" y="4658854"/>
            <a:chExt cx="4516524" cy="2199145"/>
          </a:xfrm>
          <a:solidFill>
            <a:schemeClr val="bg1">
              <a:lumMod val="95000"/>
            </a:schemeClr>
          </a:solidFill>
        </p:grpSpPr>
        <p:sp>
          <p:nvSpPr>
            <p:cNvPr id="111" name="Freeform: Shape 110">
              <a:extLst>
                <a:ext uri="{FF2B5EF4-FFF2-40B4-BE49-F238E27FC236}">
                  <a16:creationId xmlns:a16="http://schemas.microsoft.com/office/drawing/2014/main" id="{25997E76-3266-4042-B9B1-05865C6072D5}"/>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112" name="Freeform: Shape 111">
              <a:extLst>
                <a:ext uri="{FF2B5EF4-FFF2-40B4-BE49-F238E27FC236}">
                  <a16:creationId xmlns:a16="http://schemas.microsoft.com/office/drawing/2014/main" id="{E01CC18C-F9C9-4CD9-8AAD-32E242E8FFF8}"/>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
        <p:nvSpPr>
          <p:cNvPr id="119" name="Rectangle: Rounded Corners 118">
            <a:extLst>
              <a:ext uri="{FF2B5EF4-FFF2-40B4-BE49-F238E27FC236}">
                <a16:creationId xmlns:a16="http://schemas.microsoft.com/office/drawing/2014/main" id="{6D80B21A-43B0-4864-80AC-F75F6EF3D324}"/>
              </a:ext>
            </a:extLst>
          </p:cNvPr>
          <p:cNvSpPr/>
          <p:nvPr/>
        </p:nvSpPr>
        <p:spPr>
          <a:xfrm>
            <a:off x="10246035" y="5659573"/>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300"/>
              </a:lnSpc>
            </a:pPr>
            <a:r>
              <a:rPr lang="en-US" sz="800" dirty="0">
                <a:solidFill>
                  <a:schemeClr val="tx1"/>
                </a:solidFill>
                <a:latin typeface="Century Gothic" panose="020B0502020202020204" pitchFamily="34" charset="0"/>
              </a:rPr>
              <a:t>Fifth Why?</a:t>
            </a:r>
          </a:p>
        </p:txBody>
      </p:sp>
      <p:sp>
        <p:nvSpPr>
          <p:cNvPr id="240" name="Rectangle: Rounded Corners 239">
            <a:extLst>
              <a:ext uri="{FF2B5EF4-FFF2-40B4-BE49-F238E27FC236}">
                <a16:creationId xmlns:a16="http://schemas.microsoft.com/office/drawing/2014/main" id="{553693FD-AB6D-4A3E-BC09-D23173681678}"/>
              </a:ext>
            </a:extLst>
          </p:cNvPr>
          <p:cNvSpPr/>
          <p:nvPr/>
        </p:nvSpPr>
        <p:spPr>
          <a:xfrm>
            <a:off x="10246035" y="2520214"/>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300"/>
              </a:lnSpc>
            </a:pPr>
            <a:r>
              <a:rPr lang="en-US" sz="800" dirty="0">
                <a:solidFill>
                  <a:schemeClr val="tx1"/>
                </a:solidFill>
                <a:latin typeface="Century Gothic" panose="020B0502020202020204" pitchFamily="34" charset="0"/>
              </a:rPr>
              <a:t>Fifth Why?</a:t>
            </a:r>
          </a:p>
        </p:txBody>
      </p:sp>
      <p:sp>
        <p:nvSpPr>
          <p:cNvPr id="272" name="Rectangle: Rounded Corners 271">
            <a:extLst>
              <a:ext uri="{FF2B5EF4-FFF2-40B4-BE49-F238E27FC236}">
                <a16:creationId xmlns:a16="http://schemas.microsoft.com/office/drawing/2014/main" id="{07685E18-8DF5-41CC-8B2D-2E3ADA99B58A}"/>
              </a:ext>
            </a:extLst>
          </p:cNvPr>
          <p:cNvSpPr/>
          <p:nvPr/>
        </p:nvSpPr>
        <p:spPr>
          <a:xfrm>
            <a:off x="10246035" y="4089894"/>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300"/>
              </a:lnSpc>
            </a:pPr>
            <a:r>
              <a:rPr lang="en-US" sz="800" dirty="0">
                <a:solidFill>
                  <a:schemeClr val="tx1"/>
                </a:solidFill>
                <a:latin typeface="Century Gothic" panose="020B0502020202020204" pitchFamily="34" charset="0"/>
              </a:rPr>
              <a:t>Fifth Why?</a:t>
            </a:r>
          </a:p>
        </p:txBody>
      </p:sp>
      <p:sp>
        <p:nvSpPr>
          <p:cNvPr id="120" name="Rectangle: Rounded Corners 119">
            <a:extLst>
              <a:ext uri="{FF2B5EF4-FFF2-40B4-BE49-F238E27FC236}">
                <a16:creationId xmlns:a16="http://schemas.microsoft.com/office/drawing/2014/main" id="{F4D3466A-5BFE-4BEF-804E-64FEA4715418}"/>
              </a:ext>
            </a:extLst>
          </p:cNvPr>
          <p:cNvSpPr/>
          <p:nvPr/>
        </p:nvSpPr>
        <p:spPr>
          <a:xfrm>
            <a:off x="8606683" y="5225525"/>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300"/>
              </a:lnSpc>
            </a:pPr>
            <a:r>
              <a:rPr lang="en-US" sz="800" dirty="0">
                <a:solidFill>
                  <a:schemeClr val="tx1"/>
                </a:solidFill>
                <a:latin typeface="Century Gothic" panose="020B0502020202020204" pitchFamily="34" charset="0"/>
              </a:rPr>
              <a:t>Fourth Why?</a:t>
            </a:r>
          </a:p>
        </p:txBody>
      </p:sp>
      <p:sp>
        <p:nvSpPr>
          <p:cNvPr id="241" name="Rectangle: Rounded Corners 240">
            <a:extLst>
              <a:ext uri="{FF2B5EF4-FFF2-40B4-BE49-F238E27FC236}">
                <a16:creationId xmlns:a16="http://schemas.microsoft.com/office/drawing/2014/main" id="{D7B5B0E4-DECC-48AD-B08D-E0197E58E92C}"/>
              </a:ext>
            </a:extLst>
          </p:cNvPr>
          <p:cNvSpPr/>
          <p:nvPr/>
        </p:nvSpPr>
        <p:spPr>
          <a:xfrm>
            <a:off x="8606683" y="2086166"/>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300"/>
              </a:lnSpc>
            </a:pPr>
            <a:r>
              <a:rPr lang="en-US" sz="800" dirty="0">
                <a:solidFill>
                  <a:schemeClr val="tx1"/>
                </a:solidFill>
                <a:latin typeface="Century Gothic" panose="020B0502020202020204" pitchFamily="34" charset="0"/>
              </a:rPr>
              <a:t>Fourth Why?</a:t>
            </a:r>
          </a:p>
        </p:txBody>
      </p:sp>
      <p:sp>
        <p:nvSpPr>
          <p:cNvPr id="273" name="Rectangle: Rounded Corners 272">
            <a:extLst>
              <a:ext uri="{FF2B5EF4-FFF2-40B4-BE49-F238E27FC236}">
                <a16:creationId xmlns:a16="http://schemas.microsoft.com/office/drawing/2014/main" id="{E8DEB914-B22C-437F-9E7F-B235F25112EC}"/>
              </a:ext>
            </a:extLst>
          </p:cNvPr>
          <p:cNvSpPr/>
          <p:nvPr/>
        </p:nvSpPr>
        <p:spPr>
          <a:xfrm>
            <a:off x="8606683" y="3655846"/>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300"/>
              </a:lnSpc>
            </a:pPr>
            <a:r>
              <a:rPr lang="en-US" sz="800" dirty="0">
                <a:solidFill>
                  <a:schemeClr val="tx1"/>
                </a:solidFill>
                <a:latin typeface="Century Gothic" panose="020B0502020202020204" pitchFamily="34" charset="0"/>
              </a:rPr>
              <a:t>Fourth Why?</a:t>
            </a:r>
          </a:p>
        </p:txBody>
      </p:sp>
      <p:sp>
        <p:nvSpPr>
          <p:cNvPr id="121" name="Rectangle: Rounded Corners 120">
            <a:extLst>
              <a:ext uri="{FF2B5EF4-FFF2-40B4-BE49-F238E27FC236}">
                <a16:creationId xmlns:a16="http://schemas.microsoft.com/office/drawing/2014/main" id="{853D22B8-4F20-4617-9587-A671C89CF3BE}"/>
              </a:ext>
            </a:extLst>
          </p:cNvPr>
          <p:cNvSpPr/>
          <p:nvPr/>
        </p:nvSpPr>
        <p:spPr>
          <a:xfrm>
            <a:off x="6967331" y="4791476"/>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300"/>
              </a:lnSpc>
            </a:pPr>
            <a:r>
              <a:rPr lang="en-US" sz="800" dirty="0">
                <a:solidFill>
                  <a:schemeClr val="tx1"/>
                </a:solidFill>
                <a:latin typeface="Century Gothic" panose="020B0502020202020204" pitchFamily="34" charset="0"/>
              </a:rPr>
              <a:t>Third Why?</a:t>
            </a:r>
          </a:p>
        </p:txBody>
      </p:sp>
      <p:sp>
        <p:nvSpPr>
          <p:cNvPr id="242" name="Rectangle: Rounded Corners 241">
            <a:extLst>
              <a:ext uri="{FF2B5EF4-FFF2-40B4-BE49-F238E27FC236}">
                <a16:creationId xmlns:a16="http://schemas.microsoft.com/office/drawing/2014/main" id="{AD4B9310-8398-4DB3-BB70-1851BE5C4579}"/>
              </a:ext>
            </a:extLst>
          </p:cNvPr>
          <p:cNvSpPr/>
          <p:nvPr/>
        </p:nvSpPr>
        <p:spPr>
          <a:xfrm>
            <a:off x="6967331" y="1652117"/>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300"/>
              </a:lnSpc>
            </a:pPr>
            <a:r>
              <a:rPr lang="en-US" sz="800" dirty="0">
                <a:solidFill>
                  <a:schemeClr val="tx1"/>
                </a:solidFill>
                <a:latin typeface="Century Gothic" panose="020B0502020202020204" pitchFamily="34" charset="0"/>
              </a:rPr>
              <a:t>Third Why?</a:t>
            </a:r>
          </a:p>
        </p:txBody>
      </p:sp>
      <p:sp>
        <p:nvSpPr>
          <p:cNvPr id="274" name="Rectangle: Rounded Corners 273">
            <a:extLst>
              <a:ext uri="{FF2B5EF4-FFF2-40B4-BE49-F238E27FC236}">
                <a16:creationId xmlns:a16="http://schemas.microsoft.com/office/drawing/2014/main" id="{B1D4388A-2F5B-4BFE-8FEA-DFE235F22FEB}"/>
              </a:ext>
            </a:extLst>
          </p:cNvPr>
          <p:cNvSpPr/>
          <p:nvPr/>
        </p:nvSpPr>
        <p:spPr>
          <a:xfrm>
            <a:off x="6967331" y="3221797"/>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300"/>
              </a:lnSpc>
            </a:pPr>
            <a:r>
              <a:rPr lang="en-US" sz="800" dirty="0">
                <a:solidFill>
                  <a:schemeClr val="tx1"/>
                </a:solidFill>
                <a:latin typeface="Century Gothic" panose="020B0502020202020204" pitchFamily="34" charset="0"/>
              </a:rPr>
              <a:t>Third Why?</a:t>
            </a:r>
          </a:p>
        </p:txBody>
      </p:sp>
      <p:sp>
        <p:nvSpPr>
          <p:cNvPr id="122" name="Rectangle: Rounded Corners 121">
            <a:extLst>
              <a:ext uri="{FF2B5EF4-FFF2-40B4-BE49-F238E27FC236}">
                <a16:creationId xmlns:a16="http://schemas.microsoft.com/office/drawing/2014/main" id="{3FE9D2CB-FC17-414A-891A-258272F9D8CD}"/>
              </a:ext>
            </a:extLst>
          </p:cNvPr>
          <p:cNvSpPr/>
          <p:nvPr/>
        </p:nvSpPr>
        <p:spPr>
          <a:xfrm>
            <a:off x="5327979" y="4357427"/>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300"/>
              </a:lnSpc>
            </a:pPr>
            <a:r>
              <a:rPr lang="en-US" sz="800" dirty="0">
                <a:solidFill>
                  <a:schemeClr val="tx1"/>
                </a:solidFill>
                <a:latin typeface="Century Gothic" panose="020B0502020202020204" pitchFamily="34" charset="0"/>
              </a:rPr>
              <a:t>Second Why?</a:t>
            </a:r>
          </a:p>
        </p:txBody>
      </p:sp>
      <p:sp>
        <p:nvSpPr>
          <p:cNvPr id="243" name="Rectangle: Rounded Corners 242">
            <a:extLst>
              <a:ext uri="{FF2B5EF4-FFF2-40B4-BE49-F238E27FC236}">
                <a16:creationId xmlns:a16="http://schemas.microsoft.com/office/drawing/2014/main" id="{51183527-1560-4F3B-A68E-84EAE436921B}"/>
              </a:ext>
            </a:extLst>
          </p:cNvPr>
          <p:cNvSpPr/>
          <p:nvPr/>
        </p:nvSpPr>
        <p:spPr>
          <a:xfrm>
            <a:off x="5327979" y="1218068"/>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300"/>
              </a:lnSpc>
            </a:pPr>
            <a:r>
              <a:rPr lang="en-US" sz="800" dirty="0">
                <a:solidFill>
                  <a:schemeClr val="tx1"/>
                </a:solidFill>
                <a:latin typeface="Century Gothic" panose="020B0502020202020204" pitchFamily="34" charset="0"/>
              </a:rPr>
              <a:t>Second Why?</a:t>
            </a:r>
          </a:p>
        </p:txBody>
      </p:sp>
      <p:sp>
        <p:nvSpPr>
          <p:cNvPr id="275" name="Rectangle: Rounded Corners 274">
            <a:extLst>
              <a:ext uri="{FF2B5EF4-FFF2-40B4-BE49-F238E27FC236}">
                <a16:creationId xmlns:a16="http://schemas.microsoft.com/office/drawing/2014/main" id="{03645514-AE4E-49C4-B1DE-98E7A023B473}"/>
              </a:ext>
            </a:extLst>
          </p:cNvPr>
          <p:cNvSpPr/>
          <p:nvPr/>
        </p:nvSpPr>
        <p:spPr>
          <a:xfrm>
            <a:off x="5327979" y="2787748"/>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300"/>
              </a:lnSpc>
            </a:pPr>
            <a:r>
              <a:rPr lang="en-US" sz="800" dirty="0">
                <a:solidFill>
                  <a:schemeClr val="tx1"/>
                </a:solidFill>
                <a:latin typeface="Century Gothic" panose="020B0502020202020204" pitchFamily="34" charset="0"/>
              </a:rPr>
              <a:t>Second Why?</a:t>
            </a:r>
          </a:p>
        </p:txBody>
      </p:sp>
      <p:sp>
        <p:nvSpPr>
          <p:cNvPr id="123" name="Rectangle: Rounded Corners 122">
            <a:extLst>
              <a:ext uri="{FF2B5EF4-FFF2-40B4-BE49-F238E27FC236}">
                <a16:creationId xmlns:a16="http://schemas.microsoft.com/office/drawing/2014/main" id="{699CA8B0-A849-4183-ABEE-861706D8E5A3}"/>
              </a:ext>
            </a:extLst>
          </p:cNvPr>
          <p:cNvSpPr/>
          <p:nvPr/>
        </p:nvSpPr>
        <p:spPr>
          <a:xfrm>
            <a:off x="3688627" y="3923379"/>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300"/>
              </a:lnSpc>
            </a:pPr>
            <a:r>
              <a:rPr lang="en-US" sz="800" dirty="0">
                <a:solidFill>
                  <a:schemeClr val="tx1"/>
                </a:solidFill>
                <a:latin typeface="Century Gothic" panose="020B0502020202020204" pitchFamily="34" charset="0"/>
              </a:rPr>
              <a:t>First Why? (Why did </a:t>
            </a:r>
          </a:p>
          <a:p>
            <a:pPr algn="ctr">
              <a:lnSpc>
                <a:spcPts val="1300"/>
              </a:lnSpc>
            </a:pPr>
            <a:r>
              <a:rPr lang="en-US" sz="800" dirty="0">
                <a:solidFill>
                  <a:schemeClr val="tx1"/>
                </a:solidFill>
                <a:latin typeface="Century Gothic" panose="020B0502020202020204" pitchFamily="34" charset="0"/>
              </a:rPr>
              <a:t>possibility exist for failure?)</a:t>
            </a:r>
          </a:p>
        </p:txBody>
      </p:sp>
      <p:sp>
        <p:nvSpPr>
          <p:cNvPr id="244" name="Rectangle: Rounded Corners 243">
            <a:extLst>
              <a:ext uri="{FF2B5EF4-FFF2-40B4-BE49-F238E27FC236}">
                <a16:creationId xmlns:a16="http://schemas.microsoft.com/office/drawing/2014/main" id="{F6D16FC7-DDFC-4A7D-A5CE-0DB0D9A4B329}"/>
              </a:ext>
            </a:extLst>
          </p:cNvPr>
          <p:cNvSpPr/>
          <p:nvPr/>
        </p:nvSpPr>
        <p:spPr>
          <a:xfrm>
            <a:off x="3688627" y="784020"/>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300"/>
              </a:lnSpc>
            </a:pPr>
            <a:r>
              <a:rPr lang="en-US" sz="800" dirty="0">
                <a:solidFill>
                  <a:schemeClr val="tx1"/>
                </a:solidFill>
                <a:latin typeface="Century Gothic" panose="020B0502020202020204" pitchFamily="34" charset="0"/>
              </a:rPr>
              <a:t>First Why? (How was defect Produced?)</a:t>
            </a:r>
          </a:p>
        </p:txBody>
      </p:sp>
      <p:sp>
        <p:nvSpPr>
          <p:cNvPr id="276" name="Rectangle: Rounded Corners 275">
            <a:extLst>
              <a:ext uri="{FF2B5EF4-FFF2-40B4-BE49-F238E27FC236}">
                <a16:creationId xmlns:a16="http://schemas.microsoft.com/office/drawing/2014/main" id="{356FACA0-54BD-4840-BB9E-BF434C6C34F7}"/>
              </a:ext>
            </a:extLst>
          </p:cNvPr>
          <p:cNvSpPr/>
          <p:nvPr/>
        </p:nvSpPr>
        <p:spPr>
          <a:xfrm>
            <a:off x="3688627" y="2353700"/>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300"/>
              </a:lnSpc>
            </a:pPr>
            <a:r>
              <a:rPr lang="en-US" sz="800" dirty="0">
                <a:solidFill>
                  <a:schemeClr val="tx1"/>
                </a:solidFill>
                <a:latin typeface="Century Gothic" panose="020B0502020202020204" pitchFamily="34" charset="0"/>
              </a:rPr>
              <a:t>First Why? (Why the problem was not detected?)</a:t>
            </a:r>
          </a:p>
        </p:txBody>
      </p:sp>
      <p:sp>
        <p:nvSpPr>
          <p:cNvPr id="124" name="Rectangle: Rounded Corners 123">
            <a:extLst>
              <a:ext uri="{FF2B5EF4-FFF2-40B4-BE49-F238E27FC236}">
                <a16:creationId xmlns:a16="http://schemas.microsoft.com/office/drawing/2014/main" id="{495B9C9B-3F6B-4F20-9032-CDF9124C1DB6}"/>
              </a:ext>
            </a:extLst>
          </p:cNvPr>
          <p:cNvSpPr/>
          <p:nvPr/>
        </p:nvSpPr>
        <p:spPr>
          <a:xfrm>
            <a:off x="2049275" y="3489330"/>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300"/>
              </a:lnSpc>
            </a:pPr>
            <a:r>
              <a:rPr lang="en-US" sz="800" dirty="0">
                <a:solidFill>
                  <a:schemeClr val="tx1"/>
                </a:solidFill>
                <a:latin typeface="Century Gothic" panose="020B0502020202020204" pitchFamily="34" charset="0"/>
              </a:rPr>
              <a:t>Systemic Failure</a:t>
            </a:r>
          </a:p>
        </p:txBody>
      </p:sp>
      <p:sp>
        <p:nvSpPr>
          <p:cNvPr id="245" name="Rectangle: Rounded Corners 244">
            <a:extLst>
              <a:ext uri="{FF2B5EF4-FFF2-40B4-BE49-F238E27FC236}">
                <a16:creationId xmlns:a16="http://schemas.microsoft.com/office/drawing/2014/main" id="{EF032559-D4A3-4833-92A9-A01B2A967BF9}"/>
              </a:ext>
            </a:extLst>
          </p:cNvPr>
          <p:cNvSpPr/>
          <p:nvPr/>
        </p:nvSpPr>
        <p:spPr>
          <a:xfrm>
            <a:off x="2049275" y="349971"/>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300"/>
              </a:lnSpc>
            </a:pPr>
            <a:r>
              <a:rPr lang="en-US" sz="800" dirty="0">
                <a:solidFill>
                  <a:schemeClr val="tx1"/>
                </a:solidFill>
                <a:latin typeface="Century Gothic" panose="020B0502020202020204" pitchFamily="34" charset="0"/>
              </a:rPr>
              <a:t>Specific Problem</a:t>
            </a:r>
          </a:p>
        </p:txBody>
      </p:sp>
      <p:sp>
        <p:nvSpPr>
          <p:cNvPr id="277" name="Rectangle: Rounded Corners 276">
            <a:extLst>
              <a:ext uri="{FF2B5EF4-FFF2-40B4-BE49-F238E27FC236}">
                <a16:creationId xmlns:a16="http://schemas.microsoft.com/office/drawing/2014/main" id="{C74D4E04-71AE-4CEC-ABA8-D56548531292}"/>
              </a:ext>
            </a:extLst>
          </p:cNvPr>
          <p:cNvSpPr/>
          <p:nvPr/>
        </p:nvSpPr>
        <p:spPr>
          <a:xfrm>
            <a:off x="2049275" y="1919651"/>
            <a:ext cx="1553627" cy="579118"/>
          </a:xfrm>
          <a:prstGeom prst="roundRect">
            <a:avLst>
              <a:gd name="adj" fmla="val 12272"/>
            </a:avLst>
          </a:prstGeom>
          <a:gradFill>
            <a:gsLst>
              <a:gs pos="0">
                <a:schemeClr val="bg1"/>
              </a:gs>
              <a:gs pos="100000">
                <a:schemeClr val="bg1">
                  <a:lumMod val="95000"/>
                </a:schemeClr>
              </a:gs>
            </a:gsLst>
            <a:path path="circle">
              <a:fillToRect l="100000" b="100000"/>
            </a:path>
          </a:gra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300"/>
              </a:lnSpc>
            </a:pPr>
            <a:r>
              <a:rPr lang="en-US" sz="800" dirty="0">
                <a:solidFill>
                  <a:schemeClr val="tx1"/>
                </a:solidFill>
                <a:latin typeface="Century Gothic" panose="020B0502020202020204" pitchFamily="34" charset="0"/>
              </a:rPr>
              <a:t>Detection Failure</a:t>
            </a:r>
          </a:p>
        </p:txBody>
      </p:sp>
    </p:spTree>
    <p:extLst>
      <p:ext uri="{BB962C8B-B14F-4D97-AF65-F5344CB8AC3E}">
        <p14:creationId xmlns:p14="http://schemas.microsoft.com/office/powerpoint/2010/main" val="172546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750"/>
                                        <p:tgtEl>
                                          <p:spTgt spid="245"/>
                                        </p:tgtEl>
                                      </p:cBhvr>
                                    </p:animEffect>
                                  </p:childTnLst>
                                </p:cTn>
                              </p:par>
                              <p:par>
                                <p:cTn id="8" presetID="42" presetClass="path" presetSubtype="0" accel="50000" decel="50000" fill="hold" grpId="1" nodeType="withEffect">
                                  <p:stCondLst>
                                    <p:cond delay="0"/>
                                  </p:stCondLst>
                                  <p:childTnLst>
                                    <p:animMotion origin="layout" path="M -0.01016 4.44444E-6 L -8.33333E-7 4.44444E-6 " pathEditMode="relative" rAng="0" ptsTypes="AA">
                                      <p:cBhvr>
                                        <p:cTn id="9" dur="1000" fill="hold"/>
                                        <p:tgtEl>
                                          <p:spTgt spid="245"/>
                                        </p:tgtEl>
                                        <p:attrNameLst>
                                          <p:attrName>ppt_x</p:attrName>
                                          <p:attrName>ppt_y</p:attrName>
                                        </p:attrNameLst>
                                      </p:cBhvr>
                                      <p:rCtr x="508" y="0"/>
                                    </p:animMotion>
                                  </p:childTnLst>
                                </p:cTn>
                              </p:par>
                              <p:par>
                                <p:cTn id="10" presetID="10" presetClass="entr" presetSubtype="0" fill="hold" grpId="0" nodeType="withEffect">
                                  <p:stCondLst>
                                    <p:cond delay="0"/>
                                  </p:stCondLst>
                                  <p:childTnLst>
                                    <p:set>
                                      <p:cBhvr>
                                        <p:cTn id="11" dur="1" fill="hold">
                                          <p:stCondLst>
                                            <p:cond delay="0"/>
                                          </p:stCondLst>
                                        </p:cTn>
                                        <p:tgtEl>
                                          <p:spTgt spid="277"/>
                                        </p:tgtEl>
                                        <p:attrNameLst>
                                          <p:attrName>style.visibility</p:attrName>
                                        </p:attrNameLst>
                                      </p:cBhvr>
                                      <p:to>
                                        <p:strVal val="visible"/>
                                      </p:to>
                                    </p:set>
                                    <p:animEffect transition="in" filter="fade">
                                      <p:cBhvr>
                                        <p:cTn id="12" dur="750"/>
                                        <p:tgtEl>
                                          <p:spTgt spid="277"/>
                                        </p:tgtEl>
                                      </p:cBhvr>
                                    </p:animEffect>
                                  </p:childTnLst>
                                </p:cTn>
                              </p:par>
                              <p:par>
                                <p:cTn id="13" presetID="42" presetClass="path" presetSubtype="0" accel="50000" decel="50000" fill="hold" grpId="1" nodeType="withEffect">
                                  <p:stCondLst>
                                    <p:cond delay="0"/>
                                  </p:stCondLst>
                                  <p:childTnLst>
                                    <p:animMotion origin="layout" path="M -0.01016 4.44444E-6 L -8.33333E-7 4.44444E-6 " pathEditMode="relative" rAng="0" ptsTypes="AA">
                                      <p:cBhvr>
                                        <p:cTn id="14" dur="1000" fill="hold"/>
                                        <p:tgtEl>
                                          <p:spTgt spid="277"/>
                                        </p:tgtEl>
                                        <p:attrNameLst>
                                          <p:attrName>ppt_x</p:attrName>
                                          <p:attrName>ppt_y</p:attrName>
                                        </p:attrNameLst>
                                      </p:cBhvr>
                                      <p:rCtr x="508" y="0"/>
                                    </p:animMotion>
                                  </p:childTnLst>
                                </p:cTn>
                              </p:par>
                              <p:par>
                                <p:cTn id="15" presetID="10"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fade">
                                      <p:cBhvr>
                                        <p:cTn id="17" dur="750"/>
                                        <p:tgtEl>
                                          <p:spTgt spid="124"/>
                                        </p:tgtEl>
                                      </p:cBhvr>
                                    </p:animEffect>
                                  </p:childTnLst>
                                </p:cTn>
                              </p:par>
                              <p:par>
                                <p:cTn id="18" presetID="42" presetClass="path" presetSubtype="0" accel="50000" decel="50000" fill="hold" grpId="1" nodeType="withEffect">
                                  <p:stCondLst>
                                    <p:cond delay="0"/>
                                  </p:stCondLst>
                                  <p:childTnLst>
                                    <p:animMotion origin="layout" path="M -0.01016 4.44444E-6 L -8.33333E-7 4.44444E-6 " pathEditMode="relative" rAng="0" ptsTypes="AA">
                                      <p:cBhvr>
                                        <p:cTn id="19" dur="1000" fill="hold"/>
                                        <p:tgtEl>
                                          <p:spTgt spid="124"/>
                                        </p:tgtEl>
                                        <p:attrNameLst>
                                          <p:attrName>ppt_x</p:attrName>
                                          <p:attrName>ppt_y</p:attrName>
                                        </p:attrNameLst>
                                      </p:cBhvr>
                                      <p:rCtr x="508" y="0"/>
                                    </p:animMotion>
                                  </p:childTnLst>
                                </p:cTn>
                              </p:par>
                              <p:par>
                                <p:cTn id="20" presetID="10" presetClass="entr" presetSubtype="0" fill="hold" grpId="0" nodeType="withEffect">
                                  <p:stCondLst>
                                    <p:cond delay="750"/>
                                  </p:stCondLst>
                                  <p:childTnLst>
                                    <p:set>
                                      <p:cBhvr>
                                        <p:cTn id="21" dur="1" fill="hold">
                                          <p:stCondLst>
                                            <p:cond delay="0"/>
                                          </p:stCondLst>
                                        </p:cTn>
                                        <p:tgtEl>
                                          <p:spTgt spid="244"/>
                                        </p:tgtEl>
                                        <p:attrNameLst>
                                          <p:attrName>style.visibility</p:attrName>
                                        </p:attrNameLst>
                                      </p:cBhvr>
                                      <p:to>
                                        <p:strVal val="visible"/>
                                      </p:to>
                                    </p:set>
                                    <p:animEffect transition="in" filter="fade">
                                      <p:cBhvr>
                                        <p:cTn id="22" dur="1000"/>
                                        <p:tgtEl>
                                          <p:spTgt spid="244"/>
                                        </p:tgtEl>
                                      </p:cBhvr>
                                    </p:animEffect>
                                  </p:childTnLst>
                                </p:cTn>
                              </p:par>
                              <p:par>
                                <p:cTn id="23" presetID="42" presetClass="path" presetSubtype="0" decel="50000" fill="hold" grpId="1" nodeType="withEffect">
                                  <p:stCondLst>
                                    <p:cond delay="750"/>
                                  </p:stCondLst>
                                  <p:childTnLst>
                                    <p:animMotion origin="layout" path="M -0.13451 -0.06342 L 3.95833E-6 -1.48148E-6 " pathEditMode="relative" rAng="0" ptsTypes="AA">
                                      <p:cBhvr>
                                        <p:cTn id="24" dur="1500" fill="hold"/>
                                        <p:tgtEl>
                                          <p:spTgt spid="244"/>
                                        </p:tgtEl>
                                        <p:attrNameLst>
                                          <p:attrName>ppt_x</p:attrName>
                                          <p:attrName>ppt_y</p:attrName>
                                        </p:attrNameLst>
                                      </p:cBhvr>
                                      <p:rCtr x="6719" y="3171"/>
                                    </p:animMotion>
                                  </p:childTnLst>
                                </p:cTn>
                              </p:par>
                              <p:par>
                                <p:cTn id="25" presetID="10" presetClass="entr" presetSubtype="0" fill="hold" grpId="0" nodeType="withEffect">
                                  <p:stCondLst>
                                    <p:cond delay="750"/>
                                  </p:stCondLst>
                                  <p:childTnLst>
                                    <p:set>
                                      <p:cBhvr>
                                        <p:cTn id="26" dur="1" fill="hold">
                                          <p:stCondLst>
                                            <p:cond delay="0"/>
                                          </p:stCondLst>
                                        </p:cTn>
                                        <p:tgtEl>
                                          <p:spTgt spid="276"/>
                                        </p:tgtEl>
                                        <p:attrNameLst>
                                          <p:attrName>style.visibility</p:attrName>
                                        </p:attrNameLst>
                                      </p:cBhvr>
                                      <p:to>
                                        <p:strVal val="visible"/>
                                      </p:to>
                                    </p:set>
                                    <p:animEffect transition="in" filter="fade">
                                      <p:cBhvr>
                                        <p:cTn id="27" dur="1000"/>
                                        <p:tgtEl>
                                          <p:spTgt spid="276"/>
                                        </p:tgtEl>
                                      </p:cBhvr>
                                    </p:animEffect>
                                  </p:childTnLst>
                                </p:cTn>
                              </p:par>
                              <p:par>
                                <p:cTn id="28" presetID="42" presetClass="path" presetSubtype="0" decel="50000" fill="hold" grpId="1" nodeType="withEffect">
                                  <p:stCondLst>
                                    <p:cond delay="750"/>
                                  </p:stCondLst>
                                  <p:childTnLst>
                                    <p:animMotion origin="layout" path="M -0.13451 -0.06342 L 3.95833E-6 -1.48148E-6 " pathEditMode="relative" rAng="0" ptsTypes="AA">
                                      <p:cBhvr>
                                        <p:cTn id="29" dur="1500" fill="hold"/>
                                        <p:tgtEl>
                                          <p:spTgt spid="276"/>
                                        </p:tgtEl>
                                        <p:attrNameLst>
                                          <p:attrName>ppt_x</p:attrName>
                                          <p:attrName>ppt_y</p:attrName>
                                        </p:attrNameLst>
                                      </p:cBhvr>
                                      <p:rCtr x="6719" y="3171"/>
                                    </p:animMotion>
                                  </p:childTnLst>
                                </p:cTn>
                              </p:par>
                              <p:par>
                                <p:cTn id="30" presetID="10" presetClass="entr" presetSubtype="0" fill="hold" grpId="0" nodeType="withEffect">
                                  <p:stCondLst>
                                    <p:cond delay="750"/>
                                  </p:stCondLst>
                                  <p:childTnLst>
                                    <p:set>
                                      <p:cBhvr>
                                        <p:cTn id="31" dur="1" fill="hold">
                                          <p:stCondLst>
                                            <p:cond delay="0"/>
                                          </p:stCondLst>
                                        </p:cTn>
                                        <p:tgtEl>
                                          <p:spTgt spid="123"/>
                                        </p:tgtEl>
                                        <p:attrNameLst>
                                          <p:attrName>style.visibility</p:attrName>
                                        </p:attrNameLst>
                                      </p:cBhvr>
                                      <p:to>
                                        <p:strVal val="visible"/>
                                      </p:to>
                                    </p:set>
                                    <p:animEffect transition="in" filter="fade">
                                      <p:cBhvr>
                                        <p:cTn id="32" dur="1000"/>
                                        <p:tgtEl>
                                          <p:spTgt spid="123"/>
                                        </p:tgtEl>
                                      </p:cBhvr>
                                    </p:animEffect>
                                  </p:childTnLst>
                                </p:cTn>
                              </p:par>
                              <p:par>
                                <p:cTn id="33" presetID="42" presetClass="path" presetSubtype="0" decel="50000" fill="hold" grpId="1" nodeType="withEffect">
                                  <p:stCondLst>
                                    <p:cond delay="750"/>
                                  </p:stCondLst>
                                  <p:childTnLst>
                                    <p:animMotion origin="layout" path="M -0.13451 -0.06342 L 3.95833E-6 -1.48148E-6 " pathEditMode="relative" rAng="0" ptsTypes="AA">
                                      <p:cBhvr>
                                        <p:cTn id="34" dur="1500" fill="hold"/>
                                        <p:tgtEl>
                                          <p:spTgt spid="123"/>
                                        </p:tgtEl>
                                        <p:attrNameLst>
                                          <p:attrName>ppt_x</p:attrName>
                                          <p:attrName>ppt_y</p:attrName>
                                        </p:attrNameLst>
                                      </p:cBhvr>
                                      <p:rCtr x="6719" y="3171"/>
                                    </p:animMotion>
                                  </p:childTnLst>
                                </p:cTn>
                              </p:par>
                              <p:par>
                                <p:cTn id="35" presetID="10" presetClass="entr" presetSubtype="0" fill="hold" grpId="0" nodeType="withEffect">
                                  <p:stCondLst>
                                    <p:cond delay="1750"/>
                                  </p:stCondLst>
                                  <p:childTnLst>
                                    <p:set>
                                      <p:cBhvr>
                                        <p:cTn id="36" dur="1" fill="hold">
                                          <p:stCondLst>
                                            <p:cond delay="0"/>
                                          </p:stCondLst>
                                        </p:cTn>
                                        <p:tgtEl>
                                          <p:spTgt spid="243"/>
                                        </p:tgtEl>
                                        <p:attrNameLst>
                                          <p:attrName>style.visibility</p:attrName>
                                        </p:attrNameLst>
                                      </p:cBhvr>
                                      <p:to>
                                        <p:strVal val="visible"/>
                                      </p:to>
                                    </p:set>
                                    <p:animEffect transition="in" filter="fade">
                                      <p:cBhvr>
                                        <p:cTn id="37" dur="1000"/>
                                        <p:tgtEl>
                                          <p:spTgt spid="243"/>
                                        </p:tgtEl>
                                      </p:cBhvr>
                                    </p:animEffect>
                                  </p:childTnLst>
                                </p:cTn>
                              </p:par>
                              <p:par>
                                <p:cTn id="38" presetID="42" presetClass="path" presetSubtype="0" decel="50000" fill="hold" grpId="1" nodeType="withEffect">
                                  <p:stCondLst>
                                    <p:cond delay="1750"/>
                                  </p:stCondLst>
                                  <p:childTnLst>
                                    <p:animMotion origin="layout" path="M -0.13451 -0.06342 L 3.95833E-6 -1.48148E-6 " pathEditMode="relative" rAng="0" ptsTypes="AA">
                                      <p:cBhvr>
                                        <p:cTn id="39" dur="1500" fill="hold"/>
                                        <p:tgtEl>
                                          <p:spTgt spid="243"/>
                                        </p:tgtEl>
                                        <p:attrNameLst>
                                          <p:attrName>ppt_x</p:attrName>
                                          <p:attrName>ppt_y</p:attrName>
                                        </p:attrNameLst>
                                      </p:cBhvr>
                                      <p:rCtr x="6719" y="3171"/>
                                    </p:animMotion>
                                  </p:childTnLst>
                                </p:cTn>
                              </p:par>
                              <p:par>
                                <p:cTn id="40" presetID="10" presetClass="entr" presetSubtype="0" fill="hold" grpId="0" nodeType="withEffect">
                                  <p:stCondLst>
                                    <p:cond delay="1750"/>
                                  </p:stCondLst>
                                  <p:childTnLst>
                                    <p:set>
                                      <p:cBhvr>
                                        <p:cTn id="41" dur="1" fill="hold">
                                          <p:stCondLst>
                                            <p:cond delay="0"/>
                                          </p:stCondLst>
                                        </p:cTn>
                                        <p:tgtEl>
                                          <p:spTgt spid="275"/>
                                        </p:tgtEl>
                                        <p:attrNameLst>
                                          <p:attrName>style.visibility</p:attrName>
                                        </p:attrNameLst>
                                      </p:cBhvr>
                                      <p:to>
                                        <p:strVal val="visible"/>
                                      </p:to>
                                    </p:set>
                                    <p:animEffect transition="in" filter="fade">
                                      <p:cBhvr>
                                        <p:cTn id="42" dur="1000"/>
                                        <p:tgtEl>
                                          <p:spTgt spid="275"/>
                                        </p:tgtEl>
                                      </p:cBhvr>
                                    </p:animEffect>
                                  </p:childTnLst>
                                </p:cTn>
                              </p:par>
                              <p:par>
                                <p:cTn id="43" presetID="42" presetClass="path" presetSubtype="0" decel="50000" fill="hold" grpId="1" nodeType="withEffect">
                                  <p:stCondLst>
                                    <p:cond delay="1750"/>
                                  </p:stCondLst>
                                  <p:childTnLst>
                                    <p:animMotion origin="layout" path="M -0.13451 -0.06342 L 3.95833E-6 -1.48148E-6 " pathEditMode="relative" rAng="0" ptsTypes="AA">
                                      <p:cBhvr>
                                        <p:cTn id="44" dur="1500" fill="hold"/>
                                        <p:tgtEl>
                                          <p:spTgt spid="275"/>
                                        </p:tgtEl>
                                        <p:attrNameLst>
                                          <p:attrName>ppt_x</p:attrName>
                                          <p:attrName>ppt_y</p:attrName>
                                        </p:attrNameLst>
                                      </p:cBhvr>
                                      <p:rCtr x="6719" y="3171"/>
                                    </p:animMotion>
                                  </p:childTnLst>
                                </p:cTn>
                              </p:par>
                              <p:par>
                                <p:cTn id="45" presetID="10" presetClass="entr" presetSubtype="0" fill="hold" grpId="0" nodeType="withEffect">
                                  <p:stCondLst>
                                    <p:cond delay="1750"/>
                                  </p:stCondLst>
                                  <p:childTnLst>
                                    <p:set>
                                      <p:cBhvr>
                                        <p:cTn id="46" dur="1" fill="hold">
                                          <p:stCondLst>
                                            <p:cond delay="0"/>
                                          </p:stCondLst>
                                        </p:cTn>
                                        <p:tgtEl>
                                          <p:spTgt spid="122"/>
                                        </p:tgtEl>
                                        <p:attrNameLst>
                                          <p:attrName>style.visibility</p:attrName>
                                        </p:attrNameLst>
                                      </p:cBhvr>
                                      <p:to>
                                        <p:strVal val="visible"/>
                                      </p:to>
                                    </p:set>
                                    <p:animEffect transition="in" filter="fade">
                                      <p:cBhvr>
                                        <p:cTn id="47" dur="1000"/>
                                        <p:tgtEl>
                                          <p:spTgt spid="122"/>
                                        </p:tgtEl>
                                      </p:cBhvr>
                                    </p:animEffect>
                                  </p:childTnLst>
                                </p:cTn>
                              </p:par>
                              <p:par>
                                <p:cTn id="48" presetID="42" presetClass="path" presetSubtype="0" decel="50000" fill="hold" grpId="1" nodeType="withEffect">
                                  <p:stCondLst>
                                    <p:cond delay="1750"/>
                                  </p:stCondLst>
                                  <p:childTnLst>
                                    <p:animMotion origin="layout" path="M -0.13451 -0.06342 L 3.95833E-6 -1.48148E-6 " pathEditMode="relative" rAng="0" ptsTypes="AA">
                                      <p:cBhvr>
                                        <p:cTn id="49" dur="1500" fill="hold"/>
                                        <p:tgtEl>
                                          <p:spTgt spid="122"/>
                                        </p:tgtEl>
                                        <p:attrNameLst>
                                          <p:attrName>ppt_x</p:attrName>
                                          <p:attrName>ppt_y</p:attrName>
                                        </p:attrNameLst>
                                      </p:cBhvr>
                                      <p:rCtr x="6719" y="3171"/>
                                    </p:animMotion>
                                  </p:childTnLst>
                                </p:cTn>
                              </p:par>
                              <p:par>
                                <p:cTn id="50" presetID="10" presetClass="entr" presetSubtype="0" fill="hold" grpId="0" nodeType="withEffect">
                                  <p:stCondLst>
                                    <p:cond delay="2750"/>
                                  </p:stCondLst>
                                  <p:childTnLst>
                                    <p:set>
                                      <p:cBhvr>
                                        <p:cTn id="51" dur="1" fill="hold">
                                          <p:stCondLst>
                                            <p:cond delay="0"/>
                                          </p:stCondLst>
                                        </p:cTn>
                                        <p:tgtEl>
                                          <p:spTgt spid="242"/>
                                        </p:tgtEl>
                                        <p:attrNameLst>
                                          <p:attrName>style.visibility</p:attrName>
                                        </p:attrNameLst>
                                      </p:cBhvr>
                                      <p:to>
                                        <p:strVal val="visible"/>
                                      </p:to>
                                    </p:set>
                                    <p:animEffect transition="in" filter="fade">
                                      <p:cBhvr>
                                        <p:cTn id="52" dur="1000"/>
                                        <p:tgtEl>
                                          <p:spTgt spid="242"/>
                                        </p:tgtEl>
                                      </p:cBhvr>
                                    </p:animEffect>
                                  </p:childTnLst>
                                </p:cTn>
                              </p:par>
                              <p:par>
                                <p:cTn id="53" presetID="42" presetClass="path" presetSubtype="0" decel="50000" fill="hold" grpId="1" nodeType="withEffect">
                                  <p:stCondLst>
                                    <p:cond delay="2750"/>
                                  </p:stCondLst>
                                  <p:childTnLst>
                                    <p:animMotion origin="layout" path="M -0.13451 -0.06342 L 3.95833E-6 -1.48148E-6 " pathEditMode="relative" rAng="0" ptsTypes="AA">
                                      <p:cBhvr>
                                        <p:cTn id="54" dur="1500" fill="hold"/>
                                        <p:tgtEl>
                                          <p:spTgt spid="242"/>
                                        </p:tgtEl>
                                        <p:attrNameLst>
                                          <p:attrName>ppt_x</p:attrName>
                                          <p:attrName>ppt_y</p:attrName>
                                        </p:attrNameLst>
                                      </p:cBhvr>
                                      <p:rCtr x="6719" y="3171"/>
                                    </p:animMotion>
                                  </p:childTnLst>
                                </p:cTn>
                              </p:par>
                              <p:par>
                                <p:cTn id="55" presetID="10" presetClass="entr" presetSubtype="0" fill="hold" grpId="0" nodeType="withEffect">
                                  <p:stCondLst>
                                    <p:cond delay="2750"/>
                                  </p:stCondLst>
                                  <p:childTnLst>
                                    <p:set>
                                      <p:cBhvr>
                                        <p:cTn id="56" dur="1" fill="hold">
                                          <p:stCondLst>
                                            <p:cond delay="0"/>
                                          </p:stCondLst>
                                        </p:cTn>
                                        <p:tgtEl>
                                          <p:spTgt spid="274"/>
                                        </p:tgtEl>
                                        <p:attrNameLst>
                                          <p:attrName>style.visibility</p:attrName>
                                        </p:attrNameLst>
                                      </p:cBhvr>
                                      <p:to>
                                        <p:strVal val="visible"/>
                                      </p:to>
                                    </p:set>
                                    <p:animEffect transition="in" filter="fade">
                                      <p:cBhvr>
                                        <p:cTn id="57" dur="1000"/>
                                        <p:tgtEl>
                                          <p:spTgt spid="274"/>
                                        </p:tgtEl>
                                      </p:cBhvr>
                                    </p:animEffect>
                                  </p:childTnLst>
                                </p:cTn>
                              </p:par>
                              <p:par>
                                <p:cTn id="58" presetID="42" presetClass="path" presetSubtype="0" decel="50000" fill="hold" grpId="1" nodeType="withEffect">
                                  <p:stCondLst>
                                    <p:cond delay="2750"/>
                                  </p:stCondLst>
                                  <p:childTnLst>
                                    <p:animMotion origin="layout" path="M -0.13451 -0.06342 L 3.95833E-6 -1.48148E-6 " pathEditMode="relative" rAng="0" ptsTypes="AA">
                                      <p:cBhvr>
                                        <p:cTn id="59" dur="1500" fill="hold"/>
                                        <p:tgtEl>
                                          <p:spTgt spid="274"/>
                                        </p:tgtEl>
                                        <p:attrNameLst>
                                          <p:attrName>ppt_x</p:attrName>
                                          <p:attrName>ppt_y</p:attrName>
                                        </p:attrNameLst>
                                      </p:cBhvr>
                                      <p:rCtr x="6719" y="3171"/>
                                    </p:animMotion>
                                  </p:childTnLst>
                                </p:cTn>
                              </p:par>
                              <p:par>
                                <p:cTn id="60" presetID="10" presetClass="entr" presetSubtype="0" fill="hold" grpId="0" nodeType="withEffect">
                                  <p:stCondLst>
                                    <p:cond delay="2750"/>
                                  </p:stCondLst>
                                  <p:childTnLst>
                                    <p:set>
                                      <p:cBhvr>
                                        <p:cTn id="61" dur="1" fill="hold">
                                          <p:stCondLst>
                                            <p:cond delay="0"/>
                                          </p:stCondLst>
                                        </p:cTn>
                                        <p:tgtEl>
                                          <p:spTgt spid="121"/>
                                        </p:tgtEl>
                                        <p:attrNameLst>
                                          <p:attrName>style.visibility</p:attrName>
                                        </p:attrNameLst>
                                      </p:cBhvr>
                                      <p:to>
                                        <p:strVal val="visible"/>
                                      </p:to>
                                    </p:set>
                                    <p:animEffect transition="in" filter="fade">
                                      <p:cBhvr>
                                        <p:cTn id="62" dur="1000"/>
                                        <p:tgtEl>
                                          <p:spTgt spid="121"/>
                                        </p:tgtEl>
                                      </p:cBhvr>
                                    </p:animEffect>
                                  </p:childTnLst>
                                </p:cTn>
                              </p:par>
                              <p:par>
                                <p:cTn id="63" presetID="42" presetClass="path" presetSubtype="0" decel="50000" fill="hold" grpId="1" nodeType="withEffect">
                                  <p:stCondLst>
                                    <p:cond delay="2750"/>
                                  </p:stCondLst>
                                  <p:childTnLst>
                                    <p:animMotion origin="layout" path="M -0.13451 -0.06342 L 3.95833E-6 -1.48148E-6 " pathEditMode="relative" rAng="0" ptsTypes="AA">
                                      <p:cBhvr>
                                        <p:cTn id="64" dur="1500" fill="hold"/>
                                        <p:tgtEl>
                                          <p:spTgt spid="121"/>
                                        </p:tgtEl>
                                        <p:attrNameLst>
                                          <p:attrName>ppt_x</p:attrName>
                                          <p:attrName>ppt_y</p:attrName>
                                        </p:attrNameLst>
                                      </p:cBhvr>
                                      <p:rCtr x="6719" y="3171"/>
                                    </p:animMotion>
                                  </p:childTnLst>
                                </p:cTn>
                              </p:par>
                              <p:par>
                                <p:cTn id="65" presetID="10" presetClass="entr" presetSubtype="0" fill="hold" grpId="0" nodeType="withEffect">
                                  <p:stCondLst>
                                    <p:cond delay="3750"/>
                                  </p:stCondLst>
                                  <p:childTnLst>
                                    <p:set>
                                      <p:cBhvr>
                                        <p:cTn id="66" dur="1" fill="hold">
                                          <p:stCondLst>
                                            <p:cond delay="0"/>
                                          </p:stCondLst>
                                        </p:cTn>
                                        <p:tgtEl>
                                          <p:spTgt spid="241"/>
                                        </p:tgtEl>
                                        <p:attrNameLst>
                                          <p:attrName>style.visibility</p:attrName>
                                        </p:attrNameLst>
                                      </p:cBhvr>
                                      <p:to>
                                        <p:strVal val="visible"/>
                                      </p:to>
                                    </p:set>
                                    <p:animEffect transition="in" filter="fade">
                                      <p:cBhvr>
                                        <p:cTn id="67" dur="1000"/>
                                        <p:tgtEl>
                                          <p:spTgt spid="241"/>
                                        </p:tgtEl>
                                      </p:cBhvr>
                                    </p:animEffect>
                                  </p:childTnLst>
                                </p:cTn>
                              </p:par>
                              <p:par>
                                <p:cTn id="68" presetID="42" presetClass="path" presetSubtype="0" decel="50000" fill="hold" grpId="1" nodeType="withEffect">
                                  <p:stCondLst>
                                    <p:cond delay="3750"/>
                                  </p:stCondLst>
                                  <p:childTnLst>
                                    <p:animMotion origin="layout" path="M -0.13451 -0.06342 L 3.95833E-6 -1.48148E-6 " pathEditMode="relative" rAng="0" ptsTypes="AA">
                                      <p:cBhvr>
                                        <p:cTn id="69" dur="1500" fill="hold"/>
                                        <p:tgtEl>
                                          <p:spTgt spid="241"/>
                                        </p:tgtEl>
                                        <p:attrNameLst>
                                          <p:attrName>ppt_x</p:attrName>
                                          <p:attrName>ppt_y</p:attrName>
                                        </p:attrNameLst>
                                      </p:cBhvr>
                                      <p:rCtr x="6719" y="3171"/>
                                    </p:animMotion>
                                  </p:childTnLst>
                                </p:cTn>
                              </p:par>
                              <p:par>
                                <p:cTn id="70" presetID="10" presetClass="entr" presetSubtype="0" fill="hold" grpId="0" nodeType="withEffect">
                                  <p:stCondLst>
                                    <p:cond delay="3750"/>
                                  </p:stCondLst>
                                  <p:childTnLst>
                                    <p:set>
                                      <p:cBhvr>
                                        <p:cTn id="71" dur="1" fill="hold">
                                          <p:stCondLst>
                                            <p:cond delay="0"/>
                                          </p:stCondLst>
                                        </p:cTn>
                                        <p:tgtEl>
                                          <p:spTgt spid="273"/>
                                        </p:tgtEl>
                                        <p:attrNameLst>
                                          <p:attrName>style.visibility</p:attrName>
                                        </p:attrNameLst>
                                      </p:cBhvr>
                                      <p:to>
                                        <p:strVal val="visible"/>
                                      </p:to>
                                    </p:set>
                                    <p:animEffect transition="in" filter="fade">
                                      <p:cBhvr>
                                        <p:cTn id="72" dur="1000"/>
                                        <p:tgtEl>
                                          <p:spTgt spid="273"/>
                                        </p:tgtEl>
                                      </p:cBhvr>
                                    </p:animEffect>
                                  </p:childTnLst>
                                </p:cTn>
                              </p:par>
                              <p:par>
                                <p:cTn id="73" presetID="42" presetClass="path" presetSubtype="0" decel="50000" fill="hold" grpId="1" nodeType="withEffect">
                                  <p:stCondLst>
                                    <p:cond delay="3750"/>
                                  </p:stCondLst>
                                  <p:childTnLst>
                                    <p:animMotion origin="layout" path="M -0.13451 -0.06342 L 3.95833E-6 -1.48148E-6 " pathEditMode="relative" rAng="0" ptsTypes="AA">
                                      <p:cBhvr>
                                        <p:cTn id="74" dur="1500" fill="hold"/>
                                        <p:tgtEl>
                                          <p:spTgt spid="273"/>
                                        </p:tgtEl>
                                        <p:attrNameLst>
                                          <p:attrName>ppt_x</p:attrName>
                                          <p:attrName>ppt_y</p:attrName>
                                        </p:attrNameLst>
                                      </p:cBhvr>
                                      <p:rCtr x="6719" y="3171"/>
                                    </p:animMotion>
                                  </p:childTnLst>
                                </p:cTn>
                              </p:par>
                              <p:par>
                                <p:cTn id="75" presetID="10" presetClass="entr" presetSubtype="0" fill="hold" grpId="0" nodeType="withEffect">
                                  <p:stCondLst>
                                    <p:cond delay="3750"/>
                                  </p:stCondLst>
                                  <p:childTnLst>
                                    <p:set>
                                      <p:cBhvr>
                                        <p:cTn id="76" dur="1" fill="hold">
                                          <p:stCondLst>
                                            <p:cond delay="0"/>
                                          </p:stCondLst>
                                        </p:cTn>
                                        <p:tgtEl>
                                          <p:spTgt spid="120"/>
                                        </p:tgtEl>
                                        <p:attrNameLst>
                                          <p:attrName>style.visibility</p:attrName>
                                        </p:attrNameLst>
                                      </p:cBhvr>
                                      <p:to>
                                        <p:strVal val="visible"/>
                                      </p:to>
                                    </p:set>
                                    <p:animEffect transition="in" filter="fade">
                                      <p:cBhvr>
                                        <p:cTn id="77" dur="1000"/>
                                        <p:tgtEl>
                                          <p:spTgt spid="120"/>
                                        </p:tgtEl>
                                      </p:cBhvr>
                                    </p:animEffect>
                                  </p:childTnLst>
                                </p:cTn>
                              </p:par>
                              <p:par>
                                <p:cTn id="78" presetID="42" presetClass="path" presetSubtype="0" decel="50000" fill="hold" grpId="1" nodeType="withEffect">
                                  <p:stCondLst>
                                    <p:cond delay="3750"/>
                                  </p:stCondLst>
                                  <p:childTnLst>
                                    <p:animMotion origin="layout" path="M -0.13451 -0.06342 L 3.95833E-6 -1.48148E-6 " pathEditMode="relative" rAng="0" ptsTypes="AA">
                                      <p:cBhvr>
                                        <p:cTn id="79" dur="1500" fill="hold"/>
                                        <p:tgtEl>
                                          <p:spTgt spid="120"/>
                                        </p:tgtEl>
                                        <p:attrNameLst>
                                          <p:attrName>ppt_x</p:attrName>
                                          <p:attrName>ppt_y</p:attrName>
                                        </p:attrNameLst>
                                      </p:cBhvr>
                                      <p:rCtr x="6719" y="3171"/>
                                    </p:animMotion>
                                  </p:childTnLst>
                                </p:cTn>
                              </p:par>
                              <p:par>
                                <p:cTn id="80" presetID="10" presetClass="entr" presetSubtype="0" fill="hold" grpId="0" nodeType="withEffect">
                                  <p:stCondLst>
                                    <p:cond delay="4750"/>
                                  </p:stCondLst>
                                  <p:childTnLst>
                                    <p:set>
                                      <p:cBhvr>
                                        <p:cTn id="81" dur="1" fill="hold">
                                          <p:stCondLst>
                                            <p:cond delay="0"/>
                                          </p:stCondLst>
                                        </p:cTn>
                                        <p:tgtEl>
                                          <p:spTgt spid="240"/>
                                        </p:tgtEl>
                                        <p:attrNameLst>
                                          <p:attrName>style.visibility</p:attrName>
                                        </p:attrNameLst>
                                      </p:cBhvr>
                                      <p:to>
                                        <p:strVal val="visible"/>
                                      </p:to>
                                    </p:set>
                                    <p:animEffect transition="in" filter="fade">
                                      <p:cBhvr>
                                        <p:cTn id="82" dur="1000"/>
                                        <p:tgtEl>
                                          <p:spTgt spid="240"/>
                                        </p:tgtEl>
                                      </p:cBhvr>
                                    </p:animEffect>
                                  </p:childTnLst>
                                </p:cTn>
                              </p:par>
                              <p:par>
                                <p:cTn id="83" presetID="42" presetClass="path" presetSubtype="0" decel="50000" fill="hold" grpId="1" nodeType="withEffect">
                                  <p:stCondLst>
                                    <p:cond delay="4750"/>
                                  </p:stCondLst>
                                  <p:childTnLst>
                                    <p:animMotion origin="layout" path="M -0.13451 -0.06342 L 3.95833E-6 -1.48148E-6 " pathEditMode="relative" rAng="0" ptsTypes="AA">
                                      <p:cBhvr>
                                        <p:cTn id="84" dur="1500" fill="hold"/>
                                        <p:tgtEl>
                                          <p:spTgt spid="240"/>
                                        </p:tgtEl>
                                        <p:attrNameLst>
                                          <p:attrName>ppt_x</p:attrName>
                                          <p:attrName>ppt_y</p:attrName>
                                        </p:attrNameLst>
                                      </p:cBhvr>
                                      <p:rCtr x="6719" y="3171"/>
                                    </p:animMotion>
                                  </p:childTnLst>
                                </p:cTn>
                              </p:par>
                              <p:par>
                                <p:cTn id="85" presetID="10" presetClass="entr" presetSubtype="0" fill="hold" grpId="0" nodeType="withEffect">
                                  <p:stCondLst>
                                    <p:cond delay="4750"/>
                                  </p:stCondLst>
                                  <p:childTnLst>
                                    <p:set>
                                      <p:cBhvr>
                                        <p:cTn id="86" dur="1" fill="hold">
                                          <p:stCondLst>
                                            <p:cond delay="0"/>
                                          </p:stCondLst>
                                        </p:cTn>
                                        <p:tgtEl>
                                          <p:spTgt spid="272"/>
                                        </p:tgtEl>
                                        <p:attrNameLst>
                                          <p:attrName>style.visibility</p:attrName>
                                        </p:attrNameLst>
                                      </p:cBhvr>
                                      <p:to>
                                        <p:strVal val="visible"/>
                                      </p:to>
                                    </p:set>
                                    <p:animEffect transition="in" filter="fade">
                                      <p:cBhvr>
                                        <p:cTn id="87" dur="1000"/>
                                        <p:tgtEl>
                                          <p:spTgt spid="272"/>
                                        </p:tgtEl>
                                      </p:cBhvr>
                                    </p:animEffect>
                                  </p:childTnLst>
                                </p:cTn>
                              </p:par>
                              <p:par>
                                <p:cTn id="88" presetID="42" presetClass="path" presetSubtype="0" decel="50000" fill="hold" grpId="1" nodeType="withEffect">
                                  <p:stCondLst>
                                    <p:cond delay="4750"/>
                                  </p:stCondLst>
                                  <p:childTnLst>
                                    <p:animMotion origin="layout" path="M -0.13451 -0.06342 L 3.95833E-6 -1.48148E-6 " pathEditMode="relative" rAng="0" ptsTypes="AA">
                                      <p:cBhvr>
                                        <p:cTn id="89" dur="1500" fill="hold"/>
                                        <p:tgtEl>
                                          <p:spTgt spid="272"/>
                                        </p:tgtEl>
                                        <p:attrNameLst>
                                          <p:attrName>ppt_x</p:attrName>
                                          <p:attrName>ppt_y</p:attrName>
                                        </p:attrNameLst>
                                      </p:cBhvr>
                                      <p:rCtr x="6719" y="3171"/>
                                    </p:animMotion>
                                  </p:childTnLst>
                                </p:cTn>
                              </p:par>
                              <p:par>
                                <p:cTn id="90" presetID="10" presetClass="entr" presetSubtype="0" fill="hold" grpId="0" nodeType="withEffect">
                                  <p:stCondLst>
                                    <p:cond delay="4750"/>
                                  </p:stCondLst>
                                  <p:childTnLst>
                                    <p:set>
                                      <p:cBhvr>
                                        <p:cTn id="91" dur="1" fill="hold">
                                          <p:stCondLst>
                                            <p:cond delay="0"/>
                                          </p:stCondLst>
                                        </p:cTn>
                                        <p:tgtEl>
                                          <p:spTgt spid="119"/>
                                        </p:tgtEl>
                                        <p:attrNameLst>
                                          <p:attrName>style.visibility</p:attrName>
                                        </p:attrNameLst>
                                      </p:cBhvr>
                                      <p:to>
                                        <p:strVal val="visible"/>
                                      </p:to>
                                    </p:set>
                                    <p:animEffect transition="in" filter="fade">
                                      <p:cBhvr>
                                        <p:cTn id="92" dur="1000"/>
                                        <p:tgtEl>
                                          <p:spTgt spid="119"/>
                                        </p:tgtEl>
                                      </p:cBhvr>
                                    </p:animEffect>
                                  </p:childTnLst>
                                </p:cTn>
                              </p:par>
                              <p:par>
                                <p:cTn id="93" presetID="42" presetClass="path" presetSubtype="0" decel="50000" fill="hold" grpId="1" nodeType="withEffect">
                                  <p:stCondLst>
                                    <p:cond delay="4750"/>
                                  </p:stCondLst>
                                  <p:childTnLst>
                                    <p:animMotion origin="layout" path="M -0.13451 -0.06342 L 3.95833E-6 -1.48148E-6 " pathEditMode="relative" rAng="0" ptsTypes="AA">
                                      <p:cBhvr>
                                        <p:cTn id="94" dur="1500" fill="hold"/>
                                        <p:tgtEl>
                                          <p:spTgt spid="119"/>
                                        </p:tgtEl>
                                        <p:attrNameLst>
                                          <p:attrName>ppt_x</p:attrName>
                                          <p:attrName>ppt_y</p:attrName>
                                        </p:attrNameLst>
                                      </p:cBhvr>
                                      <p:rCtr x="6719" y="3171"/>
                                    </p:animMotion>
                                  </p:childTnLst>
                                </p:cTn>
                              </p:par>
                              <p:par>
                                <p:cTn id="95" presetID="22" presetClass="entr" presetSubtype="8" fill="hold" nodeType="withEffect">
                                  <p:stCondLst>
                                    <p:cond delay="750"/>
                                  </p:stCondLst>
                                  <p:childTnLst>
                                    <p:set>
                                      <p:cBhvr>
                                        <p:cTn id="96" dur="1" fill="hold">
                                          <p:stCondLst>
                                            <p:cond delay="0"/>
                                          </p:stCondLst>
                                        </p:cTn>
                                        <p:tgtEl>
                                          <p:spTgt spid="2"/>
                                        </p:tgtEl>
                                        <p:attrNameLst>
                                          <p:attrName>style.visibility</p:attrName>
                                        </p:attrNameLst>
                                      </p:cBhvr>
                                      <p:to>
                                        <p:strVal val="visible"/>
                                      </p:to>
                                    </p:set>
                                    <p:animEffect transition="in" filter="wipe(left)">
                                      <p:cBhvr>
                                        <p:cTn id="97" dur="1000"/>
                                        <p:tgtEl>
                                          <p:spTgt spid="2"/>
                                        </p:tgtEl>
                                      </p:cBhvr>
                                    </p:animEffect>
                                  </p:childTnLst>
                                </p:cTn>
                              </p:par>
                              <p:par>
                                <p:cTn id="98" presetID="22" presetClass="entr" presetSubtype="8" fill="hold" nodeType="withEffect">
                                  <p:stCondLst>
                                    <p:cond delay="750"/>
                                  </p:stCondLst>
                                  <p:childTnLst>
                                    <p:set>
                                      <p:cBhvr>
                                        <p:cTn id="99" dur="1" fill="hold">
                                          <p:stCondLst>
                                            <p:cond delay="0"/>
                                          </p:stCondLst>
                                        </p:cTn>
                                        <p:tgtEl>
                                          <p:spTgt spid="4"/>
                                        </p:tgtEl>
                                        <p:attrNameLst>
                                          <p:attrName>style.visibility</p:attrName>
                                        </p:attrNameLst>
                                      </p:cBhvr>
                                      <p:to>
                                        <p:strVal val="visible"/>
                                      </p:to>
                                    </p:set>
                                    <p:animEffect transition="in" filter="wipe(left)">
                                      <p:cBhvr>
                                        <p:cTn id="100" dur="1000"/>
                                        <p:tgtEl>
                                          <p:spTgt spid="4"/>
                                        </p:tgtEl>
                                      </p:cBhvr>
                                    </p:animEffect>
                                  </p:childTnLst>
                                </p:cTn>
                              </p:par>
                              <p:par>
                                <p:cTn id="101" presetID="22" presetClass="entr" presetSubtype="8" fill="hold" nodeType="withEffect">
                                  <p:stCondLst>
                                    <p:cond delay="750"/>
                                  </p:stCondLst>
                                  <p:childTnLst>
                                    <p:set>
                                      <p:cBhvr>
                                        <p:cTn id="102" dur="1" fill="hold">
                                          <p:stCondLst>
                                            <p:cond delay="0"/>
                                          </p:stCondLst>
                                        </p:cTn>
                                        <p:tgtEl>
                                          <p:spTgt spid="5"/>
                                        </p:tgtEl>
                                        <p:attrNameLst>
                                          <p:attrName>style.visibility</p:attrName>
                                        </p:attrNameLst>
                                      </p:cBhvr>
                                      <p:to>
                                        <p:strVal val="visible"/>
                                      </p:to>
                                    </p:set>
                                    <p:animEffect transition="in" filter="wipe(left)">
                                      <p:cBhvr>
                                        <p:cTn id="103" dur="1000"/>
                                        <p:tgtEl>
                                          <p:spTgt spid="5"/>
                                        </p:tgtEl>
                                      </p:cBhvr>
                                    </p:animEffect>
                                  </p:childTnLst>
                                </p:cTn>
                              </p:par>
                              <p:par>
                                <p:cTn id="104" presetID="22" presetClass="entr" presetSubtype="8" fill="hold" nodeType="withEffect">
                                  <p:stCondLst>
                                    <p:cond delay="1750"/>
                                  </p:stCondLst>
                                  <p:childTnLst>
                                    <p:set>
                                      <p:cBhvr>
                                        <p:cTn id="105" dur="1" fill="hold">
                                          <p:stCondLst>
                                            <p:cond delay="0"/>
                                          </p:stCondLst>
                                        </p:cTn>
                                        <p:tgtEl>
                                          <p:spTgt spid="7"/>
                                        </p:tgtEl>
                                        <p:attrNameLst>
                                          <p:attrName>style.visibility</p:attrName>
                                        </p:attrNameLst>
                                      </p:cBhvr>
                                      <p:to>
                                        <p:strVal val="visible"/>
                                      </p:to>
                                    </p:set>
                                    <p:animEffect transition="in" filter="wipe(left)">
                                      <p:cBhvr>
                                        <p:cTn id="106" dur="1000"/>
                                        <p:tgtEl>
                                          <p:spTgt spid="7"/>
                                        </p:tgtEl>
                                      </p:cBhvr>
                                    </p:animEffect>
                                  </p:childTnLst>
                                </p:cTn>
                              </p:par>
                              <p:par>
                                <p:cTn id="107" presetID="22" presetClass="entr" presetSubtype="8" fill="hold" nodeType="withEffect">
                                  <p:stCondLst>
                                    <p:cond delay="1750"/>
                                  </p:stCondLst>
                                  <p:childTnLst>
                                    <p:set>
                                      <p:cBhvr>
                                        <p:cTn id="108" dur="1" fill="hold">
                                          <p:stCondLst>
                                            <p:cond delay="0"/>
                                          </p:stCondLst>
                                        </p:cTn>
                                        <p:tgtEl>
                                          <p:spTgt spid="16"/>
                                        </p:tgtEl>
                                        <p:attrNameLst>
                                          <p:attrName>style.visibility</p:attrName>
                                        </p:attrNameLst>
                                      </p:cBhvr>
                                      <p:to>
                                        <p:strVal val="visible"/>
                                      </p:to>
                                    </p:set>
                                    <p:animEffect transition="in" filter="wipe(left)">
                                      <p:cBhvr>
                                        <p:cTn id="109" dur="1000"/>
                                        <p:tgtEl>
                                          <p:spTgt spid="16"/>
                                        </p:tgtEl>
                                      </p:cBhvr>
                                    </p:animEffect>
                                  </p:childTnLst>
                                </p:cTn>
                              </p:par>
                              <p:par>
                                <p:cTn id="110" presetID="22" presetClass="entr" presetSubtype="8" fill="hold" nodeType="withEffect">
                                  <p:stCondLst>
                                    <p:cond delay="175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1000"/>
                                        <p:tgtEl>
                                          <p:spTgt spid="25"/>
                                        </p:tgtEl>
                                      </p:cBhvr>
                                    </p:animEffect>
                                  </p:childTnLst>
                                </p:cTn>
                              </p:par>
                              <p:par>
                                <p:cTn id="113" presetID="22" presetClass="entr" presetSubtype="8" fill="hold" nodeType="withEffect">
                                  <p:stCondLst>
                                    <p:cond delay="2750"/>
                                  </p:stCondLst>
                                  <p:childTnLst>
                                    <p:set>
                                      <p:cBhvr>
                                        <p:cTn id="114" dur="1" fill="hold">
                                          <p:stCondLst>
                                            <p:cond delay="0"/>
                                          </p:stCondLst>
                                        </p:cTn>
                                        <p:tgtEl>
                                          <p:spTgt spid="9"/>
                                        </p:tgtEl>
                                        <p:attrNameLst>
                                          <p:attrName>style.visibility</p:attrName>
                                        </p:attrNameLst>
                                      </p:cBhvr>
                                      <p:to>
                                        <p:strVal val="visible"/>
                                      </p:to>
                                    </p:set>
                                    <p:animEffect transition="in" filter="wipe(left)">
                                      <p:cBhvr>
                                        <p:cTn id="115" dur="1000"/>
                                        <p:tgtEl>
                                          <p:spTgt spid="9"/>
                                        </p:tgtEl>
                                      </p:cBhvr>
                                    </p:animEffect>
                                  </p:childTnLst>
                                </p:cTn>
                              </p:par>
                              <p:par>
                                <p:cTn id="116" presetID="22" presetClass="entr" presetSubtype="8" fill="hold" nodeType="withEffect">
                                  <p:stCondLst>
                                    <p:cond delay="2750"/>
                                  </p:stCondLst>
                                  <p:childTnLst>
                                    <p:set>
                                      <p:cBhvr>
                                        <p:cTn id="117" dur="1" fill="hold">
                                          <p:stCondLst>
                                            <p:cond delay="0"/>
                                          </p:stCondLst>
                                        </p:cTn>
                                        <p:tgtEl>
                                          <p:spTgt spid="18"/>
                                        </p:tgtEl>
                                        <p:attrNameLst>
                                          <p:attrName>style.visibility</p:attrName>
                                        </p:attrNameLst>
                                      </p:cBhvr>
                                      <p:to>
                                        <p:strVal val="visible"/>
                                      </p:to>
                                    </p:set>
                                    <p:animEffect transition="in" filter="wipe(left)">
                                      <p:cBhvr>
                                        <p:cTn id="118" dur="1000"/>
                                        <p:tgtEl>
                                          <p:spTgt spid="18"/>
                                        </p:tgtEl>
                                      </p:cBhvr>
                                    </p:animEffect>
                                  </p:childTnLst>
                                </p:cTn>
                              </p:par>
                              <p:par>
                                <p:cTn id="119" presetID="22" presetClass="entr" presetSubtype="8" fill="hold" nodeType="withEffect">
                                  <p:stCondLst>
                                    <p:cond delay="2750"/>
                                  </p:stCondLst>
                                  <p:childTnLst>
                                    <p:set>
                                      <p:cBhvr>
                                        <p:cTn id="120" dur="1" fill="hold">
                                          <p:stCondLst>
                                            <p:cond delay="0"/>
                                          </p:stCondLst>
                                        </p:cTn>
                                        <p:tgtEl>
                                          <p:spTgt spid="27"/>
                                        </p:tgtEl>
                                        <p:attrNameLst>
                                          <p:attrName>style.visibility</p:attrName>
                                        </p:attrNameLst>
                                      </p:cBhvr>
                                      <p:to>
                                        <p:strVal val="visible"/>
                                      </p:to>
                                    </p:set>
                                    <p:animEffect transition="in" filter="wipe(left)">
                                      <p:cBhvr>
                                        <p:cTn id="121" dur="1000"/>
                                        <p:tgtEl>
                                          <p:spTgt spid="27"/>
                                        </p:tgtEl>
                                      </p:cBhvr>
                                    </p:animEffect>
                                  </p:childTnLst>
                                </p:cTn>
                              </p:par>
                              <p:par>
                                <p:cTn id="122" presetID="22" presetClass="entr" presetSubtype="8" fill="hold" nodeType="withEffect">
                                  <p:stCondLst>
                                    <p:cond delay="3750"/>
                                  </p:stCondLst>
                                  <p:childTnLst>
                                    <p:set>
                                      <p:cBhvr>
                                        <p:cTn id="123" dur="1" fill="hold">
                                          <p:stCondLst>
                                            <p:cond delay="0"/>
                                          </p:stCondLst>
                                        </p:cTn>
                                        <p:tgtEl>
                                          <p:spTgt spid="11"/>
                                        </p:tgtEl>
                                        <p:attrNameLst>
                                          <p:attrName>style.visibility</p:attrName>
                                        </p:attrNameLst>
                                      </p:cBhvr>
                                      <p:to>
                                        <p:strVal val="visible"/>
                                      </p:to>
                                    </p:set>
                                    <p:animEffect transition="in" filter="wipe(left)">
                                      <p:cBhvr>
                                        <p:cTn id="124" dur="1000"/>
                                        <p:tgtEl>
                                          <p:spTgt spid="11"/>
                                        </p:tgtEl>
                                      </p:cBhvr>
                                    </p:animEffect>
                                  </p:childTnLst>
                                </p:cTn>
                              </p:par>
                              <p:par>
                                <p:cTn id="125" presetID="22" presetClass="entr" presetSubtype="8" fill="hold" nodeType="withEffect">
                                  <p:stCondLst>
                                    <p:cond delay="3750"/>
                                  </p:stCondLst>
                                  <p:childTnLst>
                                    <p:set>
                                      <p:cBhvr>
                                        <p:cTn id="126" dur="1" fill="hold">
                                          <p:stCondLst>
                                            <p:cond delay="0"/>
                                          </p:stCondLst>
                                        </p:cTn>
                                        <p:tgtEl>
                                          <p:spTgt spid="20"/>
                                        </p:tgtEl>
                                        <p:attrNameLst>
                                          <p:attrName>style.visibility</p:attrName>
                                        </p:attrNameLst>
                                      </p:cBhvr>
                                      <p:to>
                                        <p:strVal val="visible"/>
                                      </p:to>
                                    </p:set>
                                    <p:animEffect transition="in" filter="wipe(left)">
                                      <p:cBhvr>
                                        <p:cTn id="127" dur="1000"/>
                                        <p:tgtEl>
                                          <p:spTgt spid="20"/>
                                        </p:tgtEl>
                                      </p:cBhvr>
                                    </p:animEffect>
                                  </p:childTnLst>
                                </p:cTn>
                              </p:par>
                              <p:par>
                                <p:cTn id="128" presetID="22" presetClass="entr" presetSubtype="8" fill="hold" nodeType="withEffect">
                                  <p:stCondLst>
                                    <p:cond delay="3750"/>
                                  </p:stCondLst>
                                  <p:childTnLst>
                                    <p:set>
                                      <p:cBhvr>
                                        <p:cTn id="129" dur="1" fill="hold">
                                          <p:stCondLst>
                                            <p:cond delay="0"/>
                                          </p:stCondLst>
                                        </p:cTn>
                                        <p:tgtEl>
                                          <p:spTgt spid="29"/>
                                        </p:tgtEl>
                                        <p:attrNameLst>
                                          <p:attrName>style.visibility</p:attrName>
                                        </p:attrNameLst>
                                      </p:cBhvr>
                                      <p:to>
                                        <p:strVal val="visible"/>
                                      </p:to>
                                    </p:set>
                                    <p:animEffect transition="in" filter="wipe(left)">
                                      <p:cBhvr>
                                        <p:cTn id="130" dur="1000"/>
                                        <p:tgtEl>
                                          <p:spTgt spid="29"/>
                                        </p:tgtEl>
                                      </p:cBhvr>
                                    </p:animEffect>
                                  </p:childTnLst>
                                </p:cTn>
                              </p:par>
                              <p:par>
                                <p:cTn id="131" presetID="22" presetClass="entr" presetSubtype="8" fill="hold" nodeType="withEffect">
                                  <p:stCondLst>
                                    <p:cond delay="4750"/>
                                  </p:stCondLst>
                                  <p:childTnLst>
                                    <p:set>
                                      <p:cBhvr>
                                        <p:cTn id="132" dur="1" fill="hold">
                                          <p:stCondLst>
                                            <p:cond delay="0"/>
                                          </p:stCondLst>
                                        </p:cTn>
                                        <p:tgtEl>
                                          <p:spTgt spid="13"/>
                                        </p:tgtEl>
                                        <p:attrNameLst>
                                          <p:attrName>style.visibility</p:attrName>
                                        </p:attrNameLst>
                                      </p:cBhvr>
                                      <p:to>
                                        <p:strVal val="visible"/>
                                      </p:to>
                                    </p:set>
                                    <p:animEffect transition="in" filter="wipe(left)">
                                      <p:cBhvr>
                                        <p:cTn id="133" dur="1000"/>
                                        <p:tgtEl>
                                          <p:spTgt spid="13"/>
                                        </p:tgtEl>
                                      </p:cBhvr>
                                    </p:animEffect>
                                  </p:childTnLst>
                                </p:cTn>
                              </p:par>
                              <p:par>
                                <p:cTn id="134" presetID="22" presetClass="entr" presetSubtype="8" fill="hold" nodeType="withEffect">
                                  <p:stCondLst>
                                    <p:cond delay="4750"/>
                                  </p:stCondLst>
                                  <p:childTnLst>
                                    <p:set>
                                      <p:cBhvr>
                                        <p:cTn id="135" dur="1" fill="hold">
                                          <p:stCondLst>
                                            <p:cond delay="0"/>
                                          </p:stCondLst>
                                        </p:cTn>
                                        <p:tgtEl>
                                          <p:spTgt spid="22"/>
                                        </p:tgtEl>
                                        <p:attrNameLst>
                                          <p:attrName>style.visibility</p:attrName>
                                        </p:attrNameLst>
                                      </p:cBhvr>
                                      <p:to>
                                        <p:strVal val="visible"/>
                                      </p:to>
                                    </p:set>
                                    <p:animEffect transition="in" filter="wipe(left)">
                                      <p:cBhvr>
                                        <p:cTn id="136" dur="1000"/>
                                        <p:tgtEl>
                                          <p:spTgt spid="22"/>
                                        </p:tgtEl>
                                      </p:cBhvr>
                                    </p:animEffect>
                                  </p:childTnLst>
                                </p:cTn>
                              </p:par>
                              <p:par>
                                <p:cTn id="137" presetID="22" presetClass="entr" presetSubtype="8" fill="hold" nodeType="withEffect">
                                  <p:stCondLst>
                                    <p:cond delay="4750"/>
                                  </p:stCondLst>
                                  <p:childTnLst>
                                    <p:set>
                                      <p:cBhvr>
                                        <p:cTn id="138" dur="1" fill="hold">
                                          <p:stCondLst>
                                            <p:cond delay="0"/>
                                          </p:stCondLst>
                                        </p:cTn>
                                        <p:tgtEl>
                                          <p:spTgt spid="31"/>
                                        </p:tgtEl>
                                        <p:attrNameLst>
                                          <p:attrName>style.visibility</p:attrName>
                                        </p:attrNameLst>
                                      </p:cBhvr>
                                      <p:to>
                                        <p:strVal val="visible"/>
                                      </p:to>
                                    </p:set>
                                    <p:animEffect transition="in" filter="wipe(left)">
                                      <p:cBhvr>
                                        <p:cTn id="139" dur="1000"/>
                                        <p:tgtEl>
                                          <p:spTgt spid="31"/>
                                        </p:tgtEl>
                                      </p:cBhvr>
                                    </p:animEffect>
                                  </p:childTnLst>
                                </p:cTn>
                              </p:par>
                              <p:par>
                                <p:cTn id="140" presetID="22" presetClass="entr" presetSubtype="8" fill="hold" grpId="0" nodeType="withEffect">
                                  <p:stCondLst>
                                    <p:cond delay="5250"/>
                                  </p:stCondLst>
                                  <p:childTnLst>
                                    <p:set>
                                      <p:cBhvr>
                                        <p:cTn id="141" dur="1" fill="hold">
                                          <p:stCondLst>
                                            <p:cond delay="0"/>
                                          </p:stCondLst>
                                        </p:cTn>
                                        <p:tgtEl>
                                          <p:spTgt spid="346"/>
                                        </p:tgtEl>
                                        <p:attrNameLst>
                                          <p:attrName>style.visibility</p:attrName>
                                        </p:attrNameLst>
                                      </p:cBhvr>
                                      <p:to>
                                        <p:strVal val="visible"/>
                                      </p:to>
                                    </p:set>
                                    <p:animEffect transition="in" filter="wipe(left)">
                                      <p:cBhvr>
                                        <p:cTn id="142" dur="1000"/>
                                        <p:tgtEl>
                                          <p:spTgt spid="346"/>
                                        </p:tgtEl>
                                      </p:cBhvr>
                                    </p:animEffect>
                                  </p:childTnLst>
                                </p:cTn>
                              </p:par>
                              <p:par>
                                <p:cTn id="143" presetID="22" presetClass="entr" presetSubtype="8" fill="hold" grpId="0" nodeType="withEffect">
                                  <p:stCondLst>
                                    <p:cond delay="5250"/>
                                  </p:stCondLst>
                                  <p:childTnLst>
                                    <p:set>
                                      <p:cBhvr>
                                        <p:cTn id="144" dur="1" fill="hold">
                                          <p:stCondLst>
                                            <p:cond delay="0"/>
                                          </p:stCondLst>
                                        </p:cTn>
                                        <p:tgtEl>
                                          <p:spTgt spid="347"/>
                                        </p:tgtEl>
                                        <p:attrNameLst>
                                          <p:attrName>style.visibility</p:attrName>
                                        </p:attrNameLst>
                                      </p:cBhvr>
                                      <p:to>
                                        <p:strVal val="visible"/>
                                      </p:to>
                                    </p:set>
                                    <p:animEffect transition="in" filter="wipe(left)">
                                      <p:cBhvr>
                                        <p:cTn id="145" dur="1000"/>
                                        <p:tgtEl>
                                          <p:spTgt spid="347"/>
                                        </p:tgtEl>
                                      </p:cBhvr>
                                    </p:animEffect>
                                  </p:childTnLst>
                                </p:cTn>
                              </p:par>
                              <p:par>
                                <p:cTn id="146" presetID="22" presetClass="entr" presetSubtype="8" fill="hold" grpId="0" nodeType="withEffect">
                                  <p:stCondLst>
                                    <p:cond delay="5250"/>
                                  </p:stCondLst>
                                  <p:childTnLst>
                                    <p:set>
                                      <p:cBhvr>
                                        <p:cTn id="147" dur="1" fill="hold">
                                          <p:stCondLst>
                                            <p:cond delay="0"/>
                                          </p:stCondLst>
                                        </p:cTn>
                                        <p:tgtEl>
                                          <p:spTgt spid="345"/>
                                        </p:tgtEl>
                                        <p:attrNameLst>
                                          <p:attrName>style.visibility</p:attrName>
                                        </p:attrNameLst>
                                      </p:cBhvr>
                                      <p:to>
                                        <p:strVal val="visible"/>
                                      </p:to>
                                    </p:set>
                                    <p:animEffect transition="in" filter="wipe(left)">
                                      <p:cBhvr>
                                        <p:cTn id="148" dur="1000"/>
                                        <p:tgtEl>
                                          <p:spTgt spid="345"/>
                                        </p:tgtEl>
                                      </p:cBhvr>
                                    </p:animEffect>
                                  </p:childTnLst>
                                </p:cTn>
                              </p:par>
                              <p:par>
                                <p:cTn id="149" presetID="22" presetClass="entr" presetSubtype="2" fill="hold" nodeType="withEffect">
                                  <p:stCondLst>
                                    <p:cond delay="5750"/>
                                  </p:stCondLst>
                                  <p:childTnLst>
                                    <p:set>
                                      <p:cBhvr>
                                        <p:cTn id="150" dur="1" fill="hold">
                                          <p:stCondLst>
                                            <p:cond delay="0"/>
                                          </p:stCondLst>
                                        </p:cTn>
                                        <p:tgtEl>
                                          <p:spTgt spid="32"/>
                                        </p:tgtEl>
                                        <p:attrNameLst>
                                          <p:attrName>style.visibility</p:attrName>
                                        </p:attrNameLst>
                                      </p:cBhvr>
                                      <p:to>
                                        <p:strVal val="visible"/>
                                      </p:to>
                                    </p:set>
                                    <p:animEffect transition="in" filter="wipe(right)">
                                      <p:cBhvr>
                                        <p:cTn id="151" dur="1000"/>
                                        <p:tgtEl>
                                          <p:spTgt spid="32"/>
                                        </p:tgtEl>
                                      </p:cBhvr>
                                    </p:animEffect>
                                  </p:childTnLst>
                                </p:cTn>
                              </p:par>
                              <p:par>
                                <p:cTn id="152" presetID="22" presetClass="entr" presetSubtype="2" fill="hold" nodeType="withEffect">
                                  <p:stCondLst>
                                    <p:cond delay="5750"/>
                                  </p:stCondLst>
                                  <p:childTnLst>
                                    <p:set>
                                      <p:cBhvr>
                                        <p:cTn id="153" dur="1" fill="hold">
                                          <p:stCondLst>
                                            <p:cond delay="0"/>
                                          </p:stCondLst>
                                        </p:cTn>
                                        <p:tgtEl>
                                          <p:spTgt spid="23"/>
                                        </p:tgtEl>
                                        <p:attrNameLst>
                                          <p:attrName>style.visibility</p:attrName>
                                        </p:attrNameLst>
                                      </p:cBhvr>
                                      <p:to>
                                        <p:strVal val="visible"/>
                                      </p:to>
                                    </p:set>
                                    <p:animEffect transition="in" filter="wipe(right)">
                                      <p:cBhvr>
                                        <p:cTn id="154" dur="1000"/>
                                        <p:tgtEl>
                                          <p:spTgt spid="23"/>
                                        </p:tgtEl>
                                      </p:cBhvr>
                                    </p:animEffect>
                                  </p:childTnLst>
                                </p:cTn>
                              </p:par>
                              <p:par>
                                <p:cTn id="155" presetID="22" presetClass="entr" presetSubtype="2" fill="hold" nodeType="withEffect">
                                  <p:stCondLst>
                                    <p:cond delay="5750"/>
                                  </p:stCondLst>
                                  <p:childTnLst>
                                    <p:set>
                                      <p:cBhvr>
                                        <p:cTn id="156" dur="1" fill="hold">
                                          <p:stCondLst>
                                            <p:cond delay="0"/>
                                          </p:stCondLst>
                                        </p:cTn>
                                        <p:tgtEl>
                                          <p:spTgt spid="14"/>
                                        </p:tgtEl>
                                        <p:attrNameLst>
                                          <p:attrName>style.visibility</p:attrName>
                                        </p:attrNameLst>
                                      </p:cBhvr>
                                      <p:to>
                                        <p:strVal val="visible"/>
                                      </p:to>
                                    </p:set>
                                    <p:animEffect transition="in" filter="wipe(right)">
                                      <p:cBhvr>
                                        <p:cTn id="157" dur="1000"/>
                                        <p:tgtEl>
                                          <p:spTgt spid="14"/>
                                        </p:tgtEl>
                                      </p:cBhvr>
                                    </p:animEffect>
                                  </p:childTnLst>
                                </p:cTn>
                              </p:par>
                              <p:par>
                                <p:cTn id="158" presetID="22" presetClass="entr" presetSubtype="2" fill="hold" nodeType="withEffect">
                                  <p:stCondLst>
                                    <p:cond delay="5750"/>
                                  </p:stCondLst>
                                  <p:childTnLst>
                                    <p:set>
                                      <p:cBhvr>
                                        <p:cTn id="159" dur="1" fill="hold">
                                          <p:stCondLst>
                                            <p:cond delay="0"/>
                                          </p:stCondLst>
                                        </p:cTn>
                                        <p:tgtEl>
                                          <p:spTgt spid="30"/>
                                        </p:tgtEl>
                                        <p:attrNameLst>
                                          <p:attrName>style.visibility</p:attrName>
                                        </p:attrNameLst>
                                      </p:cBhvr>
                                      <p:to>
                                        <p:strVal val="visible"/>
                                      </p:to>
                                    </p:set>
                                    <p:animEffect transition="in" filter="wipe(right)">
                                      <p:cBhvr>
                                        <p:cTn id="160" dur="1000"/>
                                        <p:tgtEl>
                                          <p:spTgt spid="30"/>
                                        </p:tgtEl>
                                      </p:cBhvr>
                                    </p:animEffect>
                                  </p:childTnLst>
                                </p:cTn>
                              </p:par>
                              <p:par>
                                <p:cTn id="161" presetID="22" presetClass="entr" presetSubtype="2" fill="hold" nodeType="withEffect">
                                  <p:stCondLst>
                                    <p:cond delay="5750"/>
                                  </p:stCondLst>
                                  <p:childTnLst>
                                    <p:set>
                                      <p:cBhvr>
                                        <p:cTn id="162" dur="1" fill="hold">
                                          <p:stCondLst>
                                            <p:cond delay="0"/>
                                          </p:stCondLst>
                                        </p:cTn>
                                        <p:tgtEl>
                                          <p:spTgt spid="21"/>
                                        </p:tgtEl>
                                        <p:attrNameLst>
                                          <p:attrName>style.visibility</p:attrName>
                                        </p:attrNameLst>
                                      </p:cBhvr>
                                      <p:to>
                                        <p:strVal val="visible"/>
                                      </p:to>
                                    </p:set>
                                    <p:animEffect transition="in" filter="wipe(right)">
                                      <p:cBhvr>
                                        <p:cTn id="163" dur="1000"/>
                                        <p:tgtEl>
                                          <p:spTgt spid="21"/>
                                        </p:tgtEl>
                                      </p:cBhvr>
                                    </p:animEffect>
                                  </p:childTnLst>
                                </p:cTn>
                              </p:par>
                              <p:par>
                                <p:cTn id="164" presetID="22" presetClass="entr" presetSubtype="2" fill="hold" nodeType="withEffect">
                                  <p:stCondLst>
                                    <p:cond delay="5750"/>
                                  </p:stCondLst>
                                  <p:childTnLst>
                                    <p:set>
                                      <p:cBhvr>
                                        <p:cTn id="165" dur="1" fill="hold">
                                          <p:stCondLst>
                                            <p:cond delay="0"/>
                                          </p:stCondLst>
                                        </p:cTn>
                                        <p:tgtEl>
                                          <p:spTgt spid="12"/>
                                        </p:tgtEl>
                                        <p:attrNameLst>
                                          <p:attrName>style.visibility</p:attrName>
                                        </p:attrNameLst>
                                      </p:cBhvr>
                                      <p:to>
                                        <p:strVal val="visible"/>
                                      </p:to>
                                    </p:set>
                                    <p:animEffect transition="in" filter="wipe(right)">
                                      <p:cBhvr>
                                        <p:cTn id="166" dur="1000"/>
                                        <p:tgtEl>
                                          <p:spTgt spid="12"/>
                                        </p:tgtEl>
                                      </p:cBhvr>
                                    </p:animEffect>
                                  </p:childTnLst>
                                </p:cTn>
                              </p:par>
                              <p:par>
                                <p:cTn id="167" presetID="22" presetClass="entr" presetSubtype="2" fill="hold" nodeType="withEffect">
                                  <p:stCondLst>
                                    <p:cond delay="5750"/>
                                  </p:stCondLst>
                                  <p:childTnLst>
                                    <p:set>
                                      <p:cBhvr>
                                        <p:cTn id="168" dur="1" fill="hold">
                                          <p:stCondLst>
                                            <p:cond delay="0"/>
                                          </p:stCondLst>
                                        </p:cTn>
                                        <p:tgtEl>
                                          <p:spTgt spid="28"/>
                                        </p:tgtEl>
                                        <p:attrNameLst>
                                          <p:attrName>style.visibility</p:attrName>
                                        </p:attrNameLst>
                                      </p:cBhvr>
                                      <p:to>
                                        <p:strVal val="visible"/>
                                      </p:to>
                                    </p:set>
                                    <p:animEffect transition="in" filter="wipe(right)">
                                      <p:cBhvr>
                                        <p:cTn id="169" dur="1000"/>
                                        <p:tgtEl>
                                          <p:spTgt spid="28"/>
                                        </p:tgtEl>
                                      </p:cBhvr>
                                    </p:animEffect>
                                  </p:childTnLst>
                                </p:cTn>
                              </p:par>
                              <p:par>
                                <p:cTn id="170" presetID="22" presetClass="entr" presetSubtype="2" fill="hold" nodeType="withEffect">
                                  <p:stCondLst>
                                    <p:cond delay="5750"/>
                                  </p:stCondLst>
                                  <p:childTnLst>
                                    <p:set>
                                      <p:cBhvr>
                                        <p:cTn id="171" dur="1" fill="hold">
                                          <p:stCondLst>
                                            <p:cond delay="0"/>
                                          </p:stCondLst>
                                        </p:cTn>
                                        <p:tgtEl>
                                          <p:spTgt spid="19"/>
                                        </p:tgtEl>
                                        <p:attrNameLst>
                                          <p:attrName>style.visibility</p:attrName>
                                        </p:attrNameLst>
                                      </p:cBhvr>
                                      <p:to>
                                        <p:strVal val="visible"/>
                                      </p:to>
                                    </p:set>
                                    <p:animEffect transition="in" filter="wipe(right)">
                                      <p:cBhvr>
                                        <p:cTn id="172" dur="1000"/>
                                        <p:tgtEl>
                                          <p:spTgt spid="19"/>
                                        </p:tgtEl>
                                      </p:cBhvr>
                                    </p:animEffect>
                                  </p:childTnLst>
                                </p:cTn>
                              </p:par>
                              <p:par>
                                <p:cTn id="173" presetID="22" presetClass="entr" presetSubtype="2" fill="hold" nodeType="withEffect">
                                  <p:stCondLst>
                                    <p:cond delay="5750"/>
                                  </p:stCondLst>
                                  <p:childTnLst>
                                    <p:set>
                                      <p:cBhvr>
                                        <p:cTn id="174" dur="1" fill="hold">
                                          <p:stCondLst>
                                            <p:cond delay="0"/>
                                          </p:stCondLst>
                                        </p:cTn>
                                        <p:tgtEl>
                                          <p:spTgt spid="10"/>
                                        </p:tgtEl>
                                        <p:attrNameLst>
                                          <p:attrName>style.visibility</p:attrName>
                                        </p:attrNameLst>
                                      </p:cBhvr>
                                      <p:to>
                                        <p:strVal val="visible"/>
                                      </p:to>
                                    </p:set>
                                    <p:animEffect transition="in" filter="wipe(right)">
                                      <p:cBhvr>
                                        <p:cTn id="175" dur="1000"/>
                                        <p:tgtEl>
                                          <p:spTgt spid="10"/>
                                        </p:tgtEl>
                                      </p:cBhvr>
                                    </p:animEffect>
                                  </p:childTnLst>
                                </p:cTn>
                              </p:par>
                              <p:par>
                                <p:cTn id="176" presetID="22" presetClass="entr" presetSubtype="2" fill="hold" nodeType="withEffect">
                                  <p:stCondLst>
                                    <p:cond delay="575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1000"/>
                                        <p:tgtEl>
                                          <p:spTgt spid="26"/>
                                        </p:tgtEl>
                                      </p:cBhvr>
                                    </p:animEffect>
                                  </p:childTnLst>
                                </p:cTn>
                              </p:par>
                              <p:par>
                                <p:cTn id="179" presetID="22" presetClass="entr" presetSubtype="2" fill="hold" nodeType="withEffect">
                                  <p:stCondLst>
                                    <p:cond delay="5750"/>
                                  </p:stCondLst>
                                  <p:childTnLst>
                                    <p:set>
                                      <p:cBhvr>
                                        <p:cTn id="180" dur="1" fill="hold">
                                          <p:stCondLst>
                                            <p:cond delay="0"/>
                                          </p:stCondLst>
                                        </p:cTn>
                                        <p:tgtEl>
                                          <p:spTgt spid="17"/>
                                        </p:tgtEl>
                                        <p:attrNameLst>
                                          <p:attrName>style.visibility</p:attrName>
                                        </p:attrNameLst>
                                      </p:cBhvr>
                                      <p:to>
                                        <p:strVal val="visible"/>
                                      </p:to>
                                    </p:set>
                                    <p:animEffect transition="in" filter="wipe(right)">
                                      <p:cBhvr>
                                        <p:cTn id="181" dur="1000"/>
                                        <p:tgtEl>
                                          <p:spTgt spid="17"/>
                                        </p:tgtEl>
                                      </p:cBhvr>
                                    </p:animEffect>
                                  </p:childTnLst>
                                </p:cTn>
                              </p:par>
                              <p:par>
                                <p:cTn id="182" presetID="22" presetClass="entr" presetSubtype="2" fill="hold" nodeType="withEffect">
                                  <p:stCondLst>
                                    <p:cond delay="5750"/>
                                  </p:stCondLst>
                                  <p:childTnLst>
                                    <p:set>
                                      <p:cBhvr>
                                        <p:cTn id="183" dur="1" fill="hold">
                                          <p:stCondLst>
                                            <p:cond delay="0"/>
                                          </p:stCondLst>
                                        </p:cTn>
                                        <p:tgtEl>
                                          <p:spTgt spid="8"/>
                                        </p:tgtEl>
                                        <p:attrNameLst>
                                          <p:attrName>style.visibility</p:attrName>
                                        </p:attrNameLst>
                                      </p:cBhvr>
                                      <p:to>
                                        <p:strVal val="visible"/>
                                      </p:to>
                                    </p:set>
                                    <p:animEffect transition="in" filter="wipe(right)">
                                      <p:cBhvr>
                                        <p:cTn id="184" dur="1000"/>
                                        <p:tgtEl>
                                          <p:spTgt spid="8"/>
                                        </p:tgtEl>
                                      </p:cBhvr>
                                    </p:animEffect>
                                  </p:childTnLst>
                                </p:cTn>
                              </p:par>
                              <p:par>
                                <p:cTn id="185" presetID="22" presetClass="entr" presetSubtype="2" fill="hold" nodeType="withEffect">
                                  <p:stCondLst>
                                    <p:cond delay="5750"/>
                                  </p:stCondLst>
                                  <p:childTnLst>
                                    <p:set>
                                      <p:cBhvr>
                                        <p:cTn id="186" dur="1" fill="hold">
                                          <p:stCondLst>
                                            <p:cond delay="0"/>
                                          </p:stCondLst>
                                        </p:cTn>
                                        <p:tgtEl>
                                          <p:spTgt spid="24"/>
                                        </p:tgtEl>
                                        <p:attrNameLst>
                                          <p:attrName>style.visibility</p:attrName>
                                        </p:attrNameLst>
                                      </p:cBhvr>
                                      <p:to>
                                        <p:strVal val="visible"/>
                                      </p:to>
                                    </p:set>
                                    <p:animEffect transition="in" filter="wipe(right)">
                                      <p:cBhvr>
                                        <p:cTn id="187" dur="1000"/>
                                        <p:tgtEl>
                                          <p:spTgt spid="24"/>
                                        </p:tgtEl>
                                      </p:cBhvr>
                                    </p:animEffect>
                                  </p:childTnLst>
                                </p:cTn>
                              </p:par>
                              <p:par>
                                <p:cTn id="188" presetID="22" presetClass="entr" presetSubtype="2" fill="hold" nodeType="withEffect">
                                  <p:stCondLst>
                                    <p:cond delay="5750"/>
                                  </p:stCondLst>
                                  <p:childTnLst>
                                    <p:set>
                                      <p:cBhvr>
                                        <p:cTn id="189" dur="1" fill="hold">
                                          <p:stCondLst>
                                            <p:cond delay="0"/>
                                          </p:stCondLst>
                                        </p:cTn>
                                        <p:tgtEl>
                                          <p:spTgt spid="15"/>
                                        </p:tgtEl>
                                        <p:attrNameLst>
                                          <p:attrName>style.visibility</p:attrName>
                                        </p:attrNameLst>
                                      </p:cBhvr>
                                      <p:to>
                                        <p:strVal val="visible"/>
                                      </p:to>
                                    </p:set>
                                    <p:animEffect transition="in" filter="wipe(right)">
                                      <p:cBhvr>
                                        <p:cTn id="190" dur="1000"/>
                                        <p:tgtEl>
                                          <p:spTgt spid="15"/>
                                        </p:tgtEl>
                                      </p:cBhvr>
                                    </p:animEffect>
                                  </p:childTnLst>
                                </p:cTn>
                              </p:par>
                              <p:par>
                                <p:cTn id="191" presetID="22" presetClass="entr" presetSubtype="2" fill="hold" nodeType="withEffect">
                                  <p:stCondLst>
                                    <p:cond delay="5750"/>
                                  </p:stCondLst>
                                  <p:childTnLst>
                                    <p:set>
                                      <p:cBhvr>
                                        <p:cTn id="192" dur="1" fill="hold">
                                          <p:stCondLst>
                                            <p:cond delay="0"/>
                                          </p:stCondLst>
                                        </p:cTn>
                                        <p:tgtEl>
                                          <p:spTgt spid="6"/>
                                        </p:tgtEl>
                                        <p:attrNameLst>
                                          <p:attrName>style.visibility</p:attrName>
                                        </p:attrNameLst>
                                      </p:cBhvr>
                                      <p:to>
                                        <p:strVal val="visible"/>
                                      </p:to>
                                    </p:set>
                                    <p:animEffect transition="in" filter="wipe(right)">
                                      <p:cBhvr>
                                        <p:cTn id="193" dur="1000"/>
                                        <p:tgtEl>
                                          <p:spTgt spid="6"/>
                                        </p:tgtEl>
                                      </p:cBhvr>
                                    </p:animEffect>
                                  </p:childTnLst>
                                </p:cTn>
                              </p:par>
                              <p:par>
                                <p:cTn id="194" presetID="22" presetClass="entr" presetSubtype="2" fill="hold" nodeType="withEffect">
                                  <p:stCondLst>
                                    <p:cond delay="6500"/>
                                  </p:stCondLst>
                                  <p:childTnLst>
                                    <p:set>
                                      <p:cBhvr>
                                        <p:cTn id="195" dur="1" fill="hold">
                                          <p:stCondLst>
                                            <p:cond delay="0"/>
                                          </p:stCondLst>
                                        </p:cTn>
                                        <p:tgtEl>
                                          <p:spTgt spid="237"/>
                                        </p:tgtEl>
                                        <p:attrNameLst>
                                          <p:attrName>style.visibility</p:attrName>
                                        </p:attrNameLst>
                                      </p:cBhvr>
                                      <p:to>
                                        <p:strVal val="visible"/>
                                      </p:to>
                                    </p:set>
                                    <p:animEffect transition="in" filter="wipe(right)">
                                      <p:cBhvr>
                                        <p:cTn id="196" dur="1000"/>
                                        <p:tgtEl>
                                          <p:spTgt spid="237"/>
                                        </p:tgtEl>
                                      </p:cBhvr>
                                    </p:animEffect>
                                  </p:childTnLst>
                                </p:cTn>
                              </p:par>
                              <p:par>
                                <p:cTn id="197" presetID="22" presetClass="entr" presetSubtype="2" fill="hold" nodeType="withEffect">
                                  <p:stCondLst>
                                    <p:cond delay="6500"/>
                                  </p:stCondLst>
                                  <p:childTnLst>
                                    <p:set>
                                      <p:cBhvr>
                                        <p:cTn id="198" dur="1" fill="hold">
                                          <p:stCondLst>
                                            <p:cond delay="0"/>
                                          </p:stCondLst>
                                        </p:cTn>
                                        <p:tgtEl>
                                          <p:spTgt spid="269"/>
                                        </p:tgtEl>
                                        <p:attrNameLst>
                                          <p:attrName>style.visibility</p:attrName>
                                        </p:attrNameLst>
                                      </p:cBhvr>
                                      <p:to>
                                        <p:strVal val="visible"/>
                                      </p:to>
                                    </p:set>
                                    <p:animEffect transition="in" filter="wipe(right)">
                                      <p:cBhvr>
                                        <p:cTn id="199" dur="1000"/>
                                        <p:tgtEl>
                                          <p:spTgt spid="269"/>
                                        </p:tgtEl>
                                      </p:cBhvr>
                                    </p:animEffect>
                                  </p:childTnLst>
                                </p:cTn>
                              </p:par>
                              <p:par>
                                <p:cTn id="200" presetID="22" presetClass="entr" presetSubtype="2" fill="hold" nodeType="withEffect">
                                  <p:stCondLst>
                                    <p:cond delay="6500"/>
                                  </p:stCondLst>
                                  <p:childTnLst>
                                    <p:set>
                                      <p:cBhvr>
                                        <p:cTn id="201" dur="1" fill="hold">
                                          <p:stCondLst>
                                            <p:cond delay="0"/>
                                          </p:stCondLst>
                                        </p:cTn>
                                        <p:tgtEl>
                                          <p:spTgt spid="230"/>
                                        </p:tgtEl>
                                        <p:attrNameLst>
                                          <p:attrName>style.visibility</p:attrName>
                                        </p:attrNameLst>
                                      </p:cBhvr>
                                      <p:to>
                                        <p:strVal val="visible"/>
                                      </p:to>
                                    </p:set>
                                    <p:animEffect transition="in" filter="wipe(right)">
                                      <p:cBhvr>
                                        <p:cTn id="202" dur="1000"/>
                                        <p:tgtEl>
                                          <p:spTgt spid="230"/>
                                        </p:tgtEl>
                                      </p:cBhvr>
                                    </p:animEffect>
                                  </p:childTnLst>
                                </p:cTn>
                              </p:par>
                              <p:par>
                                <p:cTn id="203" presetID="12" presetClass="entr" presetSubtype="2" fill="hold" grpId="0" nodeType="withEffect">
                                  <p:stCondLst>
                                    <p:cond delay="6500"/>
                                  </p:stCondLst>
                                  <p:childTnLst>
                                    <p:set>
                                      <p:cBhvr>
                                        <p:cTn id="204" dur="1" fill="hold">
                                          <p:stCondLst>
                                            <p:cond delay="0"/>
                                          </p:stCondLst>
                                        </p:cTn>
                                        <p:tgtEl>
                                          <p:spTgt spid="247"/>
                                        </p:tgtEl>
                                        <p:attrNameLst>
                                          <p:attrName>style.visibility</p:attrName>
                                        </p:attrNameLst>
                                      </p:cBhvr>
                                      <p:to>
                                        <p:strVal val="visible"/>
                                      </p:to>
                                    </p:set>
                                    <p:anim calcmode="lin" valueType="num">
                                      <p:cBhvr additive="base">
                                        <p:cTn id="205" dur="1000"/>
                                        <p:tgtEl>
                                          <p:spTgt spid="247"/>
                                        </p:tgtEl>
                                        <p:attrNameLst>
                                          <p:attrName>ppt_x</p:attrName>
                                        </p:attrNameLst>
                                      </p:cBhvr>
                                      <p:tavLst>
                                        <p:tav tm="0">
                                          <p:val>
                                            <p:strVal val="#ppt_x+#ppt_w*1.125000"/>
                                          </p:val>
                                        </p:tav>
                                        <p:tav tm="100000">
                                          <p:val>
                                            <p:strVal val="#ppt_x"/>
                                          </p:val>
                                        </p:tav>
                                      </p:tavLst>
                                    </p:anim>
                                    <p:animEffect transition="in" filter="wipe(left)">
                                      <p:cBhvr>
                                        <p:cTn id="206" dur="1000"/>
                                        <p:tgtEl>
                                          <p:spTgt spid="247"/>
                                        </p:tgtEl>
                                      </p:cBhvr>
                                    </p:animEffect>
                                  </p:childTnLst>
                                </p:cTn>
                              </p:par>
                              <p:par>
                                <p:cTn id="207" presetID="12" presetClass="entr" presetSubtype="2" fill="hold" grpId="0" nodeType="withEffect">
                                  <p:stCondLst>
                                    <p:cond delay="6500"/>
                                  </p:stCondLst>
                                  <p:childTnLst>
                                    <p:set>
                                      <p:cBhvr>
                                        <p:cTn id="208" dur="1" fill="hold">
                                          <p:stCondLst>
                                            <p:cond delay="0"/>
                                          </p:stCondLst>
                                        </p:cTn>
                                        <p:tgtEl>
                                          <p:spTgt spid="279"/>
                                        </p:tgtEl>
                                        <p:attrNameLst>
                                          <p:attrName>style.visibility</p:attrName>
                                        </p:attrNameLst>
                                      </p:cBhvr>
                                      <p:to>
                                        <p:strVal val="visible"/>
                                      </p:to>
                                    </p:set>
                                    <p:anim calcmode="lin" valueType="num">
                                      <p:cBhvr additive="base">
                                        <p:cTn id="209" dur="1000"/>
                                        <p:tgtEl>
                                          <p:spTgt spid="279"/>
                                        </p:tgtEl>
                                        <p:attrNameLst>
                                          <p:attrName>ppt_x</p:attrName>
                                        </p:attrNameLst>
                                      </p:cBhvr>
                                      <p:tavLst>
                                        <p:tav tm="0">
                                          <p:val>
                                            <p:strVal val="#ppt_x+#ppt_w*1.125000"/>
                                          </p:val>
                                        </p:tav>
                                        <p:tav tm="100000">
                                          <p:val>
                                            <p:strVal val="#ppt_x"/>
                                          </p:val>
                                        </p:tav>
                                      </p:tavLst>
                                    </p:anim>
                                    <p:animEffect transition="in" filter="wipe(left)">
                                      <p:cBhvr>
                                        <p:cTn id="210" dur="1000"/>
                                        <p:tgtEl>
                                          <p:spTgt spid="279"/>
                                        </p:tgtEl>
                                      </p:cBhvr>
                                    </p:animEffect>
                                  </p:childTnLst>
                                </p:cTn>
                              </p:par>
                              <p:par>
                                <p:cTn id="211" presetID="12" presetClass="entr" presetSubtype="2" fill="hold" grpId="0" nodeType="withEffect">
                                  <p:stCondLst>
                                    <p:cond delay="6500"/>
                                  </p:stCondLst>
                                  <p:childTnLst>
                                    <p:set>
                                      <p:cBhvr>
                                        <p:cTn id="212" dur="1" fill="hold">
                                          <p:stCondLst>
                                            <p:cond delay="0"/>
                                          </p:stCondLst>
                                        </p:cTn>
                                        <p:tgtEl>
                                          <p:spTgt spid="136"/>
                                        </p:tgtEl>
                                        <p:attrNameLst>
                                          <p:attrName>style.visibility</p:attrName>
                                        </p:attrNameLst>
                                      </p:cBhvr>
                                      <p:to>
                                        <p:strVal val="visible"/>
                                      </p:to>
                                    </p:set>
                                    <p:anim calcmode="lin" valueType="num">
                                      <p:cBhvr additive="base">
                                        <p:cTn id="213" dur="1000"/>
                                        <p:tgtEl>
                                          <p:spTgt spid="136"/>
                                        </p:tgtEl>
                                        <p:attrNameLst>
                                          <p:attrName>ppt_x</p:attrName>
                                        </p:attrNameLst>
                                      </p:cBhvr>
                                      <p:tavLst>
                                        <p:tav tm="0">
                                          <p:val>
                                            <p:strVal val="#ppt_x+#ppt_w*1.125000"/>
                                          </p:val>
                                        </p:tav>
                                        <p:tav tm="100000">
                                          <p:val>
                                            <p:strVal val="#ppt_x"/>
                                          </p:val>
                                        </p:tav>
                                      </p:tavLst>
                                    </p:anim>
                                    <p:animEffect transition="in" filter="wipe(left)">
                                      <p:cBhvr>
                                        <p:cTn id="214" dur="1000"/>
                                        <p:tgtEl>
                                          <p:spTgt spid="136"/>
                                        </p:tgtEl>
                                      </p:cBhvr>
                                    </p:animEffect>
                                  </p:childTnLst>
                                </p:cTn>
                              </p:par>
                              <p:par>
                                <p:cTn id="215" presetID="6" presetClass="emph" presetSubtype="0" repeatCount="indefinite" autoRev="1" fill="hold" nodeType="withEffect">
                                  <p:stCondLst>
                                    <p:cond delay="0"/>
                                  </p:stCondLst>
                                  <p:endCondLst>
                                    <p:cond evt="onNext" delay="0">
                                      <p:tgtEl>
                                        <p:sldTgt/>
                                      </p:tgtEl>
                                    </p:cond>
                                  </p:endCondLst>
                                  <p:childTnLst>
                                    <p:animScale>
                                      <p:cBhvr>
                                        <p:cTn id="216" dur="5000" fill="hold"/>
                                        <p:tgtEl>
                                          <p:spTgt spid="104"/>
                                        </p:tgtEl>
                                      </p:cBhvr>
                                      <p:by x="150000" y="150000"/>
                                    </p:animScale>
                                  </p:childTnLst>
                                </p:cTn>
                              </p:par>
                              <p:par>
                                <p:cTn id="217" presetID="2" presetClass="entr" presetSubtype="8" decel="50000" fill="hold" nodeType="withEffect">
                                  <p:stCondLst>
                                    <p:cond delay="0"/>
                                  </p:stCondLst>
                                  <p:childTnLst>
                                    <p:set>
                                      <p:cBhvr>
                                        <p:cTn id="218" dur="1" fill="hold">
                                          <p:stCondLst>
                                            <p:cond delay="0"/>
                                          </p:stCondLst>
                                        </p:cTn>
                                        <p:tgtEl>
                                          <p:spTgt spid="137"/>
                                        </p:tgtEl>
                                        <p:attrNameLst>
                                          <p:attrName>style.visibility</p:attrName>
                                        </p:attrNameLst>
                                      </p:cBhvr>
                                      <p:to>
                                        <p:strVal val="visible"/>
                                      </p:to>
                                    </p:set>
                                    <p:anim calcmode="lin" valueType="num">
                                      <p:cBhvr additive="base">
                                        <p:cTn id="219" dur="5000" fill="hold"/>
                                        <p:tgtEl>
                                          <p:spTgt spid="137"/>
                                        </p:tgtEl>
                                        <p:attrNameLst>
                                          <p:attrName>ppt_x</p:attrName>
                                        </p:attrNameLst>
                                      </p:cBhvr>
                                      <p:tavLst>
                                        <p:tav tm="0">
                                          <p:val>
                                            <p:strVal val="0-#ppt_w/2"/>
                                          </p:val>
                                        </p:tav>
                                        <p:tav tm="100000">
                                          <p:val>
                                            <p:strVal val="#ppt_x"/>
                                          </p:val>
                                        </p:tav>
                                      </p:tavLst>
                                    </p:anim>
                                    <p:anim calcmode="lin" valueType="num">
                                      <p:cBhvr additive="base">
                                        <p:cTn id="220" dur="500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136" grpId="0"/>
      <p:bldP spid="346" grpId="0"/>
      <p:bldP spid="247" grpId="0"/>
      <p:bldP spid="347" grpId="0"/>
      <p:bldP spid="279" grpId="0"/>
      <p:bldP spid="119" grpId="0" animBg="1"/>
      <p:bldP spid="119" grpId="1" animBg="1"/>
      <p:bldP spid="240" grpId="0" animBg="1"/>
      <p:bldP spid="240" grpId="1" animBg="1"/>
      <p:bldP spid="272" grpId="0" animBg="1"/>
      <p:bldP spid="272" grpId="1" animBg="1"/>
      <p:bldP spid="120" grpId="0" animBg="1"/>
      <p:bldP spid="120" grpId="1" animBg="1"/>
      <p:bldP spid="241" grpId="0" animBg="1"/>
      <p:bldP spid="241" grpId="1" animBg="1"/>
      <p:bldP spid="273" grpId="0" animBg="1"/>
      <p:bldP spid="273" grpId="1" animBg="1"/>
      <p:bldP spid="121" grpId="0" animBg="1"/>
      <p:bldP spid="121" grpId="1" animBg="1"/>
      <p:bldP spid="242" grpId="0" animBg="1"/>
      <p:bldP spid="242" grpId="1" animBg="1"/>
      <p:bldP spid="274" grpId="0" animBg="1"/>
      <p:bldP spid="274" grpId="1" animBg="1"/>
      <p:bldP spid="122" grpId="0" animBg="1"/>
      <p:bldP spid="122" grpId="1" animBg="1"/>
      <p:bldP spid="243" grpId="0" animBg="1"/>
      <p:bldP spid="243" grpId="1" animBg="1"/>
      <p:bldP spid="275" grpId="0" animBg="1"/>
      <p:bldP spid="275" grpId="1" animBg="1"/>
      <p:bldP spid="123" grpId="0" animBg="1"/>
      <p:bldP spid="123" grpId="1" animBg="1"/>
      <p:bldP spid="244" grpId="0" animBg="1"/>
      <p:bldP spid="244" grpId="1" animBg="1"/>
      <p:bldP spid="276" grpId="0" animBg="1"/>
      <p:bldP spid="276" grpId="1" animBg="1"/>
      <p:bldP spid="124" grpId="0" animBg="1"/>
      <p:bldP spid="124" grpId="1" animBg="1"/>
      <p:bldP spid="245" grpId="0" animBg="1"/>
      <p:bldP spid="245" grpId="1" animBg="1"/>
      <p:bldP spid="277" grpId="0" animBg="1"/>
      <p:bldP spid="27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3">
            <a:extLst>
              <a:ext uri="{FF2B5EF4-FFF2-40B4-BE49-F238E27FC236}">
                <a16:creationId xmlns:a16="http://schemas.microsoft.com/office/drawing/2014/main" id="{74FED3BD-8B00-46B4-AFAA-C61046A436D0}"/>
              </a:ext>
            </a:extLst>
          </p:cNvPr>
          <p:cNvGraphicFramePr>
            <a:graphicFrameLocks noGrp="1"/>
          </p:cNvGraphicFramePr>
          <p:nvPr>
            <p:extLst>
              <p:ext uri="{D42A27DB-BD31-4B8C-83A1-F6EECF244321}">
                <p14:modId xmlns:p14="http://schemas.microsoft.com/office/powerpoint/2010/main" val="3023713056"/>
              </p:ext>
            </p:extLst>
          </p:nvPr>
        </p:nvGraphicFramePr>
        <p:xfrm>
          <a:off x="419098" y="342899"/>
          <a:ext cx="11353804" cy="6172202"/>
        </p:xfrm>
        <a:graphic>
          <a:graphicData uri="http://schemas.openxmlformats.org/drawingml/2006/table">
            <a:tbl>
              <a:tblPr firstRow="1" bandRow="1">
                <a:effectLst/>
                <a:tableStyleId>{5C22544A-7EE6-4342-B048-85BDC9FD1C3A}</a:tableStyleId>
              </a:tblPr>
              <a:tblGrid>
                <a:gridCol w="1032164">
                  <a:extLst>
                    <a:ext uri="{9D8B030D-6E8A-4147-A177-3AD203B41FA5}">
                      <a16:colId xmlns:a16="http://schemas.microsoft.com/office/drawing/2014/main" val="3242896274"/>
                    </a:ext>
                  </a:extLst>
                </a:gridCol>
                <a:gridCol w="1032164">
                  <a:extLst>
                    <a:ext uri="{9D8B030D-6E8A-4147-A177-3AD203B41FA5}">
                      <a16:colId xmlns:a16="http://schemas.microsoft.com/office/drawing/2014/main" val="1308662472"/>
                    </a:ext>
                  </a:extLst>
                </a:gridCol>
                <a:gridCol w="1032164">
                  <a:extLst>
                    <a:ext uri="{9D8B030D-6E8A-4147-A177-3AD203B41FA5}">
                      <a16:colId xmlns:a16="http://schemas.microsoft.com/office/drawing/2014/main" val="4164359924"/>
                    </a:ext>
                  </a:extLst>
                </a:gridCol>
                <a:gridCol w="1032164">
                  <a:extLst>
                    <a:ext uri="{9D8B030D-6E8A-4147-A177-3AD203B41FA5}">
                      <a16:colId xmlns:a16="http://schemas.microsoft.com/office/drawing/2014/main" val="1604026642"/>
                    </a:ext>
                  </a:extLst>
                </a:gridCol>
                <a:gridCol w="1032164">
                  <a:extLst>
                    <a:ext uri="{9D8B030D-6E8A-4147-A177-3AD203B41FA5}">
                      <a16:colId xmlns:a16="http://schemas.microsoft.com/office/drawing/2014/main" val="2641178395"/>
                    </a:ext>
                  </a:extLst>
                </a:gridCol>
                <a:gridCol w="1032164">
                  <a:extLst>
                    <a:ext uri="{9D8B030D-6E8A-4147-A177-3AD203B41FA5}">
                      <a16:colId xmlns:a16="http://schemas.microsoft.com/office/drawing/2014/main" val="2511189276"/>
                    </a:ext>
                  </a:extLst>
                </a:gridCol>
                <a:gridCol w="1032164">
                  <a:extLst>
                    <a:ext uri="{9D8B030D-6E8A-4147-A177-3AD203B41FA5}">
                      <a16:colId xmlns:a16="http://schemas.microsoft.com/office/drawing/2014/main" val="1863396629"/>
                    </a:ext>
                  </a:extLst>
                </a:gridCol>
                <a:gridCol w="1032164">
                  <a:extLst>
                    <a:ext uri="{9D8B030D-6E8A-4147-A177-3AD203B41FA5}">
                      <a16:colId xmlns:a16="http://schemas.microsoft.com/office/drawing/2014/main" val="2749453727"/>
                    </a:ext>
                  </a:extLst>
                </a:gridCol>
                <a:gridCol w="1032164">
                  <a:extLst>
                    <a:ext uri="{9D8B030D-6E8A-4147-A177-3AD203B41FA5}">
                      <a16:colId xmlns:a16="http://schemas.microsoft.com/office/drawing/2014/main" val="2294084025"/>
                    </a:ext>
                  </a:extLst>
                </a:gridCol>
                <a:gridCol w="1032164">
                  <a:extLst>
                    <a:ext uri="{9D8B030D-6E8A-4147-A177-3AD203B41FA5}">
                      <a16:colId xmlns:a16="http://schemas.microsoft.com/office/drawing/2014/main" val="316095486"/>
                    </a:ext>
                  </a:extLst>
                </a:gridCol>
                <a:gridCol w="1032164">
                  <a:extLst>
                    <a:ext uri="{9D8B030D-6E8A-4147-A177-3AD203B41FA5}">
                      <a16:colId xmlns:a16="http://schemas.microsoft.com/office/drawing/2014/main" val="1858896978"/>
                    </a:ext>
                  </a:extLst>
                </a:gridCol>
              </a:tblGrid>
              <a:tr h="565304">
                <a:tc>
                  <a:txBody>
                    <a:bodyPr/>
                    <a:lstStyle/>
                    <a:p>
                      <a:pPr algn="ctr"/>
                      <a:endParaRPr lang="en-US" sz="110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latin typeface="Century Gothic" panose="020B0502020202020204" pitchFamily="34" charset="0"/>
                        </a:rPr>
                        <a:t>Root Cause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100" dirty="0">
                        <a:solidFill>
                          <a:schemeClr val="bg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666897"/>
                  </a:ext>
                </a:extLst>
              </a:tr>
              <a:tr h="934483">
                <a:tc>
                  <a:txBody>
                    <a:bodyPr/>
                    <a:lstStyle/>
                    <a:p>
                      <a:pPr algn="ctr">
                        <a:lnSpc>
                          <a:spcPts val="1200"/>
                        </a:lnSpc>
                      </a:pPr>
                      <a:r>
                        <a:rPr lang="en-US" sz="800" b="1" dirty="0">
                          <a:solidFill>
                            <a:schemeClr val="tx1"/>
                          </a:solidFill>
                          <a:latin typeface="Century Gothic" panose="020B0502020202020204" pitchFamily="34" charset="0"/>
                        </a:rPr>
                        <a:t>Why is the agency profitability so low?</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The revenues are too low</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are the revenues too low?</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Not enough new business.</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isn’t there any new business?</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Our brand doesn’t stand out.</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doesn’t our brand stand out?</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Old and perhaps dated</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is the brand old and dated?</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We need to refresh our brand!</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dirty="0">
                          <a:solidFill>
                            <a:schemeClr val="tx1"/>
                          </a:solidFill>
                          <a:latin typeface="Century Gothic" panose="020B0502020202020204" pitchFamily="34" charset="0"/>
                        </a:rPr>
                        <a:t>Conduct a branding retreat ASAP.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267037091"/>
                  </a:ext>
                </a:extLst>
              </a:tr>
              <a:tr h="934483">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endParaRPr lang="en-US" sz="800"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endParaRPr lang="en-US" sz="800"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There is no outreach to prospects.</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is there no outreach?</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No on-going system.</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is there no new business system?</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Don’t know how to set up a new business system!</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dirty="0">
                          <a:solidFill>
                            <a:schemeClr val="tx1"/>
                          </a:solidFill>
                          <a:latin typeface="Century Gothic" panose="020B0502020202020204" pitchFamily="34" charset="0"/>
                        </a:rPr>
                        <a:t>Identify someone to help create a new business system!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8415912"/>
                  </a:ext>
                </a:extLst>
              </a:tr>
              <a:tr h="934483">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endParaRPr lang="en-US" sz="800"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endParaRPr lang="en-US" sz="800"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endParaRPr lang="en-US" sz="800"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No money to invest.</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is there no money?</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Not enough new business and cost too high!</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dirty="0">
                          <a:solidFill>
                            <a:schemeClr val="tx1"/>
                          </a:solidFill>
                          <a:latin typeface="Century Gothic" panose="020B0502020202020204" pitchFamily="34" charset="0"/>
                        </a:rPr>
                        <a:t>See first step!</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870920314"/>
                  </a:ext>
                </a:extLst>
              </a:tr>
              <a:tr h="934483">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endParaRPr lang="en-US" sz="800"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Not enough organic growth</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isn’t there enough organic growth?</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Staff doesn’t know how or just finds it tacky.</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doesn’t the staff know how to grow existing clients?</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Never trained!</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have we never trained our staff on how best grow clients?</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Never set up a formal plan or trained our staff.</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dirty="0">
                          <a:solidFill>
                            <a:schemeClr val="tx1"/>
                          </a:solidFill>
                          <a:latin typeface="Century Gothic" panose="020B0502020202020204" pitchFamily="34" charset="0"/>
                        </a:rPr>
                        <a:t>Set up a formal organic growth plan and training program.</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350245221"/>
                  </a:ext>
                </a:extLst>
              </a:tr>
              <a:tr h="934483">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The costs are too high</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are the costs too high?</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endParaRPr lang="en-US" sz="800"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Too top heavy?</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are we too top heavy?</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We have not aligned our structure with current clients needs.</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is our structure not in line?</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Our structure needs to be realigned with future needs.</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dirty="0">
                          <a:solidFill>
                            <a:schemeClr val="tx1"/>
                          </a:solidFill>
                          <a:latin typeface="Century Gothic" panose="020B0502020202020204" pitchFamily="34" charset="0"/>
                        </a:rPr>
                        <a:t>Do the research, realign structure. Cut deadwood.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6350" cap="flat" cmpd="sng" algn="ctr">
                      <a:solidFill>
                        <a:schemeClr val="bg2">
                          <a:lumMod val="90000"/>
                        </a:schemeClr>
                      </a:solidFill>
                      <a:prstDash val="sysDash"/>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780982638"/>
                  </a:ext>
                </a:extLst>
              </a:tr>
              <a:tr h="934483">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endParaRPr lang="en-US" sz="800" dirty="0">
                        <a:solidFill>
                          <a:schemeClr val="tx1"/>
                        </a:solidFill>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endParaRPr lang="en-US" sz="800" b="1" dirty="0">
                        <a:solidFill>
                          <a:schemeClr val="tx1"/>
                        </a:solidFill>
                        <a:latin typeface="Century Gothic" panose="020B0502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We Spend too much money.</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do we spend too much money?</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Spend too much time on each project?</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do we spend too much time on each project?</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Unclear processed and responsibilities.</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b="1" dirty="0">
                          <a:solidFill>
                            <a:schemeClr val="tx1"/>
                          </a:solidFill>
                          <a:latin typeface="Century Gothic" panose="020B0502020202020204" pitchFamily="34" charset="0"/>
                        </a:rPr>
                        <a:t>Why are our processes and responsibilities out of whack?</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ts val="1200"/>
                        </a:lnSpc>
                      </a:pPr>
                      <a:r>
                        <a:rPr lang="en-US" sz="800" dirty="0">
                          <a:solidFill>
                            <a:schemeClr val="tx1"/>
                          </a:solidFill>
                          <a:latin typeface="Century Gothic" panose="020B0502020202020204" pitchFamily="34" charset="0"/>
                        </a:rPr>
                        <a:t>We’ve let our process and responsibilities drift, no oversight.</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1200"/>
                        </a:lnSpc>
                      </a:pPr>
                      <a:r>
                        <a:rPr lang="en-US" sz="800" dirty="0">
                          <a:solidFill>
                            <a:schemeClr val="tx1"/>
                          </a:solidFill>
                          <a:latin typeface="Century Gothic" panose="020B0502020202020204" pitchFamily="34" charset="0"/>
                        </a:rPr>
                        <a:t>Review and revamp agency processes to speed up. Streamline!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2">
                          <a:lumMod val="90000"/>
                        </a:schemeClr>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855240792"/>
                  </a:ext>
                </a:extLst>
              </a:tr>
            </a:tbl>
          </a:graphicData>
        </a:graphic>
      </p:graphicFrame>
      <p:sp>
        <p:nvSpPr>
          <p:cNvPr id="2" name="Rectangle: Top Corners Rounded 1">
            <a:extLst>
              <a:ext uri="{FF2B5EF4-FFF2-40B4-BE49-F238E27FC236}">
                <a16:creationId xmlns:a16="http://schemas.microsoft.com/office/drawing/2014/main" id="{9212FC0B-126A-4E53-A82F-51CEF030AC6A}"/>
              </a:ext>
            </a:extLst>
          </p:cNvPr>
          <p:cNvSpPr/>
          <p:nvPr/>
        </p:nvSpPr>
        <p:spPr>
          <a:xfrm>
            <a:off x="419098" y="342899"/>
            <a:ext cx="1028701" cy="561976"/>
          </a:xfrm>
          <a:prstGeom prst="round2SameRect">
            <a:avLst>
              <a:gd name="adj1" fmla="val 776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dirty="0">
                <a:solidFill>
                  <a:prstClr val="white"/>
                </a:solidFill>
                <a:latin typeface="Century Gothic" panose="020B0502020202020204" pitchFamily="34" charset="0"/>
              </a:rPr>
              <a:t>1</a:t>
            </a:r>
            <a:r>
              <a:rPr lang="en-US" sz="1100" b="1" baseline="30000" dirty="0">
                <a:solidFill>
                  <a:prstClr val="white"/>
                </a:solidFill>
                <a:latin typeface="Century Gothic" panose="020B0502020202020204" pitchFamily="34" charset="0"/>
              </a:rPr>
              <a:t>st</a:t>
            </a:r>
            <a:r>
              <a:rPr lang="en-US" sz="1100" b="1" dirty="0">
                <a:solidFill>
                  <a:prstClr val="white"/>
                </a:solidFill>
                <a:latin typeface="Century Gothic" panose="020B0502020202020204" pitchFamily="34" charset="0"/>
              </a:rPr>
              <a:t> Why</a:t>
            </a:r>
          </a:p>
        </p:txBody>
      </p:sp>
      <p:sp>
        <p:nvSpPr>
          <p:cNvPr id="7" name="Rectangle: Top Corners Rounded 6">
            <a:extLst>
              <a:ext uri="{FF2B5EF4-FFF2-40B4-BE49-F238E27FC236}">
                <a16:creationId xmlns:a16="http://schemas.microsoft.com/office/drawing/2014/main" id="{D8753897-9A45-45FB-ADAE-7D0952DF4DF9}"/>
              </a:ext>
            </a:extLst>
          </p:cNvPr>
          <p:cNvSpPr/>
          <p:nvPr/>
        </p:nvSpPr>
        <p:spPr>
          <a:xfrm>
            <a:off x="2486817" y="342899"/>
            <a:ext cx="1028701" cy="561976"/>
          </a:xfrm>
          <a:prstGeom prst="round2SameRect">
            <a:avLst>
              <a:gd name="adj1" fmla="val 776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prstClr val="white"/>
                </a:solidFill>
                <a:latin typeface="Century Gothic" panose="020B0502020202020204" pitchFamily="34" charset="0"/>
              </a:rPr>
              <a:t>2</a:t>
            </a:r>
            <a:r>
              <a:rPr lang="en-US" sz="1100" b="1" baseline="30000" dirty="0">
                <a:solidFill>
                  <a:prstClr val="white"/>
                </a:solidFill>
                <a:latin typeface="Century Gothic" panose="020B0502020202020204" pitchFamily="34" charset="0"/>
              </a:rPr>
              <a:t>nd</a:t>
            </a:r>
            <a:r>
              <a:rPr lang="en-US" sz="1100" b="1" dirty="0">
                <a:solidFill>
                  <a:prstClr val="white"/>
                </a:solidFill>
                <a:latin typeface="Century Gothic" panose="020B0502020202020204" pitchFamily="34" charset="0"/>
              </a:rPr>
              <a:t> Why</a:t>
            </a:r>
          </a:p>
        </p:txBody>
      </p:sp>
      <p:sp>
        <p:nvSpPr>
          <p:cNvPr id="8" name="Rectangle: Top Corners Rounded 7">
            <a:extLst>
              <a:ext uri="{FF2B5EF4-FFF2-40B4-BE49-F238E27FC236}">
                <a16:creationId xmlns:a16="http://schemas.microsoft.com/office/drawing/2014/main" id="{830FCE22-0DF5-4D28-BB30-7BF65A219C46}"/>
              </a:ext>
            </a:extLst>
          </p:cNvPr>
          <p:cNvSpPr/>
          <p:nvPr/>
        </p:nvSpPr>
        <p:spPr>
          <a:xfrm>
            <a:off x="4549774" y="342899"/>
            <a:ext cx="1028701" cy="561976"/>
          </a:xfrm>
          <a:prstGeom prst="round2SameRect">
            <a:avLst>
              <a:gd name="adj1" fmla="val 776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prstClr val="white"/>
                </a:solidFill>
                <a:latin typeface="Century Gothic" panose="020B0502020202020204" pitchFamily="34" charset="0"/>
              </a:rPr>
              <a:t>3</a:t>
            </a:r>
            <a:r>
              <a:rPr lang="en-US" sz="1100" b="1" baseline="30000" dirty="0">
                <a:solidFill>
                  <a:prstClr val="white"/>
                </a:solidFill>
                <a:latin typeface="Century Gothic" panose="020B0502020202020204" pitchFamily="34" charset="0"/>
              </a:rPr>
              <a:t>rd</a:t>
            </a:r>
            <a:r>
              <a:rPr lang="en-US" sz="1100" b="1" dirty="0">
                <a:solidFill>
                  <a:prstClr val="white"/>
                </a:solidFill>
                <a:latin typeface="Century Gothic" panose="020B0502020202020204" pitchFamily="34" charset="0"/>
              </a:rPr>
              <a:t> Why</a:t>
            </a:r>
          </a:p>
        </p:txBody>
      </p:sp>
      <p:sp>
        <p:nvSpPr>
          <p:cNvPr id="9" name="Rectangle: Top Corners Rounded 8">
            <a:extLst>
              <a:ext uri="{FF2B5EF4-FFF2-40B4-BE49-F238E27FC236}">
                <a16:creationId xmlns:a16="http://schemas.microsoft.com/office/drawing/2014/main" id="{2597C436-6C8F-4BF0-A120-D86640D900CA}"/>
              </a:ext>
            </a:extLst>
          </p:cNvPr>
          <p:cNvSpPr/>
          <p:nvPr/>
        </p:nvSpPr>
        <p:spPr>
          <a:xfrm>
            <a:off x="6615112" y="342899"/>
            <a:ext cx="1028701" cy="561976"/>
          </a:xfrm>
          <a:prstGeom prst="round2SameRect">
            <a:avLst>
              <a:gd name="adj1" fmla="val 776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prstClr val="white"/>
                </a:solidFill>
                <a:latin typeface="Century Gothic" panose="020B0502020202020204" pitchFamily="34" charset="0"/>
              </a:rPr>
              <a:t>4</a:t>
            </a:r>
            <a:r>
              <a:rPr lang="en-US" sz="1100" b="1" baseline="30000" dirty="0">
                <a:solidFill>
                  <a:prstClr val="white"/>
                </a:solidFill>
                <a:latin typeface="Century Gothic" panose="020B0502020202020204" pitchFamily="34" charset="0"/>
              </a:rPr>
              <a:t>th</a:t>
            </a:r>
            <a:r>
              <a:rPr lang="en-US" sz="1100" b="1" dirty="0">
                <a:solidFill>
                  <a:prstClr val="white"/>
                </a:solidFill>
                <a:latin typeface="Century Gothic" panose="020B0502020202020204" pitchFamily="34" charset="0"/>
              </a:rPr>
              <a:t> Why</a:t>
            </a:r>
          </a:p>
        </p:txBody>
      </p:sp>
      <p:sp>
        <p:nvSpPr>
          <p:cNvPr id="10" name="Rectangle: Top Corners Rounded 9">
            <a:extLst>
              <a:ext uri="{FF2B5EF4-FFF2-40B4-BE49-F238E27FC236}">
                <a16:creationId xmlns:a16="http://schemas.microsoft.com/office/drawing/2014/main" id="{78F39C49-3BD5-43D3-A1F6-F895BAEDD55A}"/>
              </a:ext>
            </a:extLst>
          </p:cNvPr>
          <p:cNvSpPr/>
          <p:nvPr/>
        </p:nvSpPr>
        <p:spPr>
          <a:xfrm>
            <a:off x="8676482" y="342899"/>
            <a:ext cx="1028701" cy="561976"/>
          </a:xfrm>
          <a:prstGeom prst="round2SameRect">
            <a:avLst>
              <a:gd name="adj1" fmla="val 776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prstClr val="white"/>
                </a:solidFill>
                <a:latin typeface="Century Gothic" panose="020B0502020202020204" pitchFamily="34" charset="0"/>
              </a:rPr>
              <a:t>5</a:t>
            </a:r>
            <a:r>
              <a:rPr lang="en-US" sz="1100" b="1" baseline="30000" dirty="0">
                <a:solidFill>
                  <a:prstClr val="white"/>
                </a:solidFill>
                <a:latin typeface="Century Gothic" panose="020B0502020202020204" pitchFamily="34" charset="0"/>
              </a:rPr>
              <a:t>th</a:t>
            </a:r>
            <a:r>
              <a:rPr lang="en-US" sz="1100" b="1" dirty="0">
                <a:solidFill>
                  <a:prstClr val="white"/>
                </a:solidFill>
                <a:latin typeface="Century Gothic" panose="020B0502020202020204" pitchFamily="34" charset="0"/>
              </a:rPr>
              <a:t> Why</a:t>
            </a:r>
          </a:p>
        </p:txBody>
      </p:sp>
      <p:sp>
        <p:nvSpPr>
          <p:cNvPr id="11" name="Rectangle: Top Corners Rounded 10">
            <a:extLst>
              <a:ext uri="{FF2B5EF4-FFF2-40B4-BE49-F238E27FC236}">
                <a16:creationId xmlns:a16="http://schemas.microsoft.com/office/drawing/2014/main" id="{DD50828B-A383-461F-B916-BDB89211B0C3}"/>
              </a:ext>
            </a:extLst>
          </p:cNvPr>
          <p:cNvSpPr/>
          <p:nvPr/>
        </p:nvSpPr>
        <p:spPr>
          <a:xfrm>
            <a:off x="10747376" y="342899"/>
            <a:ext cx="1028701" cy="561976"/>
          </a:xfrm>
          <a:prstGeom prst="round2SameRect">
            <a:avLst>
              <a:gd name="adj1" fmla="val 776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b="1">
                <a:solidFill>
                  <a:prstClr val="white"/>
                </a:solidFill>
                <a:latin typeface="Century Gothic" panose="020B0502020202020204" pitchFamily="34" charset="0"/>
              </a:rPr>
              <a:t>Recurrence Prevention</a:t>
            </a:r>
            <a:endParaRPr lang="en-US" sz="1100" b="1" dirty="0">
              <a:solidFill>
                <a:prstClr val="white"/>
              </a:solidFill>
              <a:latin typeface="Century Gothic" panose="020B0502020202020204" pitchFamily="34" charset="0"/>
            </a:endParaRPr>
          </a:p>
        </p:txBody>
      </p:sp>
    </p:spTree>
    <p:extLst>
      <p:ext uri="{BB962C8B-B14F-4D97-AF65-F5344CB8AC3E}">
        <p14:creationId xmlns:p14="http://schemas.microsoft.com/office/powerpoint/2010/main" val="254841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50000" fill="hold" grpId="1" nodeType="withEffect">
                                  <p:stCondLst>
                                    <p:cond delay="0"/>
                                  </p:stCondLst>
                                  <p:childTnLst>
                                    <p:animMotion origin="layout" path="M -0.00078 0.04097 L -2.5E-6 -2.22222E-6 " pathEditMode="relative" rAng="0" ptsTypes="AA">
                                      <p:cBhvr>
                                        <p:cTn id="9" dur="1500" fill="hold"/>
                                        <p:tgtEl>
                                          <p:spTgt spid="2"/>
                                        </p:tgtEl>
                                        <p:attrNameLst>
                                          <p:attrName>ppt_x</p:attrName>
                                          <p:attrName>ppt_y</p:attrName>
                                        </p:attrNameLst>
                                      </p:cBhvr>
                                      <p:rCtr x="39" y="-2060"/>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42" presetClass="path" presetSubtype="0" decel="50000" fill="hold" grpId="1" nodeType="withEffect">
                                  <p:stCondLst>
                                    <p:cond delay="500"/>
                                  </p:stCondLst>
                                  <p:childTnLst>
                                    <p:animMotion origin="layout" path="M 0.00118 0.04097 L -3.75E-6 -2.22222E-6 " pathEditMode="relative" rAng="0" ptsTypes="AA">
                                      <p:cBhvr>
                                        <p:cTn id="14" dur="1500" fill="hold"/>
                                        <p:tgtEl>
                                          <p:spTgt spid="7"/>
                                        </p:tgtEl>
                                        <p:attrNameLst>
                                          <p:attrName>ppt_x</p:attrName>
                                          <p:attrName>ppt_y</p:attrName>
                                        </p:attrNameLst>
                                      </p:cBhvr>
                                      <p:rCtr x="-65" y="-2060"/>
                                    </p:animMotion>
                                  </p:childTnLst>
                                </p:cTn>
                              </p:par>
                              <p:par>
                                <p:cTn id="15" presetID="10" presetClass="entr" presetSubtype="0"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42" presetClass="path" presetSubtype="0" decel="50000" fill="hold" grpId="1" nodeType="withEffect">
                                  <p:stCondLst>
                                    <p:cond delay="1000"/>
                                  </p:stCondLst>
                                  <p:childTnLst>
                                    <p:animMotion origin="layout" path="M -4.58333E-6 0.04097 L -4.58333E-6 -2.22222E-6 " pathEditMode="relative" rAng="0" ptsTypes="AA">
                                      <p:cBhvr>
                                        <p:cTn id="19" dur="1500" fill="hold"/>
                                        <p:tgtEl>
                                          <p:spTgt spid="8"/>
                                        </p:tgtEl>
                                        <p:attrNameLst>
                                          <p:attrName>ppt_x</p:attrName>
                                          <p:attrName>ppt_y</p:attrName>
                                        </p:attrNameLst>
                                      </p:cBhvr>
                                      <p:rCtr x="0" y="-2060"/>
                                    </p:animMotion>
                                  </p:childTnLst>
                                </p:cTn>
                              </p:par>
                              <p:par>
                                <p:cTn id="20" presetID="10" presetClass="entr" presetSubtype="0" fill="hold" grpId="0" nodeType="withEffect">
                                  <p:stCondLst>
                                    <p:cond delay="1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par>
                                <p:cTn id="23" presetID="42" presetClass="path" presetSubtype="0" decel="50000" fill="hold" grpId="1" nodeType="withEffect">
                                  <p:stCondLst>
                                    <p:cond delay="1500"/>
                                  </p:stCondLst>
                                  <p:childTnLst>
                                    <p:animMotion origin="layout" path="M 0.00039 0.04097 L 4.375E-6 -2.22222E-6 " pathEditMode="relative" rAng="0" ptsTypes="AA">
                                      <p:cBhvr>
                                        <p:cTn id="24" dur="1500" fill="hold"/>
                                        <p:tgtEl>
                                          <p:spTgt spid="9"/>
                                        </p:tgtEl>
                                        <p:attrNameLst>
                                          <p:attrName>ppt_x</p:attrName>
                                          <p:attrName>ppt_y</p:attrName>
                                        </p:attrNameLst>
                                      </p:cBhvr>
                                      <p:rCtr x="-26" y="-2060"/>
                                    </p:animMotion>
                                  </p:childTnLst>
                                </p:cTn>
                              </p:par>
                              <p:par>
                                <p:cTn id="25" presetID="10" presetClass="entr" presetSubtype="0" fill="hold" grpId="0" nodeType="withEffect">
                                  <p:stCondLst>
                                    <p:cond delay="20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par>
                                <p:cTn id="28" presetID="42" presetClass="path" presetSubtype="0" decel="50000" fill="hold" grpId="1" nodeType="withEffect">
                                  <p:stCondLst>
                                    <p:cond delay="2000"/>
                                  </p:stCondLst>
                                  <p:childTnLst>
                                    <p:animMotion origin="layout" path="M -0.00065 0.04097 L 3.75E-6 -2.22222E-6 " pathEditMode="relative" rAng="0" ptsTypes="AA">
                                      <p:cBhvr>
                                        <p:cTn id="29" dur="1500" fill="hold"/>
                                        <p:tgtEl>
                                          <p:spTgt spid="10"/>
                                        </p:tgtEl>
                                        <p:attrNameLst>
                                          <p:attrName>ppt_x</p:attrName>
                                          <p:attrName>ppt_y</p:attrName>
                                        </p:attrNameLst>
                                      </p:cBhvr>
                                      <p:rCtr x="26" y="-2060"/>
                                    </p:animMotion>
                                  </p:childTnLst>
                                </p:cTn>
                              </p:par>
                              <p:par>
                                <p:cTn id="30" presetID="10" presetClass="entr" presetSubtype="0" fill="hold" grpId="0" nodeType="withEffect">
                                  <p:stCondLst>
                                    <p:cond delay="2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childTnLst>
                                </p:cTn>
                              </p:par>
                              <p:par>
                                <p:cTn id="33" presetID="42" presetClass="path" presetSubtype="0" decel="50000" fill="hold" grpId="1" nodeType="withEffect">
                                  <p:stCondLst>
                                    <p:cond delay="2500"/>
                                  </p:stCondLst>
                                  <p:childTnLst>
                                    <p:animMotion origin="layout" path="M 0.00026 0.04097 L 2.08333E-6 -2.22222E-6 " pathEditMode="relative" rAng="0" ptsTypes="AA">
                                      <p:cBhvr>
                                        <p:cTn id="34" dur="1500" fill="hold"/>
                                        <p:tgtEl>
                                          <p:spTgt spid="11"/>
                                        </p:tgtEl>
                                        <p:attrNameLst>
                                          <p:attrName>ppt_x</p:attrName>
                                          <p:attrName>ppt_y</p:attrName>
                                        </p:attrNameLst>
                                      </p:cBhvr>
                                      <p:rCtr x="-13" y="-2060"/>
                                    </p:animMotion>
                                  </p:childTnLst>
                                </p:cTn>
                              </p:par>
                              <p:par>
                                <p:cTn id="35" presetID="2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4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Rounded Corners 118">
            <a:extLst>
              <a:ext uri="{FF2B5EF4-FFF2-40B4-BE49-F238E27FC236}">
                <a16:creationId xmlns:a16="http://schemas.microsoft.com/office/drawing/2014/main" id="{2FBBA4C7-200A-473E-91DE-10738B47DFD6}"/>
              </a:ext>
            </a:extLst>
          </p:cNvPr>
          <p:cNvSpPr/>
          <p:nvPr/>
        </p:nvSpPr>
        <p:spPr>
          <a:xfrm rot="16200000">
            <a:off x="-1818749" y="3443177"/>
            <a:ext cx="5533132" cy="549879"/>
          </a:xfrm>
          <a:prstGeom prst="round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endParaRPr>
          </a:p>
        </p:txBody>
      </p:sp>
      <p:sp>
        <p:nvSpPr>
          <p:cNvPr id="3" name="TextBox 2">
            <a:extLst>
              <a:ext uri="{FF2B5EF4-FFF2-40B4-BE49-F238E27FC236}">
                <a16:creationId xmlns:a16="http://schemas.microsoft.com/office/drawing/2014/main" id="{BFB68790-538D-0D4A-8603-B99E267D0BCD}"/>
              </a:ext>
            </a:extLst>
          </p:cNvPr>
          <p:cNvSpPr txBox="1"/>
          <p:nvPr/>
        </p:nvSpPr>
        <p:spPr>
          <a:xfrm>
            <a:off x="4858281" y="396877"/>
            <a:ext cx="2473754"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r"/>
            <a:r>
              <a:rPr lang="en-US" dirty="0">
                <a:sym typeface="Helvetica Neue"/>
              </a:rPr>
              <a:t>Swimlane Map</a:t>
            </a:r>
          </a:p>
        </p:txBody>
      </p:sp>
      <p:grpSp>
        <p:nvGrpSpPr>
          <p:cNvPr id="118" name="Group 117">
            <a:extLst>
              <a:ext uri="{FF2B5EF4-FFF2-40B4-BE49-F238E27FC236}">
                <a16:creationId xmlns:a16="http://schemas.microsoft.com/office/drawing/2014/main" id="{5010DE16-1143-492A-91DA-89E3D836590A}"/>
              </a:ext>
            </a:extLst>
          </p:cNvPr>
          <p:cNvGrpSpPr/>
          <p:nvPr/>
        </p:nvGrpSpPr>
        <p:grpSpPr>
          <a:xfrm>
            <a:off x="748284" y="988899"/>
            <a:ext cx="10591802" cy="5271576"/>
            <a:chOff x="1651000" y="501683"/>
            <a:chExt cx="9740375" cy="5688276"/>
          </a:xfrm>
        </p:grpSpPr>
        <p:sp>
          <p:nvSpPr>
            <p:cNvPr id="5" name="Rectangle: Rounded Corners 4">
              <a:extLst>
                <a:ext uri="{FF2B5EF4-FFF2-40B4-BE49-F238E27FC236}">
                  <a16:creationId xmlns:a16="http://schemas.microsoft.com/office/drawing/2014/main" id="{39A31ADC-9348-41A7-96F0-35A5E7B19E9F}"/>
                </a:ext>
              </a:extLst>
            </p:cNvPr>
            <p:cNvSpPr/>
            <p:nvPr/>
          </p:nvSpPr>
          <p:spPr>
            <a:xfrm>
              <a:off x="2276476" y="1845440"/>
              <a:ext cx="1000124" cy="426244"/>
            </a:xfrm>
            <a:prstGeom prst="roundRect">
              <a:avLst>
                <a:gd name="adj" fmla="val 94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Step 1</a:t>
              </a:r>
            </a:p>
          </p:txBody>
        </p:sp>
        <p:sp>
          <p:nvSpPr>
            <p:cNvPr id="6" name="Diamond 5">
              <a:extLst>
                <a:ext uri="{FF2B5EF4-FFF2-40B4-BE49-F238E27FC236}">
                  <a16:creationId xmlns:a16="http://schemas.microsoft.com/office/drawing/2014/main" id="{82916632-71BC-4E1E-A6E0-636D4C6F28C4}"/>
                </a:ext>
              </a:extLst>
            </p:cNvPr>
            <p:cNvSpPr/>
            <p:nvPr/>
          </p:nvSpPr>
          <p:spPr>
            <a:xfrm>
              <a:off x="2276476" y="2449950"/>
              <a:ext cx="1000124" cy="42624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Decision</a:t>
              </a:r>
            </a:p>
          </p:txBody>
        </p:sp>
        <p:sp>
          <p:nvSpPr>
            <p:cNvPr id="7" name="Rectangle: Rounded Corners 6">
              <a:extLst>
                <a:ext uri="{FF2B5EF4-FFF2-40B4-BE49-F238E27FC236}">
                  <a16:creationId xmlns:a16="http://schemas.microsoft.com/office/drawing/2014/main" id="{AC5A12EC-F7A4-470C-BFC5-352BDF9AE251}"/>
                </a:ext>
              </a:extLst>
            </p:cNvPr>
            <p:cNvSpPr/>
            <p:nvPr/>
          </p:nvSpPr>
          <p:spPr>
            <a:xfrm>
              <a:off x="3717252" y="2449950"/>
              <a:ext cx="1000124" cy="426244"/>
            </a:xfrm>
            <a:prstGeom prst="roundRect">
              <a:avLst>
                <a:gd name="adj" fmla="val 94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Step n</a:t>
              </a:r>
            </a:p>
          </p:txBody>
        </p:sp>
        <p:sp>
          <p:nvSpPr>
            <p:cNvPr id="8" name="Diamond 7">
              <a:extLst>
                <a:ext uri="{FF2B5EF4-FFF2-40B4-BE49-F238E27FC236}">
                  <a16:creationId xmlns:a16="http://schemas.microsoft.com/office/drawing/2014/main" id="{A4BF5230-C9C2-449A-A545-22BDDB7DBEF8}"/>
                </a:ext>
              </a:extLst>
            </p:cNvPr>
            <p:cNvSpPr/>
            <p:nvPr/>
          </p:nvSpPr>
          <p:spPr>
            <a:xfrm>
              <a:off x="5158028" y="2449950"/>
              <a:ext cx="1000124" cy="42624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Decision</a:t>
              </a:r>
            </a:p>
          </p:txBody>
        </p:sp>
        <p:sp>
          <p:nvSpPr>
            <p:cNvPr id="9" name="Rectangle: Rounded Corners 8">
              <a:extLst>
                <a:ext uri="{FF2B5EF4-FFF2-40B4-BE49-F238E27FC236}">
                  <a16:creationId xmlns:a16="http://schemas.microsoft.com/office/drawing/2014/main" id="{D7235A75-EBEE-4D0D-B777-9074C181F527}"/>
                </a:ext>
              </a:extLst>
            </p:cNvPr>
            <p:cNvSpPr/>
            <p:nvPr/>
          </p:nvSpPr>
          <p:spPr>
            <a:xfrm>
              <a:off x="6598804" y="2449950"/>
              <a:ext cx="1000124" cy="426244"/>
            </a:xfrm>
            <a:prstGeom prst="roundRect">
              <a:avLst>
                <a:gd name="adj" fmla="val 94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Step n</a:t>
              </a:r>
            </a:p>
          </p:txBody>
        </p:sp>
        <p:sp>
          <p:nvSpPr>
            <p:cNvPr id="10" name="Rectangle: Rounded Corners 9">
              <a:extLst>
                <a:ext uri="{FF2B5EF4-FFF2-40B4-BE49-F238E27FC236}">
                  <a16:creationId xmlns:a16="http://schemas.microsoft.com/office/drawing/2014/main" id="{5268BFD7-E74F-4FFC-A72E-B71EA5111D10}"/>
                </a:ext>
              </a:extLst>
            </p:cNvPr>
            <p:cNvSpPr/>
            <p:nvPr/>
          </p:nvSpPr>
          <p:spPr>
            <a:xfrm>
              <a:off x="8039580" y="2449950"/>
              <a:ext cx="1000124" cy="426244"/>
            </a:xfrm>
            <a:prstGeom prst="roundRect">
              <a:avLst>
                <a:gd name="adj" fmla="val 94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Step n</a:t>
              </a:r>
            </a:p>
          </p:txBody>
        </p:sp>
        <p:sp>
          <p:nvSpPr>
            <p:cNvPr id="11" name="Rectangle: Rounded Corners 10">
              <a:extLst>
                <a:ext uri="{FF2B5EF4-FFF2-40B4-BE49-F238E27FC236}">
                  <a16:creationId xmlns:a16="http://schemas.microsoft.com/office/drawing/2014/main" id="{6AF9E236-9328-47DD-B143-BD77E91831D9}"/>
                </a:ext>
              </a:extLst>
            </p:cNvPr>
            <p:cNvSpPr/>
            <p:nvPr/>
          </p:nvSpPr>
          <p:spPr>
            <a:xfrm>
              <a:off x="10391251" y="2449950"/>
              <a:ext cx="1000124" cy="426244"/>
            </a:xfrm>
            <a:prstGeom prst="roundRect">
              <a:avLst>
                <a:gd name="adj" fmla="val 94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Step n</a:t>
              </a:r>
            </a:p>
          </p:txBody>
        </p:sp>
        <p:sp>
          <p:nvSpPr>
            <p:cNvPr id="17" name="Rectangle: Rounded Corners 16">
              <a:extLst>
                <a:ext uri="{FF2B5EF4-FFF2-40B4-BE49-F238E27FC236}">
                  <a16:creationId xmlns:a16="http://schemas.microsoft.com/office/drawing/2014/main" id="{3C890F59-1830-4604-AEF1-2C9AD72F7234}"/>
                </a:ext>
              </a:extLst>
            </p:cNvPr>
            <p:cNvSpPr/>
            <p:nvPr/>
          </p:nvSpPr>
          <p:spPr>
            <a:xfrm>
              <a:off x="2276476" y="4586318"/>
              <a:ext cx="1000124" cy="426244"/>
            </a:xfrm>
            <a:prstGeom prst="roundRect">
              <a:avLst>
                <a:gd name="adj" fmla="val 94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Step n</a:t>
              </a:r>
            </a:p>
          </p:txBody>
        </p:sp>
        <p:sp>
          <p:nvSpPr>
            <p:cNvPr id="18" name="Oval 17">
              <a:extLst>
                <a:ext uri="{FF2B5EF4-FFF2-40B4-BE49-F238E27FC236}">
                  <a16:creationId xmlns:a16="http://schemas.microsoft.com/office/drawing/2014/main" id="{BF6D9188-5071-4AD3-834D-9ED204746096}"/>
                </a:ext>
              </a:extLst>
            </p:cNvPr>
            <p:cNvSpPr/>
            <p:nvPr/>
          </p:nvSpPr>
          <p:spPr>
            <a:xfrm>
              <a:off x="8039580" y="4586318"/>
              <a:ext cx="1000124" cy="42624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200"/>
                </a:lnSpc>
              </a:pPr>
              <a:r>
                <a:rPr lang="en-US" sz="800" dirty="0">
                  <a:solidFill>
                    <a:schemeClr val="tx1"/>
                  </a:solidFill>
                  <a:latin typeface="Century Gothic" panose="020B0502020202020204" pitchFamily="34" charset="0"/>
                </a:rPr>
                <a:t>External process step</a:t>
              </a:r>
            </a:p>
          </p:txBody>
        </p:sp>
        <p:sp>
          <p:nvSpPr>
            <p:cNvPr id="19" name="Rectangle: Rounded Corners 18">
              <a:extLst>
                <a:ext uri="{FF2B5EF4-FFF2-40B4-BE49-F238E27FC236}">
                  <a16:creationId xmlns:a16="http://schemas.microsoft.com/office/drawing/2014/main" id="{365733FF-B74E-4862-B5B1-574DE3C42072}"/>
                </a:ext>
              </a:extLst>
            </p:cNvPr>
            <p:cNvSpPr/>
            <p:nvPr/>
          </p:nvSpPr>
          <p:spPr>
            <a:xfrm>
              <a:off x="10391251" y="4586318"/>
              <a:ext cx="1000124" cy="426244"/>
            </a:xfrm>
            <a:prstGeom prst="roundRect">
              <a:avLst>
                <a:gd name="adj" fmla="val 94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Step n</a:t>
              </a:r>
            </a:p>
          </p:txBody>
        </p:sp>
        <p:sp>
          <p:nvSpPr>
            <p:cNvPr id="20" name="Oval 19">
              <a:extLst>
                <a:ext uri="{FF2B5EF4-FFF2-40B4-BE49-F238E27FC236}">
                  <a16:creationId xmlns:a16="http://schemas.microsoft.com/office/drawing/2014/main" id="{73D410BF-ED34-4450-BF3B-B6955F11D7E7}"/>
                </a:ext>
              </a:extLst>
            </p:cNvPr>
            <p:cNvSpPr/>
            <p:nvPr/>
          </p:nvSpPr>
          <p:spPr>
            <a:xfrm>
              <a:off x="2276476" y="5654500"/>
              <a:ext cx="1000124" cy="42624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200"/>
                </a:lnSpc>
              </a:pPr>
              <a:r>
                <a:rPr lang="en-US" sz="800" dirty="0">
                  <a:solidFill>
                    <a:schemeClr val="tx1"/>
                  </a:solidFill>
                  <a:latin typeface="Century Gothic" panose="020B0502020202020204" pitchFamily="34" charset="0"/>
                </a:rPr>
                <a:t>External process step</a:t>
              </a:r>
            </a:p>
          </p:txBody>
        </p:sp>
        <p:sp>
          <p:nvSpPr>
            <p:cNvPr id="21" name="Oval 20">
              <a:extLst>
                <a:ext uri="{FF2B5EF4-FFF2-40B4-BE49-F238E27FC236}">
                  <a16:creationId xmlns:a16="http://schemas.microsoft.com/office/drawing/2014/main" id="{2A52882F-1923-409D-8AE0-D2E1536A34AC}"/>
                </a:ext>
              </a:extLst>
            </p:cNvPr>
            <p:cNvSpPr/>
            <p:nvPr/>
          </p:nvSpPr>
          <p:spPr>
            <a:xfrm>
              <a:off x="8039580" y="5654500"/>
              <a:ext cx="1000124" cy="42624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200"/>
                </a:lnSpc>
              </a:pPr>
              <a:r>
                <a:rPr lang="en-US" sz="800" dirty="0">
                  <a:solidFill>
                    <a:schemeClr val="tx1"/>
                  </a:solidFill>
                  <a:latin typeface="Century Gothic" panose="020B0502020202020204" pitchFamily="34" charset="0"/>
                </a:rPr>
                <a:t>External process step</a:t>
              </a:r>
            </a:p>
          </p:txBody>
        </p:sp>
        <p:sp>
          <p:nvSpPr>
            <p:cNvPr id="22" name="Rectangle: Rounded Corners 21">
              <a:extLst>
                <a:ext uri="{FF2B5EF4-FFF2-40B4-BE49-F238E27FC236}">
                  <a16:creationId xmlns:a16="http://schemas.microsoft.com/office/drawing/2014/main" id="{4D5B8545-FBC3-4738-B641-5CF6D489E3FF}"/>
                </a:ext>
              </a:extLst>
            </p:cNvPr>
            <p:cNvSpPr/>
            <p:nvPr/>
          </p:nvSpPr>
          <p:spPr>
            <a:xfrm>
              <a:off x="10391251" y="5654500"/>
              <a:ext cx="1000124" cy="426244"/>
            </a:xfrm>
            <a:prstGeom prst="roundRect">
              <a:avLst>
                <a:gd name="adj" fmla="val 94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Step n</a:t>
              </a:r>
            </a:p>
          </p:txBody>
        </p:sp>
        <p:sp>
          <p:nvSpPr>
            <p:cNvPr id="4" name="Rectangle: Rounded Corners 3">
              <a:extLst>
                <a:ext uri="{FF2B5EF4-FFF2-40B4-BE49-F238E27FC236}">
                  <a16:creationId xmlns:a16="http://schemas.microsoft.com/office/drawing/2014/main" id="{0527BC0D-8C02-4138-90F4-B17E8617BAD1}"/>
                </a:ext>
              </a:extLst>
            </p:cNvPr>
            <p:cNvSpPr/>
            <p:nvPr/>
          </p:nvSpPr>
          <p:spPr>
            <a:xfrm>
              <a:off x="2276476" y="777256"/>
              <a:ext cx="1000124" cy="426244"/>
            </a:xfrm>
            <a:prstGeom prst="roundRect">
              <a:avLst>
                <a:gd name="adj" fmla="val 94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Complaint</a:t>
              </a:r>
            </a:p>
          </p:txBody>
        </p:sp>
        <p:sp>
          <p:nvSpPr>
            <p:cNvPr id="23" name="Hexagon 22">
              <a:extLst>
                <a:ext uri="{FF2B5EF4-FFF2-40B4-BE49-F238E27FC236}">
                  <a16:creationId xmlns:a16="http://schemas.microsoft.com/office/drawing/2014/main" id="{B1E4ABFC-061E-4533-9A3F-5DCAC88F97CF}"/>
                </a:ext>
              </a:extLst>
            </p:cNvPr>
            <p:cNvSpPr/>
            <p:nvPr/>
          </p:nvSpPr>
          <p:spPr>
            <a:xfrm>
              <a:off x="5158028" y="880556"/>
              <a:ext cx="1000124" cy="219644"/>
            </a:xfrm>
            <a:prstGeom prst="hexag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solidFill>
                    <a:schemeClr val="tx1"/>
                  </a:solidFill>
                  <a:latin typeface="Century Gothic" panose="020B0502020202020204" pitchFamily="34" charset="0"/>
                </a:rPr>
                <a:t>Project ends</a:t>
              </a:r>
            </a:p>
          </p:txBody>
        </p:sp>
        <p:sp>
          <p:nvSpPr>
            <p:cNvPr id="24" name="Hexagon 23">
              <a:extLst>
                <a:ext uri="{FF2B5EF4-FFF2-40B4-BE49-F238E27FC236}">
                  <a16:creationId xmlns:a16="http://schemas.microsoft.com/office/drawing/2014/main" id="{0B1372ED-FD7A-48C7-9F3B-F09F09495872}"/>
                </a:ext>
              </a:extLst>
            </p:cNvPr>
            <p:cNvSpPr/>
            <p:nvPr/>
          </p:nvSpPr>
          <p:spPr>
            <a:xfrm>
              <a:off x="10391251" y="880556"/>
              <a:ext cx="1000124" cy="219644"/>
            </a:xfrm>
            <a:prstGeom prst="hexag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solidFill>
                    <a:schemeClr val="tx1"/>
                  </a:solidFill>
                  <a:latin typeface="Century Gothic" panose="020B0502020202020204" pitchFamily="34" charset="0"/>
                </a:rPr>
                <a:t>Project ends</a:t>
              </a:r>
            </a:p>
          </p:txBody>
        </p:sp>
        <p:sp>
          <p:nvSpPr>
            <p:cNvPr id="29" name="Rectangle: Rounded Corners 28">
              <a:extLst>
                <a:ext uri="{FF2B5EF4-FFF2-40B4-BE49-F238E27FC236}">
                  <a16:creationId xmlns:a16="http://schemas.microsoft.com/office/drawing/2014/main" id="{1112B95B-A04F-4C17-82B8-D8B3EE1BD44D}"/>
                </a:ext>
              </a:extLst>
            </p:cNvPr>
            <p:cNvSpPr/>
            <p:nvPr/>
          </p:nvSpPr>
          <p:spPr>
            <a:xfrm>
              <a:off x="4075113" y="3518134"/>
              <a:ext cx="1204682" cy="426244"/>
            </a:xfrm>
            <a:prstGeom prst="roundRect">
              <a:avLst>
                <a:gd name="adj" fmla="val 996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solidFill>
                    <a:schemeClr val="tx1"/>
                  </a:solidFill>
                  <a:latin typeface="Century Gothic" panose="020B0502020202020204" pitchFamily="34" charset="0"/>
                </a:rPr>
                <a:t>Observations, data, volumes, callouts</a:t>
              </a:r>
            </a:p>
          </p:txBody>
        </p:sp>
        <p:sp>
          <p:nvSpPr>
            <p:cNvPr id="30" name="Rectangle: Rounded Corners 29">
              <a:extLst>
                <a:ext uri="{FF2B5EF4-FFF2-40B4-BE49-F238E27FC236}">
                  <a16:creationId xmlns:a16="http://schemas.microsoft.com/office/drawing/2014/main" id="{F77950CB-FF09-4786-A3B5-2AB46711D167}"/>
                </a:ext>
              </a:extLst>
            </p:cNvPr>
            <p:cNvSpPr/>
            <p:nvPr/>
          </p:nvSpPr>
          <p:spPr>
            <a:xfrm>
              <a:off x="6794500" y="3518134"/>
              <a:ext cx="950708" cy="426244"/>
            </a:xfrm>
            <a:prstGeom prst="roundRect">
              <a:avLst>
                <a:gd name="adj" fmla="val 9404"/>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Opportunities</a:t>
              </a:r>
            </a:p>
          </p:txBody>
        </p:sp>
        <p:sp>
          <p:nvSpPr>
            <p:cNvPr id="31" name="Rectangle: Rounded Corners 30">
              <a:extLst>
                <a:ext uri="{FF2B5EF4-FFF2-40B4-BE49-F238E27FC236}">
                  <a16:creationId xmlns:a16="http://schemas.microsoft.com/office/drawing/2014/main" id="{0537CEC1-0858-4356-9160-47A9B62EC79B}"/>
                </a:ext>
              </a:extLst>
            </p:cNvPr>
            <p:cNvSpPr/>
            <p:nvPr/>
          </p:nvSpPr>
          <p:spPr>
            <a:xfrm>
              <a:off x="9182100" y="3518134"/>
              <a:ext cx="950708" cy="426244"/>
            </a:xfrm>
            <a:prstGeom prst="roundRect">
              <a:avLst>
                <a:gd name="adj" fmla="val 9404"/>
              </a:avLst>
            </a:prstGeom>
            <a:solidFill>
              <a:srgbClr val="F15D5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800" dirty="0">
                  <a:latin typeface="Century Gothic" panose="020B0502020202020204" pitchFamily="34" charset="0"/>
                </a:rPr>
                <a:t>Issues</a:t>
              </a:r>
            </a:p>
          </p:txBody>
        </p:sp>
        <p:cxnSp>
          <p:nvCxnSpPr>
            <p:cNvPr id="37" name="Straight Connector 36">
              <a:extLst>
                <a:ext uri="{FF2B5EF4-FFF2-40B4-BE49-F238E27FC236}">
                  <a16:creationId xmlns:a16="http://schemas.microsoft.com/office/drawing/2014/main" id="{8171D1F8-AEE2-48B2-A368-3AF59EBC8EB7}"/>
                </a:ext>
              </a:extLst>
            </p:cNvPr>
            <p:cNvCxnSpPr>
              <a:cxnSpLocks/>
            </p:cNvCxnSpPr>
            <p:nvPr/>
          </p:nvCxnSpPr>
          <p:spPr>
            <a:xfrm>
              <a:off x="1651000" y="1524470"/>
              <a:ext cx="9740375" cy="0"/>
            </a:xfrm>
            <a:prstGeom prst="line">
              <a:avLst/>
            </a:prstGeom>
            <a:ln w="12700" cap="rnd">
              <a:solidFill>
                <a:srgbClr val="AFABAB"/>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07A811E-7D63-4184-8A24-C87A8B3D6C45}"/>
                </a:ext>
              </a:extLst>
            </p:cNvPr>
            <p:cNvCxnSpPr>
              <a:cxnSpLocks/>
            </p:cNvCxnSpPr>
            <p:nvPr/>
          </p:nvCxnSpPr>
          <p:spPr>
            <a:xfrm>
              <a:off x="1651000" y="3197164"/>
              <a:ext cx="9740375" cy="0"/>
            </a:xfrm>
            <a:prstGeom prst="line">
              <a:avLst/>
            </a:prstGeom>
            <a:ln w="12700" cap="rnd">
              <a:solidFill>
                <a:srgbClr val="AFABAB"/>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D26135-C112-491F-B1FD-84967D8B138D}"/>
                </a:ext>
              </a:extLst>
            </p:cNvPr>
            <p:cNvCxnSpPr>
              <a:cxnSpLocks/>
            </p:cNvCxnSpPr>
            <p:nvPr/>
          </p:nvCxnSpPr>
          <p:spPr>
            <a:xfrm>
              <a:off x="1651000" y="4265348"/>
              <a:ext cx="9740375" cy="0"/>
            </a:xfrm>
            <a:prstGeom prst="line">
              <a:avLst/>
            </a:prstGeom>
            <a:ln w="12700" cap="rnd">
              <a:solidFill>
                <a:srgbClr val="AFABAB"/>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144DC7-C2EE-484D-9CE7-864196B753E0}"/>
                </a:ext>
              </a:extLst>
            </p:cNvPr>
            <p:cNvCxnSpPr>
              <a:cxnSpLocks/>
            </p:cNvCxnSpPr>
            <p:nvPr/>
          </p:nvCxnSpPr>
          <p:spPr>
            <a:xfrm>
              <a:off x="1651000" y="5333532"/>
              <a:ext cx="9740375" cy="0"/>
            </a:xfrm>
            <a:prstGeom prst="line">
              <a:avLst/>
            </a:prstGeom>
            <a:ln w="12700" cap="rnd">
              <a:solidFill>
                <a:srgbClr val="AFABAB"/>
              </a:solidFill>
              <a:prstDash val="sysDot"/>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CE7064CC-697C-4A1F-9044-6DA00C6C5388}"/>
                </a:ext>
              </a:extLst>
            </p:cNvPr>
            <p:cNvGrpSpPr/>
            <p:nvPr/>
          </p:nvGrpSpPr>
          <p:grpSpPr>
            <a:xfrm>
              <a:off x="2776538" y="1100200"/>
              <a:ext cx="8114775" cy="4554300"/>
              <a:chOff x="2776538" y="1100200"/>
              <a:chExt cx="8114775" cy="4554300"/>
            </a:xfrm>
          </p:grpSpPr>
          <p:cxnSp>
            <p:nvCxnSpPr>
              <p:cNvPr id="49" name="Straight Arrow Connector 48">
                <a:extLst>
                  <a:ext uri="{FF2B5EF4-FFF2-40B4-BE49-F238E27FC236}">
                    <a16:creationId xmlns:a16="http://schemas.microsoft.com/office/drawing/2014/main" id="{7A5C79CF-E570-48DD-8A58-3647748C25E7}"/>
                  </a:ext>
                </a:extLst>
              </p:cNvPr>
              <p:cNvCxnSpPr>
                <a:stCxn id="4" idx="2"/>
                <a:endCxn id="5" idx="0"/>
              </p:cNvCxnSpPr>
              <p:nvPr/>
            </p:nvCxnSpPr>
            <p:spPr>
              <a:xfrm>
                <a:off x="2776538" y="1203500"/>
                <a:ext cx="0" cy="641940"/>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4424C81-1BA9-42F5-98CB-586F09C10B39}"/>
                  </a:ext>
                </a:extLst>
              </p:cNvPr>
              <p:cNvCxnSpPr>
                <a:cxnSpLocks/>
                <a:stCxn id="5" idx="2"/>
                <a:endCxn id="6" idx="0"/>
              </p:cNvCxnSpPr>
              <p:nvPr/>
            </p:nvCxnSpPr>
            <p:spPr>
              <a:xfrm>
                <a:off x="2776538" y="2271684"/>
                <a:ext cx="0" cy="178266"/>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56DDDFA-11DE-4669-8685-8E05C850197D}"/>
                  </a:ext>
                </a:extLst>
              </p:cNvPr>
              <p:cNvCxnSpPr>
                <a:cxnSpLocks/>
                <a:stCxn id="6" idx="3"/>
                <a:endCxn id="7" idx="1"/>
              </p:cNvCxnSpPr>
              <p:nvPr/>
            </p:nvCxnSpPr>
            <p:spPr>
              <a:xfrm>
                <a:off x="3276600" y="2663072"/>
                <a:ext cx="440652" cy="0"/>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87C7156-F32B-4BD9-A749-36AD15828B52}"/>
                  </a:ext>
                </a:extLst>
              </p:cNvPr>
              <p:cNvCxnSpPr>
                <a:cxnSpLocks/>
                <a:stCxn id="7" idx="3"/>
                <a:endCxn id="8" idx="1"/>
              </p:cNvCxnSpPr>
              <p:nvPr/>
            </p:nvCxnSpPr>
            <p:spPr>
              <a:xfrm>
                <a:off x="4717376" y="2663072"/>
                <a:ext cx="440652" cy="0"/>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683F504-D68F-4C03-B3B0-600AE0470706}"/>
                  </a:ext>
                </a:extLst>
              </p:cNvPr>
              <p:cNvCxnSpPr>
                <a:cxnSpLocks/>
                <a:stCxn id="8" idx="3"/>
                <a:endCxn id="9" idx="1"/>
              </p:cNvCxnSpPr>
              <p:nvPr/>
            </p:nvCxnSpPr>
            <p:spPr>
              <a:xfrm>
                <a:off x="6158152" y="2663072"/>
                <a:ext cx="440652" cy="0"/>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76F1F40-B8F5-4358-9681-55E8E70935B3}"/>
                  </a:ext>
                </a:extLst>
              </p:cNvPr>
              <p:cNvCxnSpPr>
                <a:cxnSpLocks/>
                <a:stCxn id="8" idx="0"/>
              </p:cNvCxnSpPr>
              <p:nvPr/>
            </p:nvCxnSpPr>
            <p:spPr>
              <a:xfrm flipV="1">
                <a:off x="5658090" y="1100200"/>
                <a:ext cx="0" cy="1349750"/>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84EAF59-8C33-435D-964C-95C68BDB8032}"/>
                  </a:ext>
                </a:extLst>
              </p:cNvPr>
              <p:cNvCxnSpPr>
                <a:cxnSpLocks/>
                <a:stCxn id="9" idx="3"/>
                <a:endCxn id="10" idx="1"/>
              </p:cNvCxnSpPr>
              <p:nvPr/>
            </p:nvCxnSpPr>
            <p:spPr>
              <a:xfrm>
                <a:off x="7598928" y="2663072"/>
                <a:ext cx="440652" cy="0"/>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43179A4-C4FB-415A-A24E-FE02C0FBF76E}"/>
                  </a:ext>
                </a:extLst>
              </p:cNvPr>
              <p:cNvCxnSpPr>
                <a:cxnSpLocks/>
                <a:stCxn id="10" idx="2"/>
                <a:endCxn id="18" idx="0"/>
              </p:cNvCxnSpPr>
              <p:nvPr/>
            </p:nvCxnSpPr>
            <p:spPr>
              <a:xfrm>
                <a:off x="8539642" y="2876194"/>
                <a:ext cx="0" cy="1710124"/>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986BC9E-799A-44DB-A9D4-6A28091D174E}"/>
                  </a:ext>
                </a:extLst>
              </p:cNvPr>
              <p:cNvCxnSpPr>
                <a:cxnSpLocks/>
                <a:stCxn id="18" idx="6"/>
                <a:endCxn id="19" idx="1"/>
              </p:cNvCxnSpPr>
              <p:nvPr/>
            </p:nvCxnSpPr>
            <p:spPr>
              <a:xfrm>
                <a:off x="9039704" y="4799440"/>
                <a:ext cx="1351547" cy="0"/>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A081EAB-B924-4A49-877E-88C30600690A}"/>
                  </a:ext>
                </a:extLst>
              </p:cNvPr>
              <p:cNvCxnSpPr>
                <a:cxnSpLocks/>
                <a:endCxn id="18" idx="2"/>
              </p:cNvCxnSpPr>
              <p:nvPr/>
            </p:nvCxnSpPr>
            <p:spPr>
              <a:xfrm>
                <a:off x="3276600" y="4799440"/>
                <a:ext cx="4762980" cy="0"/>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04938EA-CA15-4974-936F-DD5DDBD87185}"/>
                  </a:ext>
                </a:extLst>
              </p:cNvPr>
              <p:cNvCxnSpPr>
                <a:cxnSpLocks/>
                <a:stCxn id="6" idx="2"/>
                <a:endCxn id="17" idx="0"/>
              </p:cNvCxnSpPr>
              <p:nvPr/>
            </p:nvCxnSpPr>
            <p:spPr>
              <a:xfrm>
                <a:off x="2776538" y="2876194"/>
                <a:ext cx="0" cy="1710124"/>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B2F6A24-F42A-4075-A63F-9078E379BB08}"/>
                  </a:ext>
                </a:extLst>
              </p:cNvPr>
              <p:cNvCxnSpPr>
                <a:cxnSpLocks/>
                <a:stCxn id="17" idx="2"/>
                <a:endCxn id="20" idx="0"/>
              </p:cNvCxnSpPr>
              <p:nvPr/>
            </p:nvCxnSpPr>
            <p:spPr>
              <a:xfrm>
                <a:off x="2776538" y="5012562"/>
                <a:ext cx="0" cy="641938"/>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3DE47B3-4CC3-4578-90CD-69B65D8EF6D0}"/>
                  </a:ext>
                </a:extLst>
              </p:cNvPr>
              <p:cNvCxnSpPr>
                <a:cxnSpLocks/>
                <a:stCxn id="19" idx="0"/>
                <a:endCxn id="11" idx="2"/>
              </p:cNvCxnSpPr>
              <p:nvPr/>
            </p:nvCxnSpPr>
            <p:spPr>
              <a:xfrm flipV="1">
                <a:off x="10891313" y="2876194"/>
                <a:ext cx="0" cy="1710124"/>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ED8725A-8220-4AAD-B58D-8E18F76B1C73}"/>
                  </a:ext>
                </a:extLst>
              </p:cNvPr>
              <p:cNvCxnSpPr>
                <a:cxnSpLocks/>
                <a:stCxn id="11" idx="0"/>
              </p:cNvCxnSpPr>
              <p:nvPr/>
            </p:nvCxnSpPr>
            <p:spPr>
              <a:xfrm flipV="1">
                <a:off x="10891313" y="1100200"/>
                <a:ext cx="0" cy="1349750"/>
              </a:xfrm>
              <a:prstGeom prst="straightConnector1">
                <a:avLst/>
              </a:prstGeom>
              <a:ln w="12700" cap="rnd">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4" name="Arc 103">
              <a:extLst>
                <a:ext uri="{FF2B5EF4-FFF2-40B4-BE49-F238E27FC236}">
                  <a16:creationId xmlns:a16="http://schemas.microsoft.com/office/drawing/2014/main" id="{AFA8D11E-CD8A-4187-9EA3-522C2C3BF273}"/>
                </a:ext>
              </a:extLst>
            </p:cNvPr>
            <p:cNvSpPr/>
            <p:nvPr/>
          </p:nvSpPr>
          <p:spPr>
            <a:xfrm>
              <a:off x="3247991" y="1736158"/>
              <a:ext cx="1813332" cy="1995090"/>
            </a:xfrm>
            <a:prstGeom prst="arc">
              <a:avLst>
                <a:gd name="adj1" fmla="val 5634982"/>
                <a:gd name="adj2" fmla="val 10482348"/>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FFCBD6F7-18D7-42AD-A6FC-3799E1AFD600}"/>
                </a:ext>
              </a:extLst>
            </p:cNvPr>
            <p:cNvSpPr txBox="1"/>
            <p:nvPr/>
          </p:nvSpPr>
          <p:spPr>
            <a:xfrm>
              <a:off x="2815424" y="2907741"/>
              <a:ext cx="324607" cy="232474"/>
            </a:xfrm>
            <a:prstGeom prst="rect">
              <a:avLst/>
            </a:prstGeom>
            <a:noFill/>
          </p:spPr>
          <p:txBody>
            <a:bodyPr wrap="none" rtlCol="0">
              <a:spAutoFit/>
            </a:bodyPr>
            <a:lstStyle/>
            <a:p>
              <a:pPr algn="ctr"/>
              <a:r>
                <a:rPr lang="en-US" sz="800" dirty="0">
                  <a:solidFill>
                    <a:schemeClr val="tx2"/>
                  </a:solidFill>
                  <a:latin typeface="Century Gothic" panose="020B0502020202020204" pitchFamily="34" charset="0"/>
                </a:rPr>
                <a:t>Yes</a:t>
              </a:r>
            </a:p>
          </p:txBody>
        </p:sp>
        <p:sp>
          <p:nvSpPr>
            <p:cNvPr id="106" name="TextBox 105">
              <a:extLst>
                <a:ext uri="{FF2B5EF4-FFF2-40B4-BE49-F238E27FC236}">
                  <a16:creationId xmlns:a16="http://schemas.microsoft.com/office/drawing/2014/main" id="{931263DD-D407-4333-A2D8-E93D7BE71C8A}"/>
                </a:ext>
              </a:extLst>
            </p:cNvPr>
            <p:cNvSpPr txBox="1"/>
            <p:nvPr/>
          </p:nvSpPr>
          <p:spPr>
            <a:xfrm>
              <a:off x="3306370" y="2412517"/>
              <a:ext cx="301021" cy="232474"/>
            </a:xfrm>
            <a:prstGeom prst="rect">
              <a:avLst/>
            </a:prstGeom>
            <a:noFill/>
          </p:spPr>
          <p:txBody>
            <a:bodyPr wrap="none" rtlCol="0">
              <a:spAutoFit/>
            </a:bodyPr>
            <a:lstStyle/>
            <a:p>
              <a:pPr algn="ctr"/>
              <a:r>
                <a:rPr lang="en-US" sz="800" dirty="0">
                  <a:solidFill>
                    <a:schemeClr val="tx2"/>
                  </a:solidFill>
                  <a:latin typeface="Century Gothic" panose="020B0502020202020204" pitchFamily="34" charset="0"/>
                </a:rPr>
                <a:t>No</a:t>
              </a:r>
            </a:p>
          </p:txBody>
        </p:sp>
        <p:sp>
          <p:nvSpPr>
            <p:cNvPr id="107" name="TextBox 106">
              <a:extLst>
                <a:ext uri="{FF2B5EF4-FFF2-40B4-BE49-F238E27FC236}">
                  <a16:creationId xmlns:a16="http://schemas.microsoft.com/office/drawing/2014/main" id="{E0979927-E68D-48A0-9701-995CD124D6D7}"/>
                </a:ext>
              </a:extLst>
            </p:cNvPr>
            <p:cNvSpPr txBox="1"/>
            <p:nvPr/>
          </p:nvSpPr>
          <p:spPr>
            <a:xfrm>
              <a:off x="5323435" y="1736158"/>
              <a:ext cx="324607" cy="232474"/>
            </a:xfrm>
            <a:prstGeom prst="rect">
              <a:avLst/>
            </a:prstGeom>
            <a:noFill/>
          </p:spPr>
          <p:txBody>
            <a:bodyPr wrap="none" rtlCol="0">
              <a:spAutoFit/>
            </a:bodyPr>
            <a:lstStyle/>
            <a:p>
              <a:pPr algn="ctr"/>
              <a:r>
                <a:rPr lang="en-US" sz="800" dirty="0">
                  <a:solidFill>
                    <a:schemeClr val="tx2"/>
                  </a:solidFill>
                  <a:latin typeface="Century Gothic" panose="020B0502020202020204" pitchFamily="34" charset="0"/>
                </a:rPr>
                <a:t>Yes</a:t>
              </a:r>
            </a:p>
          </p:txBody>
        </p:sp>
        <p:sp>
          <p:nvSpPr>
            <p:cNvPr id="108" name="TextBox 107">
              <a:extLst>
                <a:ext uri="{FF2B5EF4-FFF2-40B4-BE49-F238E27FC236}">
                  <a16:creationId xmlns:a16="http://schemas.microsoft.com/office/drawing/2014/main" id="{12792163-A437-4785-9217-1775BCC420BD}"/>
                </a:ext>
              </a:extLst>
            </p:cNvPr>
            <p:cNvSpPr txBox="1"/>
            <p:nvPr/>
          </p:nvSpPr>
          <p:spPr>
            <a:xfrm>
              <a:off x="6187921" y="2388811"/>
              <a:ext cx="301021" cy="232474"/>
            </a:xfrm>
            <a:prstGeom prst="rect">
              <a:avLst/>
            </a:prstGeom>
            <a:noFill/>
          </p:spPr>
          <p:txBody>
            <a:bodyPr wrap="none" rtlCol="0">
              <a:spAutoFit/>
            </a:bodyPr>
            <a:lstStyle/>
            <a:p>
              <a:pPr algn="ctr"/>
              <a:r>
                <a:rPr lang="en-US" sz="800" dirty="0">
                  <a:solidFill>
                    <a:schemeClr val="tx2"/>
                  </a:solidFill>
                  <a:latin typeface="Century Gothic" panose="020B0502020202020204" pitchFamily="34" charset="0"/>
                </a:rPr>
                <a:t>No</a:t>
              </a:r>
            </a:p>
          </p:txBody>
        </p:sp>
        <p:sp>
          <p:nvSpPr>
            <p:cNvPr id="109" name="Arc 108">
              <a:extLst>
                <a:ext uri="{FF2B5EF4-FFF2-40B4-BE49-F238E27FC236}">
                  <a16:creationId xmlns:a16="http://schemas.microsoft.com/office/drawing/2014/main" id="{5D3D2401-18DE-465A-9D18-FFD6656CE51C}"/>
                </a:ext>
              </a:extLst>
            </p:cNvPr>
            <p:cNvSpPr/>
            <p:nvPr/>
          </p:nvSpPr>
          <p:spPr>
            <a:xfrm>
              <a:off x="6220509" y="1736158"/>
              <a:ext cx="1813332" cy="2097654"/>
            </a:xfrm>
            <a:prstGeom prst="arc">
              <a:avLst>
                <a:gd name="adj1" fmla="val 6491594"/>
                <a:gd name="adj2" fmla="val 10789511"/>
              </a:avLst>
            </a:prstGeom>
            <a:ln w="12700">
              <a:solidFill>
                <a:srgbClr val="8497B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0" name="Arc 109">
              <a:extLst>
                <a:ext uri="{FF2B5EF4-FFF2-40B4-BE49-F238E27FC236}">
                  <a16:creationId xmlns:a16="http://schemas.microsoft.com/office/drawing/2014/main" id="{38348D3A-24F1-408F-8E0F-FF24FE2B4A71}"/>
                </a:ext>
              </a:extLst>
            </p:cNvPr>
            <p:cNvSpPr/>
            <p:nvPr/>
          </p:nvSpPr>
          <p:spPr>
            <a:xfrm flipH="1">
              <a:off x="8295887" y="3731248"/>
              <a:ext cx="1813332" cy="2097654"/>
            </a:xfrm>
            <a:prstGeom prst="arc">
              <a:avLst>
                <a:gd name="adj1" fmla="val 16234785"/>
                <a:gd name="adj2" fmla="val 18351184"/>
              </a:avLst>
            </a:prstGeom>
            <a:ln w="12700">
              <a:solidFill>
                <a:srgbClr val="F15D5D"/>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3F139227-E6A3-4741-AE1E-A4C3FCBEDF74}"/>
                </a:ext>
              </a:extLst>
            </p:cNvPr>
            <p:cNvSpPr txBox="1"/>
            <p:nvPr/>
          </p:nvSpPr>
          <p:spPr>
            <a:xfrm rot="16200000">
              <a:off x="1340088" y="877129"/>
              <a:ext cx="991472" cy="240580"/>
            </a:xfrm>
            <a:prstGeom prst="rect">
              <a:avLst/>
            </a:prstGeom>
            <a:noFill/>
          </p:spPr>
          <p:txBody>
            <a:bodyPr wrap="none" rtlCol="0">
              <a:spAutoFit/>
            </a:bodyPr>
            <a:lstStyle/>
            <a:p>
              <a:r>
                <a:rPr lang="en-US" sz="1100" b="1" dirty="0">
                  <a:solidFill>
                    <a:schemeClr val="tx2"/>
                  </a:solidFill>
                  <a:latin typeface="Century Gothic" panose="020B0502020202020204" pitchFamily="34" charset="0"/>
                </a:rPr>
                <a:t>CUSTOMER</a:t>
              </a:r>
            </a:p>
          </p:txBody>
        </p:sp>
        <p:sp>
          <p:nvSpPr>
            <p:cNvPr id="113" name="TextBox 112">
              <a:extLst>
                <a:ext uri="{FF2B5EF4-FFF2-40B4-BE49-F238E27FC236}">
                  <a16:creationId xmlns:a16="http://schemas.microsoft.com/office/drawing/2014/main" id="{773D5F00-9D7B-4624-89DE-4097EACF57E0}"/>
                </a:ext>
              </a:extLst>
            </p:cNvPr>
            <p:cNvSpPr txBox="1"/>
            <p:nvPr/>
          </p:nvSpPr>
          <p:spPr>
            <a:xfrm rot="16200000">
              <a:off x="1490573" y="2240527"/>
              <a:ext cx="690502" cy="240580"/>
            </a:xfrm>
            <a:prstGeom prst="rect">
              <a:avLst/>
            </a:prstGeom>
            <a:noFill/>
          </p:spPr>
          <p:txBody>
            <a:bodyPr wrap="none" rtlCol="0">
              <a:spAutoFit/>
            </a:bodyPr>
            <a:lstStyle/>
            <a:p>
              <a:r>
                <a:rPr lang="en-US" sz="1100" b="1" dirty="0">
                  <a:solidFill>
                    <a:schemeClr val="tx2"/>
                  </a:solidFill>
                  <a:latin typeface="Century Gothic" panose="020B0502020202020204" pitchFamily="34" charset="0"/>
                </a:rPr>
                <a:t>ROLE 1</a:t>
              </a:r>
            </a:p>
          </p:txBody>
        </p:sp>
        <p:sp>
          <p:nvSpPr>
            <p:cNvPr id="114" name="TextBox 113">
              <a:extLst>
                <a:ext uri="{FF2B5EF4-FFF2-40B4-BE49-F238E27FC236}">
                  <a16:creationId xmlns:a16="http://schemas.microsoft.com/office/drawing/2014/main" id="{2BF35E1C-3FB2-49A6-BAA0-504E107BFBB4}"/>
                </a:ext>
              </a:extLst>
            </p:cNvPr>
            <p:cNvSpPr txBox="1"/>
            <p:nvPr/>
          </p:nvSpPr>
          <p:spPr>
            <a:xfrm rot="16200000">
              <a:off x="1490573" y="3610967"/>
              <a:ext cx="690502" cy="240580"/>
            </a:xfrm>
            <a:prstGeom prst="rect">
              <a:avLst/>
            </a:prstGeom>
            <a:noFill/>
          </p:spPr>
          <p:txBody>
            <a:bodyPr wrap="none" rtlCol="0">
              <a:spAutoFit/>
            </a:bodyPr>
            <a:lstStyle/>
            <a:p>
              <a:r>
                <a:rPr lang="en-US" sz="1100" b="1" dirty="0">
                  <a:solidFill>
                    <a:schemeClr val="tx2"/>
                  </a:solidFill>
                  <a:latin typeface="Century Gothic" panose="020B0502020202020204" pitchFamily="34" charset="0"/>
                </a:rPr>
                <a:t>ROLE 2</a:t>
              </a:r>
            </a:p>
          </p:txBody>
        </p:sp>
        <p:sp>
          <p:nvSpPr>
            <p:cNvPr id="115" name="TextBox 114">
              <a:extLst>
                <a:ext uri="{FF2B5EF4-FFF2-40B4-BE49-F238E27FC236}">
                  <a16:creationId xmlns:a16="http://schemas.microsoft.com/office/drawing/2014/main" id="{43ACC11A-9391-474E-BB81-9172C5FCAA9B}"/>
                </a:ext>
              </a:extLst>
            </p:cNvPr>
            <p:cNvSpPr txBox="1"/>
            <p:nvPr/>
          </p:nvSpPr>
          <p:spPr>
            <a:xfrm rot="16200000">
              <a:off x="1490573" y="4679151"/>
              <a:ext cx="690502" cy="240580"/>
            </a:xfrm>
            <a:prstGeom prst="rect">
              <a:avLst/>
            </a:prstGeom>
            <a:noFill/>
          </p:spPr>
          <p:txBody>
            <a:bodyPr wrap="none" rtlCol="0">
              <a:spAutoFit/>
            </a:bodyPr>
            <a:lstStyle/>
            <a:p>
              <a:r>
                <a:rPr lang="en-US" sz="1100" b="1" dirty="0">
                  <a:solidFill>
                    <a:schemeClr val="tx2"/>
                  </a:solidFill>
                  <a:latin typeface="Century Gothic" panose="020B0502020202020204" pitchFamily="34" charset="0"/>
                </a:rPr>
                <a:t>ROLE 3</a:t>
              </a:r>
            </a:p>
          </p:txBody>
        </p:sp>
        <p:sp>
          <p:nvSpPr>
            <p:cNvPr id="117" name="TextBox 116">
              <a:extLst>
                <a:ext uri="{FF2B5EF4-FFF2-40B4-BE49-F238E27FC236}">
                  <a16:creationId xmlns:a16="http://schemas.microsoft.com/office/drawing/2014/main" id="{F555240F-35A1-4397-BB69-3053BA6B6696}"/>
                </a:ext>
              </a:extLst>
            </p:cNvPr>
            <p:cNvSpPr txBox="1"/>
            <p:nvPr/>
          </p:nvSpPr>
          <p:spPr>
            <a:xfrm rot="16200000">
              <a:off x="1490573" y="5724418"/>
              <a:ext cx="690502" cy="240580"/>
            </a:xfrm>
            <a:prstGeom prst="rect">
              <a:avLst/>
            </a:prstGeom>
            <a:noFill/>
          </p:spPr>
          <p:txBody>
            <a:bodyPr wrap="none" rtlCol="0">
              <a:spAutoFit/>
            </a:bodyPr>
            <a:lstStyle/>
            <a:p>
              <a:r>
                <a:rPr lang="en-US" sz="1100" b="1" dirty="0">
                  <a:solidFill>
                    <a:schemeClr val="tx2"/>
                  </a:solidFill>
                  <a:latin typeface="Century Gothic" panose="020B0502020202020204" pitchFamily="34" charset="0"/>
                </a:rPr>
                <a:t>ROLE 4</a:t>
              </a:r>
            </a:p>
          </p:txBody>
        </p:sp>
      </p:grpSp>
    </p:spTree>
    <p:extLst>
      <p:ext uri="{BB962C8B-B14F-4D97-AF65-F5344CB8AC3E}">
        <p14:creationId xmlns:p14="http://schemas.microsoft.com/office/powerpoint/2010/main" val="31683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8143-9737-46C5-A70E-BD8C58EC88BD}"/>
              </a:ext>
            </a:extLst>
          </p:cNvPr>
          <p:cNvGrpSpPr/>
          <p:nvPr/>
        </p:nvGrpSpPr>
        <p:grpSpPr>
          <a:xfrm>
            <a:off x="3282773" y="648247"/>
            <a:ext cx="5626454" cy="5561508"/>
            <a:chOff x="5332392" y="1162508"/>
            <a:chExt cx="4637313" cy="4583787"/>
          </a:xfrm>
          <a:solidFill>
            <a:schemeClr val="bg2"/>
          </a:solidFill>
        </p:grpSpPr>
        <p:sp>
          <p:nvSpPr>
            <p:cNvPr id="6" name="Freeform: Shape 5">
              <a:extLst>
                <a:ext uri="{FF2B5EF4-FFF2-40B4-BE49-F238E27FC236}">
                  <a16:creationId xmlns:a16="http://schemas.microsoft.com/office/drawing/2014/main" id="{603AB3A5-9149-46BD-8641-4E7777DE050B}"/>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7" name="Freeform: Shape 6">
              <a:extLst>
                <a:ext uri="{FF2B5EF4-FFF2-40B4-BE49-F238E27FC236}">
                  <a16:creationId xmlns:a16="http://schemas.microsoft.com/office/drawing/2014/main" id="{963F3C18-5312-410A-BD5F-38796A524677}"/>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sp>
        <p:nvSpPr>
          <p:cNvPr id="14" name="Rectangle: Rounded Corners 141">
            <a:extLst>
              <a:ext uri="{FF2B5EF4-FFF2-40B4-BE49-F238E27FC236}">
                <a16:creationId xmlns:a16="http://schemas.microsoft.com/office/drawing/2014/main" id="{59825811-C175-1D48-AD88-693493960BF3}"/>
              </a:ext>
            </a:extLst>
          </p:cNvPr>
          <p:cNvSpPr/>
          <p:nvPr/>
        </p:nvSpPr>
        <p:spPr>
          <a:xfrm>
            <a:off x="2796588" y="2459359"/>
            <a:ext cx="6609648" cy="1939282"/>
          </a:xfrm>
          <a:prstGeom prst="roundRect">
            <a:avLst>
              <a:gd name="adj" fmla="val 5122"/>
            </a:avLst>
          </a:prstGeom>
          <a:solidFill>
            <a:schemeClr val="bg1">
              <a:alpha val="85000"/>
            </a:schemeClr>
          </a:solidFill>
          <a:ln w="12700" cap="flat" cmpd="sng" algn="ctr">
            <a:noFill/>
            <a:prstDash val="solid"/>
            <a:miter lim="800000"/>
          </a:ln>
          <a:effectLst>
            <a:outerShdw blurRad="664319" dist="219868" dir="18275730" algn="tl" rotWithShape="0">
              <a:schemeClr val="bg2">
                <a:lumMod val="90000"/>
                <a:alpha val="53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Inter"/>
              <a:ea typeface="Helvetica Neue Medium"/>
              <a:cs typeface="Helvetica Neue Medium"/>
            </a:endParaRPr>
          </a:p>
        </p:txBody>
      </p:sp>
      <p:grpSp>
        <p:nvGrpSpPr>
          <p:cNvPr id="20" name="Group 19">
            <a:extLst>
              <a:ext uri="{FF2B5EF4-FFF2-40B4-BE49-F238E27FC236}">
                <a16:creationId xmlns:a16="http://schemas.microsoft.com/office/drawing/2014/main" id="{68245713-8285-4043-8061-AA57B172DDC8}"/>
              </a:ext>
            </a:extLst>
          </p:cNvPr>
          <p:cNvGrpSpPr/>
          <p:nvPr/>
        </p:nvGrpSpPr>
        <p:grpSpPr>
          <a:xfrm>
            <a:off x="9826491" y="4658854"/>
            <a:ext cx="4516524" cy="2199145"/>
            <a:chOff x="7010400" y="4658854"/>
            <a:chExt cx="4516524" cy="2199145"/>
          </a:xfrm>
          <a:solidFill>
            <a:schemeClr val="bg1">
              <a:lumMod val="95000"/>
            </a:schemeClr>
          </a:solidFill>
        </p:grpSpPr>
        <p:sp>
          <p:nvSpPr>
            <p:cNvPr id="12" name="Freeform: Shape 11">
              <a:extLst>
                <a:ext uri="{FF2B5EF4-FFF2-40B4-BE49-F238E27FC236}">
                  <a16:creationId xmlns:a16="http://schemas.microsoft.com/office/drawing/2014/main" id="{2B0E5CDC-DF9B-4114-B37D-202E7E3DD18D}"/>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19" name="Freeform: Shape 18">
              <a:extLst>
                <a:ext uri="{FF2B5EF4-FFF2-40B4-BE49-F238E27FC236}">
                  <a16:creationId xmlns:a16="http://schemas.microsoft.com/office/drawing/2014/main" id="{78585346-14AF-41AE-92CD-92A79F33F26D}"/>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
        <p:nvSpPr>
          <p:cNvPr id="10" name="TextBox 9">
            <a:extLst>
              <a:ext uri="{FF2B5EF4-FFF2-40B4-BE49-F238E27FC236}">
                <a16:creationId xmlns:a16="http://schemas.microsoft.com/office/drawing/2014/main" id="{1AC81D5C-D0E3-4B13-8C52-303987F39DCF}"/>
              </a:ext>
            </a:extLst>
          </p:cNvPr>
          <p:cNvSpPr txBox="1"/>
          <p:nvPr/>
        </p:nvSpPr>
        <p:spPr>
          <a:xfrm>
            <a:off x="3486961" y="2730359"/>
            <a:ext cx="5218095" cy="1253292"/>
          </a:xfrm>
          <a:prstGeom prst="rect">
            <a:avLst/>
          </a:prstGeom>
          <a:noFill/>
        </p:spPr>
        <p:txBody>
          <a:bodyPr wrap="none" tIns="0" rtlCol="0">
            <a:spAutoFit/>
          </a:bodyPr>
          <a:lstStyle/>
          <a:p>
            <a:pPr marL="0" marR="0" lvl="0" indent="0" algn="ctr" defTabSz="914400" rtl="0" eaLnBrk="1" fontAlgn="auto" latinLnBrk="0" hangingPunct="1">
              <a:lnSpc>
                <a:spcPts val="46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44546A"/>
                </a:solidFill>
                <a:effectLst/>
                <a:uLnTx/>
                <a:uFillTx/>
                <a:latin typeface="Century Gothic" panose="020B0502020202020204" pitchFamily="34" charset="0"/>
                <a:ea typeface="Helvetica Neue Medium"/>
                <a:cs typeface="Helvetica Neue Medium"/>
              </a:rPr>
              <a:t>PART 2</a:t>
            </a:r>
          </a:p>
          <a:p>
            <a:pPr marL="0" marR="0" lvl="0" indent="0" algn="ctr" defTabSz="914400" rtl="0" eaLnBrk="1" fontAlgn="auto" latinLnBrk="0" hangingPunct="1">
              <a:lnSpc>
                <a:spcPts val="4600"/>
              </a:lnSpc>
              <a:spcBef>
                <a:spcPts val="0"/>
              </a:spcBef>
              <a:spcAft>
                <a:spcPts val="0"/>
              </a:spcAft>
              <a:buClrTx/>
              <a:buSzTx/>
              <a:buFontTx/>
              <a:buNone/>
              <a:tabLst/>
              <a:defRPr/>
            </a:pPr>
            <a:r>
              <a:rPr lang="en-US" sz="3500" b="1" dirty="0">
                <a:gradFill>
                  <a:gsLst>
                    <a:gs pos="0">
                      <a:srgbClr val="1359A7"/>
                    </a:gs>
                    <a:gs pos="90000">
                      <a:srgbClr val="56C09F"/>
                    </a:gs>
                  </a:gsLst>
                  <a:lin ang="5400000" scaled="1"/>
                </a:gradFill>
                <a:latin typeface="Century Gothic" panose="020B0502020202020204" pitchFamily="34" charset="0"/>
                <a:ea typeface="Helvetica Neue Medium"/>
                <a:cs typeface="Helvetica Neue Medium"/>
              </a:rPr>
              <a:t>Innovation Frameworks</a:t>
            </a:r>
            <a:endParaRPr kumimoji="0" lang="en-US" sz="3500" b="1" i="0" u="none" strike="noStrike" kern="1200" cap="none" spc="0" normalizeH="0" baseline="0" noProof="0" dirty="0">
              <a:ln>
                <a:noFill/>
              </a:ln>
              <a:gradFill>
                <a:gsLst>
                  <a:gs pos="0">
                    <a:srgbClr val="1359A7"/>
                  </a:gs>
                  <a:gs pos="90000">
                    <a:srgbClr val="56C09F"/>
                  </a:gs>
                </a:gsLst>
                <a:lin ang="5400000" scaled="1"/>
              </a:gradFill>
              <a:effectLst/>
              <a:uLnTx/>
              <a:uFillTx/>
              <a:latin typeface="Century Gothic" panose="020B0502020202020204" pitchFamily="34" charset="0"/>
              <a:ea typeface="Helvetica Neue Medium"/>
              <a:cs typeface="Helvetica Neue Medium"/>
            </a:endParaRPr>
          </a:p>
        </p:txBody>
      </p:sp>
      <p:grpSp>
        <p:nvGrpSpPr>
          <p:cNvPr id="15" name="Group 14">
            <a:extLst>
              <a:ext uri="{FF2B5EF4-FFF2-40B4-BE49-F238E27FC236}">
                <a16:creationId xmlns:a16="http://schemas.microsoft.com/office/drawing/2014/main" id="{E4FF94A7-3F74-D540-B1A8-7214AE423BE6}"/>
              </a:ext>
            </a:extLst>
          </p:cNvPr>
          <p:cNvGrpSpPr/>
          <p:nvPr/>
        </p:nvGrpSpPr>
        <p:grpSpPr>
          <a:xfrm rot="10800000">
            <a:off x="-2369473" y="0"/>
            <a:ext cx="4516524" cy="2199145"/>
            <a:chOff x="7010400" y="4658854"/>
            <a:chExt cx="4516524" cy="2199145"/>
          </a:xfrm>
          <a:solidFill>
            <a:schemeClr val="bg1">
              <a:lumMod val="95000"/>
            </a:schemeClr>
          </a:solidFill>
        </p:grpSpPr>
        <p:sp>
          <p:nvSpPr>
            <p:cNvPr id="16" name="Freeform: Shape 11">
              <a:extLst>
                <a:ext uri="{FF2B5EF4-FFF2-40B4-BE49-F238E27FC236}">
                  <a16:creationId xmlns:a16="http://schemas.microsoft.com/office/drawing/2014/main" id="{4D051B52-FBF7-C243-9E5B-98D24B86D59B}"/>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1" name="Freeform: Shape 18">
              <a:extLst>
                <a:ext uri="{FF2B5EF4-FFF2-40B4-BE49-F238E27FC236}">
                  <a16:creationId xmlns:a16="http://schemas.microsoft.com/office/drawing/2014/main" id="{4B7BE466-0AAE-B44A-9932-89770DEEF851}"/>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Tree>
    <p:extLst>
      <p:ext uri="{BB962C8B-B14F-4D97-AF65-F5344CB8AC3E}">
        <p14:creationId xmlns:p14="http://schemas.microsoft.com/office/powerpoint/2010/main" val="92316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500"/>
                                        <p:tgtEl>
                                          <p:spTgt spid="14"/>
                                        </p:tgtEl>
                                      </p:cBhvr>
                                    </p:animEffect>
                                    <p:anim calcmode="lin" valueType="num">
                                      <p:cBhvr>
                                        <p:cTn id="8" dur="1500" fill="hold"/>
                                        <p:tgtEl>
                                          <p:spTgt spid="14"/>
                                        </p:tgtEl>
                                        <p:attrNameLst>
                                          <p:attrName>ppt_x</p:attrName>
                                        </p:attrNameLst>
                                      </p:cBhvr>
                                      <p:tavLst>
                                        <p:tav tm="0">
                                          <p:val>
                                            <p:strVal val="#ppt_x"/>
                                          </p:val>
                                        </p:tav>
                                        <p:tav tm="100000">
                                          <p:val>
                                            <p:strVal val="#ppt_x"/>
                                          </p:val>
                                        </p:tav>
                                      </p:tavLst>
                                    </p:anim>
                                    <p:anim calcmode="lin" valueType="num">
                                      <p:cBhvr>
                                        <p:cTn id="9" dur="1500" fill="hold"/>
                                        <p:tgtEl>
                                          <p:spTgt spid="14"/>
                                        </p:tgtEl>
                                        <p:attrNameLst>
                                          <p:attrName>ppt_y</p:attrName>
                                        </p:attrNameLst>
                                      </p:cBhvr>
                                      <p:tavLst>
                                        <p:tav tm="0">
                                          <p:val>
                                            <p:strVal val="#ppt_y+.1"/>
                                          </p:val>
                                        </p:tav>
                                        <p:tav tm="100000">
                                          <p:val>
                                            <p:strVal val="#ppt_y"/>
                                          </p:val>
                                        </p:tav>
                                      </p:tavLst>
                                    </p:anim>
                                  </p:childTnLst>
                                </p:cTn>
                              </p:par>
                              <p:par>
                                <p:cTn id="10" presetID="23" presetClass="entr" presetSubtype="288"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3000" fill="hold"/>
                                        <p:tgtEl>
                                          <p:spTgt spid="5"/>
                                        </p:tgtEl>
                                        <p:attrNameLst>
                                          <p:attrName>ppt_w</p:attrName>
                                        </p:attrNameLst>
                                      </p:cBhvr>
                                      <p:tavLst>
                                        <p:tav tm="0">
                                          <p:val>
                                            <p:strVal val="4/3*#ppt_w"/>
                                          </p:val>
                                        </p:tav>
                                        <p:tav tm="100000">
                                          <p:val>
                                            <p:strVal val="#ppt_w"/>
                                          </p:val>
                                        </p:tav>
                                      </p:tavLst>
                                    </p:anim>
                                    <p:anim calcmode="lin" valueType="num">
                                      <p:cBhvr>
                                        <p:cTn id="13" dur="3000" fill="hold"/>
                                        <p:tgtEl>
                                          <p:spTgt spid="5"/>
                                        </p:tgtEl>
                                        <p:attrNameLst>
                                          <p:attrName>ppt_h</p:attrName>
                                        </p:attrNameLst>
                                      </p:cBhvr>
                                      <p:tavLst>
                                        <p:tav tm="0">
                                          <p:val>
                                            <p:strVal val="4/3*#ppt_h"/>
                                          </p:val>
                                        </p:tav>
                                        <p:tav tm="100000">
                                          <p:val>
                                            <p:strVal val="#ppt_h"/>
                                          </p:val>
                                        </p:tav>
                                      </p:tavLst>
                                    </p:anim>
                                  </p:childTnLst>
                                </p:cTn>
                              </p:par>
                              <p:par>
                                <p:cTn id="14" presetID="8" presetClass="emph" presetSubtype="0" fill="hold" nodeType="withEffect">
                                  <p:stCondLst>
                                    <p:cond delay="0"/>
                                  </p:stCondLst>
                                  <p:childTnLst>
                                    <p:animRot by="21600000">
                                      <p:cBhvr>
                                        <p:cTn id="15" dur="60000" fill="hold"/>
                                        <p:tgtEl>
                                          <p:spTgt spid="5"/>
                                        </p:tgtEl>
                                        <p:attrNameLst>
                                          <p:attrName>r</p:attrName>
                                        </p:attrNameLst>
                                      </p:cBhvr>
                                    </p:animRot>
                                  </p:childTnLst>
                                </p:cTn>
                              </p:par>
                              <p:par>
                                <p:cTn id="16" presetID="10" presetClass="entr" presetSubtype="0" fill="hold" grpId="0" nodeType="withEffect">
                                  <p:stCondLst>
                                    <p:cond delay="1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500"/>
                                        <p:tgtEl>
                                          <p:spTgt spid="10"/>
                                        </p:tgtEl>
                                      </p:cBhvr>
                                    </p:animEffect>
                                  </p:childTnLst>
                                </p:cTn>
                              </p:par>
                              <p:par>
                                <p:cTn id="19" presetID="2" presetClass="entr" presetSubtype="6" decel="5000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0" fill="hold"/>
                                        <p:tgtEl>
                                          <p:spTgt spid="20"/>
                                        </p:tgtEl>
                                        <p:attrNameLst>
                                          <p:attrName>ppt_x</p:attrName>
                                        </p:attrNameLst>
                                      </p:cBhvr>
                                      <p:tavLst>
                                        <p:tav tm="0">
                                          <p:val>
                                            <p:strVal val="1+#ppt_w/2"/>
                                          </p:val>
                                        </p:tav>
                                        <p:tav tm="100000">
                                          <p:val>
                                            <p:strVal val="#ppt_x"/>
                                          </p:val>
                                        </p:tav>
                                      </p:tavLst>
                                    </p:anim>
                                    <p:anim calcmode="lin" valueType="num">
                                      <p:cBhvr additive="base">
                                        <p:cTn id="22" dur="50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9" decel="5000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0" fill="hold"/>
                                        <p:tgtEl>
                                          <p:spTgt spid="15"/>
                                        </p:tgtEl>
                                        <p:attrNameLst>
                                          <p:attrName>ppt_x</p:attrName>
                                        </p:attrNameLst>
                                      </p:cBhvr>
                                      <p:tavLst>
                                        <p:tav tm="0">
                                          <p:val>
                                            <p:strVal val="0-#ppt_w/2"/>
                                          </p:val>
                                        </p:tav>
                                        <p:tav tm="100000">
                                          <p:val>
                                            <p:strVal val="#ppt_x"/>
                                          </p:val>
                                        </p:tav>
                                      </p:tavLst>
                                    </p:anim>
                                    <p:anim calcmode="lin" valueType="num">
                                      <p:cBhvr additive="base">
                                        <p:cTn id="26" dur="5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93EB499E-F85C-4251-B2D1-6505EA633AA3}"/>
              </a:ext>
            </a:extLst>
          </p:cNvPr>
          <p:cNvGraphicFramePr>
            <a:graphicFrameLocks noGrp="1"/>
          </p:cNvGraphicFramePr>
          <p:nvPr>
            <p:extLst>
              <p:ext uri="{D42A27DB-BD31-4B8C-83A1-F6EECF244321}">
                <p14:modId xmlns:p14="http://schemas.microsoft.com/office/powerpoint/2010/main" val="241427794"/>
              </p:ext>
            </p:extLst>
          </p:nvPr>
        </p:nvGraphicFramePr>
        <p:xfrm>
          <a:off x="1236674" y="2597941"/>
          <a:ext cx="9691760" cy="3629925"/>
        </p:xfrm>
        <a:graphic>
          <a:graphicData uri="http://schemas.openxmlformats.org/drawingml/2006/table">
            <a:tbl>
              <a:tblPr bandRow="1">
                <a:tableStyleId>{5C22544A-7EE6-4342-B048-85BDC9FD1C3A}</a:tableStyleId>
              </a:tblPr>
              <a:tblGrid>
                <a:gridCol w="2644764">
                  <a:extLst>
                    <a:ext uri="{9D8B030D-6E8A-4147-A177-3AD203B41FA5}">
                      <a16:colId xmlns:a16="http://schemas.microsoft.com/office/drawing/2014/main" val="4286574029"/>
                    </a:ext>
                  </a:extLst>
                </a:gridCol>
                <a:gridCol w="1761749">
                  <a:extLst>
                    <a:ext uri="{9D8B030D-6E8A-4147-A177-3AD203B41FA5}">
                      <a16:colId xmlns:a16="http://schemas.microsoft.com/office/drawing/2014/main" val="2835282622"/>
                    </a:ext>
                  </a:extLst>
                </a:gridCol>
                <a:gridCol w="1761749">
                  <a:extLst>
                    <a:ext uri="{9D8B030D-6E8A-4147-A177-3AD203B41FA5}">
                      <a16:colId xmlns:a16="http://schemas.microsoft.com/office/drawing/2014/main" val="3379399361"/>
                    </a:ext>
                  </a:extLst>
                </a:gridCol>
                <a:gridCol w="1761749">
                  <a:extLst>
                    <a:ext uri="{9D8B030D-6E8A-4147-A177-3AD203B41FA5}">
                      <a16:colId xmlns:a16="http://schemas.microsoft.com/office/drawing/2014/main" val="3701774059"/>
                    </a:ext>
                  </a:extLst>
                </a:gridCol>
                <a:gridCol w="1761749">
                  <a:extLst>
                    <a:ext uri="{9D8B030D-6E8A-4147-A177-3AD203B41FA5}">
                      <a16:colId xmlns:a16="http://schemas.microsoft.com/office/drawing/2014/main" val="2857824425"/>
                    </a:ext>
                  </a:extLst>
                </a:gridCol>
              </a:tblGrid>
              <a:tr h="279225">
                <a:tc>
                  <a:txBody>
                    <a:bodyPr/>
                    <a:lstStyle/>
                    <a:p>
                      <a:r>
                        <a:rPr lang="en-US" sz="1000" b="1" dirty="0">
                          <a:solidFill>
                            <a:schemeClr val="bg1"/>
                          </a:solidFill>
                          <a:latin typeface="Century Gothic" panose="020B0502020202020204" pitchFamily="34" charset="0"/>
                        </a:rPr>
                        <a:t>Industry Characteristics</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r>
                        <a:rPr lang="en-US" sz="1000" b="1" dirty="0">
                          <a:solidFill>
                            <a:schemeClr val="bg1"/>
                          </a:solidFill>
                          <a:latin typeface="Century Gothic" panose="020B0502020202020204" pitchFamily="34" charset="0"/>
                        </a:rPr>
                        <a:t>Intro</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r>
                        <a:rPr lang="en-US" sz="1000" b="1" dirty="0">
                          <a:solidFill>
                            <a:schemeClr val="bg1"/>
                          </a:solidFill>
                          <a:latin typeface="Century Gothic" panose="020B0502020202020204" pitchFamily="34" charset="0"/>
                        </a:rPr>
                        <a:t>Growth</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r>
                        <a:rPr lang="en-US" sz="1000" b="1" dirty="0">
                          <a:solidFill>
                            <a:schemeClr val="bg1"/>
                          </a:solidFill>
                          <a:latin typeface="Century Gothic" panose="020B0502020202020204" pitchFamily="34" charset="0"/>
                        </a:rPr>
                        <a:t>Maturity</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r>
                        <a:rPr lang="en-US" sz="1000" b="1" dirty="0">
                          <a:solidFill>
                            <a:schemeClr val="bg1"/>
                          </a:solidFill>
                          <a:latin typeface="Century Gothic" panose="020B0502020202020204" pitchFamily="34" charset="0"/>
                        </a:rPr>
                        <a:t>Decline</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3137447596"/>
                  </a:ext>
                </a:extLst>
              </a:tr>
              <a:tr h="279225">
                <a:tc>
                  <a:txBody>
                    <a:bodyPr/>
                    <a:lstStyle/>
                    <a:p>
                      <a:r>
                        <a:rPr lang="en-US" sz="800" dirty="0">
                          <a:latin typeface="Century Gothic" panose="020B0502020202020204" pitchFamily="34" charset="0"/>
                        </a:rPr>
                        <a:t>Growth</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Explosive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Rapid</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Little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Negative</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78202044"/>
                  </a:ext>
                </a:extLst>
              </a:tr>
              <a:tr h="279225">
                <a:tc>
                  <a:txBody>
                    <a:bodyPr/>
                    <a:lstStyle/>
                    <a:p>
                      <a:r>
                        <a:rPr lang="en-US" sz="800" dirty="0">
                          <a:latin typeface="Century Gothic" panose="020B0502020202020204" pitchFamily="34" charset="0"/>
                        </a:rPr>
                        <a:t>Technology</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Rapid Changes</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Wide spread</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Stable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Stable</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808094"/>
                  </a:ext>
                </a:extLst>
              </a:tr>
              <a:tr h="279225">
                <a:tc>
                  <a:txBody>
                    <a:bodyPr/>
                    <a:lstStyle/>
                    <a:p>
                      <a:r>
                        <a:rPr lang="en-US" sz="800" dirty="0">
                          <a:latin typeface="Century Gothic" panose="020B0502020202020204" pitchFamily="34" charset="0"/>
                        </a:rPr>
                        <a:t>Customer Alignment with Producers</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No</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Low</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High</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High</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8591823"/>
                  </a:ext>
                </a:extLst>
              </a:tr>
              <a:tr h="279225">
                <a:tc>
                  <a:txBody>
                    <a:bodyPr/>
                    <a:lstStyle/>
                    <a:p>
                      <a:r>
                        <a:rPr lang="en-US" sz="800" dirty="0">
                          <a:latin typeface="Century Gothic" panose="020B0502020202020204" pitchFamily="34" charset="0"/>
                        </a:rPr>
                        <a:t>Barriers to entry</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Low</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Medium</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High</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High</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0120001"/>
                  </a:ext>
                </a:extLst>
              </a:tr>
              <a:tr h="279225">
                <a:tc>
                  <a:txBody>
                    <a:bodyPr/>
                    <a:lstStyle/>
                    <a:p>
                      <a:r>
                        <a:rPr lang="en-US" sz="800" dirty="0">
                          <a:latin typeface="Century Gothic" panose="020B0502020202020204" pitchFamily="34" charset="0"/>
                        </a:rPr>
                        <a:t>Competition</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None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Growing</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Many</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Reduced</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1338857"/>
                  </a:ext>
                </a:extLst>
              </a:tr>
              <a:tr h="279225">
                <a:tc>
                  <a:txBody>
                    <a:bodyPr/>
                    <a:lstStyle/>
                    <a:p>
                      <a:r>
                        <a:rPr lang="en-US" sz="800" dirty="0">
                          <a:latin typeface="Century Gothic" panose="020B0502020202020204" pitchFamily="34" charset="0"/>
                        </a:rPr>
                        <a:t>Market Shares</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Changing</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Stabilizing</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Stable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Consolidation</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96692983"/>
                  </a:ext>
                </a:extLst>
              </a:tr>
              <a:tr h="279225">
                <a:tc>
                  <a:txBody>
                    <a:bodyPr/>
                    <a:lstStyle/>
                    <a:p>
                      <a:r>
                        <a:rPr lang="en-US" sz="1000" b="1" dirty="0">
                          <a:solidFill>
                            <a:schemeClr val="bg1"/>
                          </a:solidFill>
                          <a:latin typeface="Century Gothic" panose="020B0502020202020204" pitchFamily="34" charset="0"/>
                        </a:rPr>
                        <a:t>Company’s Marketing Strategy</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1000" b="1" dirty="0">
                        <a:solidFill>
                          <a:schemeClr val="bg1"/>
                        </a:solidFill>
                        <a:latin typeface="Century Gothic" panose="020B0502020202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1000" b="1" dirty="0">
                        <a:solidFill>
                          <a:schemeClr val="bg1"/>
                        </a:solidFill>
                        <a:latin typeface="Century Gothic" panose="020B0502020202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1000" b="1" dirty="0">
                        <a:solidFill>
                          <a:schemeClr val="bg1"/>
                        </a:solidFill>
                        <a:latin typeface="Century Gothic" panose="020B0502020202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tc>
                  <a:txBody>
                    <a:bodyPr/>
                    <a:lstStyle/>
                    <a:p>
                      <a:endParaRPr lang="en-US" sz="1000" b="1" dirty="0">
                        <a:solidFill>
                          <a:schemeClr val="bg1"/>
                        </a:solidFill>
                        <a:latin typeface="Century Gothic" panose="020B0502020202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2155886322"/>
                  </a:ext>
                </a:extLst>
              </a:tr>
              <a:tr h="279225">
                <a:tc>
                  <a:txBody>
                    <a:bodyPr/>
                    <a:lstStyle/>
                    <a:p>
                      <a:r>
                        <a:rPr lang="en-US" sz="800" dirty="0">
                          <a:latin typeface="Century Gothic" panose="020B0502020202020204" pitchFamily="34" charset="0"/>
                        </a:rPr>
                        <a:t>Objective</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Gain Awareness</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Stress Difference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Maintain brand</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Harvest</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46391533"/>
                  </a:ext>
                </a:extLst>
              </a:tr>
              <a:tr h="279225">
                <a:tc>
                  <a:txBody>
                    <a:bodyPr/>
                    <a:lstStyle/>
                    <a:p>
                      <a:r>
                        <a:rPr lang="en-US" sz="800" dirty="0">
                          <a:latin typeface="Century Gothic" panose="020B0502020202020204" pitchFamily="34" charset="0"/>
                        </a:rPr>
                        <a:t>Product</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One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More Versions</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Full Portfolio</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Best Sellers</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662616"/>
                  </a:ext>
                </a:extLst>
              </a:tr>
              <a:tr h="279225">
                <a:tc>
                  <a:txBody>
                    <a:bodyPr/>
                    <a:lstStyle/>
                    <a:p>
                      <a:r>
                        <a:rPr lang="en-US" sz="800" dirty="0">
                          <a:latin typeface="Century Gothic" panose="020B0502020202020204" pitchFamily="34" charset="0"/>
                        </a:rPr>
                        <a:t>Price</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Penetrate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Gain Share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Defend share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Stay  Profitable</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55688458"/>
                  </a:ext>
                </a:extLst>
              </a:tr>
              <a:tr h="279225">
                <a:tc>
                  <a:txBody>
                    <a:bodyPr/>
                    <a:lstStyle/>
                    <a:p>
                      <a:r>
                        <a:rPr lang="en-US" sz="800" dirty="0">
                          <a:latin typeface="Century Gothic" panose="020B0502020202020204" pitchFamily="34" charset="0"/>
                        </a:rPr>
                        <a:t>Place</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Limited</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More Outlet</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Multi-channel</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800" dirty="0">
                          <a:latin typeface="Century Gothic" panose="020B0502020202020204" pitchFamily="34" charset="0"/>
                        </a:rPr>
                        <a:t>Consolidate</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6874621"/>
                  </a:ext>
                </a:extLst>
              </a:tr>
              <a:tr h="279225">
                <a:tc>
                  <a:txBody>
                    <a:bodyPr/>
                    <a:lstStyle/>
                    <a:p>
                      <a:r>
                        <a:rPr lang="en-US" sz="800" dirty="0">
                          <a:latin typeface="Century Gothic" panose="020B0502020202020204" pitchFamily="34" charset="0"/>
                        </a:rPr>
                        <a:t>Promotion</a:t>
                      </a:r>
                    </a:p>
                  </a:txBody>
                  <a:tcPr marL="182880" anchor="ctr">
                    <a:lnL w="12700" cmpd="sng">
                      <a:noFill/>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Educate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Differentiate</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Remind</a:t>
                      </a:r>
                    </a:p>
                  </a:txBody>
                  <a:tcPr marL="182880"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800" dirty="0">
                          <a:latin typeface="Century Gothic" panose="020B0502020202020204" pitchFamily="34" charset="0"/>
                        </a:rPr>
                        <a:t>Minimize</a:t>
                      </a:r>
                    </a:p>
                  </a:txBody>
                  <a:tcPr marL="182880" anchor="ctr">
                    <a:lnL w="6350" cap="flat" cmpd="sng" algn="ctr">
                      <a:solidFill>
                        <a:schemeClr val="bg2">
                          <a:lumMod val="9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6740124"/>
                  </a:ext>
                </a:extLst>
              </a:tr>
            </a:tbl>
          </a:graphicData>
        </a:graphic>
      </p:graphicFrame>
      <p:sp>
        <p:nvSpPr>
          <p:cNvPr id="5" name="Freeform: Shape 4">
            <a:extLst>
              <a:ext uri="{FF2B5EF4-FFF2-40B4-BE49-F238E27FC236}">
                <a16:creationId xmlns:a16="http://schemas.microsoft.com/office/drawing/2014/main" id="{225BA6DF-859A-466E-8BD2-66343CC425CE}"/>
              </a:ext>
            </a:extLst>
          </p:cNvPr>
          <p:cNvSpPr/>
          <p:nvPr/>
        </p:nvSpPr>
        <p:spPr>
          <a:xfrm>
            <a:off x="3881540" y="790498"/>
            <a:ext cx="7046892" cy="1205588"/>
          </a:xfrm>
          <a:custGeom>
            <a:avLst/>
            <a:gdLst>
              <a:gd name="connsiteX0" fmla="*/ 0 w 4914900"/>
              <a:gd name="connsiteY0" fmla="*/ 1048607 h 1047750"/>
              <a:gd name="connsiteX1" fmla="*/ 3215354 w 4914900"/>
              <a:gd name="connsiteY1" fmla="*/ 0 h 1047750"/>
              <a:gd name="connsiteX2" fmla="*/ 4914900 w 4914900"/>
              <a:gd name="connsiteY2" fmla="*/ 382619 h 1047750"/>
            </a:gdLst>
            <a:ahLst/>
            <a:cxnLst>
              <a:cxn ang="0">
                <a:pos x="connsiteX0" y="connsiteY0"/>
              </a:cxn>
              <a:cxn ang="0">
                <a:pos x="connsiteX1" y="connsiteY1"/>
              </a:cxn>
              <a:cxn ang="0">
                <a:pos x="connsiteX2" y="connsiteY2"/>
              </a:cxn>
            </a:cxnLst>
            <a:rect l="l" t="t" r="r" b="b"/>
            <a:pathLst>
              <a:path w="4914900" h="1047750">
                <a:moveTo>
                  <a:pt x="0" y="1048607"/>
                </a:moveTo>
                <a:cubicBezTo>
                  <a:pt x="785146" y="1048607"/>
                  <a:pt x="2176653" y="0"/>
                  <a:pt x="3215354" y="0"/>
                </a:cubicBezTo>
                <a:cubicBezTo>
                  <a:pt x="3811715" y="0"/>
                  <a:pt x="4422934" y="382619"/>
                  <a:pt x="4914900" y="382619"/>
                </a:cubicBezTo>
              </a:path>
            </a:pathLst>
          </a:custGeom>
          <a:noFill/>
          <a:ln w="19050" cap="flat">
            <a:solidFill>
              <a:schemeClr val="accent1"/>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3FBE7F3-503F-4D53-AA60-3231156E9E50}"/>
              </a:ext>
            </a:extLst>
          </p:cNvPr>
          <p:cNvSpPr/>
          <p:nvPr/>
        </p:nvSpPr>
        <p:spPr>
          <a:xfrm>
            <a:off x="3881540" y="1347896"/>
            <a:ext cx="7046892" cy="838782"/>
          </a:xfrm>
          <a:custGeom>
            <a:avLst/>
            <a:gdLst>
              <a:gd name="connsiteX0" fmla="*/ 0 w 4914900"/>
              <a:gd name="connsiteY0" fmla="*/ 904494 h 895350"/>
              <a:gd name="connsiteX1" fmla="*/ 3518440 w 4914900"/>
              <a:gd name="connsiteY1" fmla="*/ 0 h 895350"/>
              <a:gd name="connsiteX2" fmla="*/ 4914900 w 4914900"/>
              <a:gd name="connsiteY2" fmla="*/ 253460 h 895350"/>
            </a:gdLst>
            <a:ahLst/>
            <a:cxnLst>
              <a:cxn ang="0">
                <a:pos x="connsiteX0" y="connsiteY0"/>
              </a:cxn>
              <a:cxn ang="0">
                <a:pos x="connsiteX1" y="connsiteY1"/>
              </a:cxn>
              <a:cxn ang="0">
                <a:pos x="connsiteX2" y="connsiteY2"/>
              </a:cxn>
            </a:cxnLst>
            <a:rect l="l" t="t" r="r" b="b"/>
            <a:pathLst>
              <a:path w="4914900" h="895350">
                <a:moveTo>
                  <a:pt x="0" y="904494"/>
                </a:moveTo>
                <a:cubicBezTo>
                  <a:pt x="665893" y="904494"/>
                  <a:pt x="2121980" y="0"/>
                  <a:pt x="3518440" y="0"/>
                </a:cubicBezTo>
                <a:cubicBezTo>
                  <a:pt x="4035266" y="0"/>
                  <a:pt x="4328446" y="253460"/>
                  <a:pt x="4914900" y="253460"/>
                </a:cubicBezTo>
              </a:path>
            </a:pathLst>
          </a:custGeom>
          <a:noFill/>
          <a:ln w="19050" cap="flat">
            <a:solidFill>
              <a:schemeClr val="accent2"/>
            </a:solidFill>
            <a:prstDash val="solid"/>
            <a:miter/>
          </a:ln>
        </p:spPr>
        <p:txBody>
          <a:bodyPr rtlCol="0" anchor="ctr"/>
          <a:lstStyle/>
          <a:p>
            <a:endParaRPr lang="en-US"/>
          </a:p>
        </p:txBody>
      </p:sp>
      <p:sp>
        <p:nvSpPr>
          <p:cNvPr id="3" name="TextBox 2">
            <a:extLst>
              <a:ext uri="{FF2B5EF4-FFF2-40B4-BE49-F238E27FC236}">
                <a16:creationId xmlns:a16="http://schemas.microsoft.com/office/drawing/2014/main" id="{468E34CC-D6B0-9B48-B207-F54E38A78E80}"/>
              </a:ext>
            </a:extLst>
          </p:cNvPr>
          <p:cNvSpPr txBox="1"/>
          <p:nvPr/>
        </p:nvSpPr>
        <p:spPr>
          <a:xfrm>
            <a:off x="1174888" y="547246"/>
            <a:ext cx="2346153" cy="1467068"/>
          </a:xfrm>
          <a:prstGeom prst="rect">
            <a:avLst/>
          </a:prstGeom>
          <a:noFill/>
        </p:spPr>
        <p:txBody>
          <a:bodyPr wrap="squar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lnSpc>
                <a:spcPts val="3700"/>
              </a:lnSpc>
            </a:pPr>
            <a:r>
              <a:rPr lang="en-US" dirty="0">
                <a:sym typeface="Helvetica Neue"/>
              </a:rPr>
              <a:t>Industry Lifecycle Framework</a:t>
            </a:r>
          </a:p>
        </p:txBody>
      </p:sp>
      <p:grpSp>
        <p:nvGrpSpPr>
          <p:cNvPr id="4" name="Group 3">
            <a:extLst>
              <a:ext uri="{FF2B5EF4-FFF2-40B4-BE49-F238E27FC236}">
                <a16:creationId xmlns:a16="http://schemas.microsoft.com/office/drawing/2014/main" id="{3FE1D94B-B210-0E42-9A75-8780801B1333}"/>
              </a:ext>
            </a:extLst>
          </p:cNvPr>
          <p:cNvGrpSpPr/>
          <p:nvPr/>
        </p:nvGrpSpPr>
        <p:grpSpPr>
          <a:xfrm>
            <a:off x="3881539" y="680683"/>
            <a:ext cx="5285169" cy="1943060"/>
            <a:chOff x="3881539" y="680683"/>
            <a:chExt cx="5285169" cy="1943060"/>
          </a:xfrm>
        </p:grpSpPr>
        <p:cxnSp>
          <p:nvCxnSpPr>
            <p:cNvPr id="13" name="Straight Connector 12">
              <a:extLst>
                <a:ext uri="{FF2B5EF4-FFF2-40B4-BE49-F238E27FC236}">
                  <a16:creationId xmlns:a16="http://schemas.microsoft.com/office/drawing/2014/main" id="{1662E81C-EE09-49D4-BB7A-474E32B79D4B}"/>
                </a:ext>
              </a:extLst>
            </p:cNvPr>
            <p:cNvCxnSpPr>
              <a:cxnSpLocks/>
            </p:cNvCxnSpPr>
            <p:nvPr/>
          </p:nvCxnSpPr>
          <p:spPr>
            <a:xfrm>
              <a:off x="3881539" y="680683"/>
              <a:ext cx="0" cy="1655144"/>
            </a:xfrm>
            <a:prstGeom prst="line">
              <a:avLst/>
            </a:prstGeom>
            <a:noFill/>
            <a:ln w="6350" cap="flat">
              <a:solidFill>
                <a:schemeClr val="bg1">
                  <a:lumMod val="50000"/>
                </a:schemeClr>
              </a:solidFill>
              <a:prstDash val="solid"/>
              <a:miter/>
              <a:headEnd type="arrow"/>
            </a:ln>
          </p:spPr>
        </p:cxnSp>
        <p:grpSp>
          <p:nvGrpSpPr>
            <p:cNvPr id="2" name="Group 1">
              <a:extLst>
                <a:ext uri="{FF2B5EF4-FFF2-40B4-BE49-F238E27FC236}">
                  <a16:creationId xmlns:a16="http://schemas.microsoft.com/office/drawing/2014/main" id="{3209978E-47EA-4601-AA31-95E83CD6D0DB}"/>
                </a:ext>
              </a:extLst>
            </p:cNvPr>
            <p:cNvGrpSpPr/>
            <p:nvPr/>
          </p:nvGrpSpPr>
          <p:grpSpPr>
            <a:xfrm>
              <a:off x="3881539" y="703503"/>
              <a:ext cx="5285169" cy="1920240"/>
              <a:chOff x="3881539" y="703503"/>
              <a:chExt cx="5285169" cy="1920240"/>
            </a:xfrm>
          </p:grpSpPr>
          <p:cxnSp>
            <p:nvCxnSpPr>
              <p:cNvPr id="20" name="Straight Connector 19">
                <a:extLst>
                  <a:ext uri="{FF2B5EF4-FFF2-40B4-BE49-F238E27FC236}">
                    <a16:creationId xmlns:a16="http://schemas.microsoft.com/office/drawing/2014/main" id="{726CB5CB-8E4E-4701-8E98-876150051A70}"/>
                  </a:ext>
                </a:extLst>
              </p:cNvPr>
              <p:cNvCxnSpPr>
                <a:cxnSpLocks/>
              </p:cNvCxnSpPr>
              <p:nvPr/>
            </p:nvCxnSpPr>
            <p:spPr>
              <a:xfrm>
                <a:off x="5643262" y="703503"/>
                <a:ext cx="0" cy="1920240"/>
              </a:xfrm>
              <a:prstGeom prst="line">
                <a:avLst/>
              </a:prstGeom>
              <a:noFill/>
              <a:ln w="6350" cap="flat">
                <a:solidFill>
                  <a:schemeClr val="tx2">
                    <a:alpha val="25000"/>
                  </a:schemeClr>
                </a:solidFill>
                <a:prstDash val="dash"/>
                <a:miter/>
                <a:headEnd type="none"/>
              </a:ln>
            </p:spPr>
          </p:cxnSp>
          <p:cxnSp>
            <p:nvCxnSpPr>
              <p:cNvPr id="21" name="Straight Connector 20">
                <a:extLst>
                  <a:ext uri="{FF2B5EF4-FFF2-40B4-BE49-F238E27FC236}">
                    <a16:creationId xmlns:a16="http://schemas.microsoft.com/office/drawing/2014/main" id="{8EF308A2-C426-401F-B078-B23F683DE9B6}"/>
                  </a:ext>
                </a:extLst>
              </p:cNvPr>
              <p:cNvCxnSpPr>
                <a:cxnSpLocks/>
              </p:cNvCxnSpPr>
              <p:nvPr/>
            </p:nvCxnSpPr>
            <p:spPr>
              <a:xfrm>
                <a:off x="7404985" y="703503"/>
                <a:ext cx="0" cy="1920240"/>
              </a:xfrm>
              <a:prstGeom prst="line">
                <a:avLst/>
              </a:prstGeom>
              <a:noFill/>
              <a:ln w="6350" cap="flat">
                <a:solidFill>
                  <a:schemeClr val="tx2">
                    <a:alpha val="25000"/>
                  </a:schemeClr>
                </a:solidFill>
                <a:prstDash val="dash"/>
                <a:miter/>
                <a:headEnd type="none"/>
              </a:ln>
            </p:spPr>
          </p:cxnSp>
          <p:cxnSp>
            <p:nvCxnSpPr>
              <p:cNvPr id="22" name="Straight Connector 21">
                <a:extLst>
                  <a:ext uri="{FF2B5EF4-FFF2-40B4-BE49-F238E27FC236}">
                    <a16:creationId xmlns:a16="http://schemas.microsoft.com/office/drawing/2014/main" id="{C33254CE-03AD-4A63-845F-2494DBEE52B9}"/>
                  </a:ext>
                </a:extLst>
              </p:cNvPr>
              <p:cNvCxnSpPr>
                <a:cxnSpLocks/>
              </p:cNvCxnSpPr>
              <p:nvPr/>
            </p:nvCxnSpPr>
            <p:spPr>
              <a:xfrm>
                <a:off x="9166708" y="703503"/>
                <a:ext cx="0" cy="1920240"/>
              </a:xfrm>
              <a:prstGeom prst="line">
                <a:avLst/>
              </a:prstGeom>
              <a:noFill/>
              <a:ln w="6350" cap="flat">
                <a:solidFill>
                  <a:schemeClr val="tx2">
                    <a:alpha val="25000"/>
                  </a:schemeClr>
                </a:solidFill>
                <a:prstDash val="dash"/>
                <a:miter/>
                <a:headEnd type="none"/>
              </a:ln>
            </p:spPr>
          </p:cxnSp>
          <p:cxnSp>
            <p:nvCxnSpPr>
              <p:cNvPr id="25" name="Straight Connector 24">
                <a:extLst>
                  <a:ext uri="{FF2B5EF4-FFF2-40B4-BE49-F238E27FC236}">
                    <a16:creationId xmlns:a16="http://schemas.microsoft.com/office/drawing/2014/main" id="{1BCB8F02-1E1F-4381-9D01-B14034E5FEC4}"/>
                  </a:ext>
                </a:extLst>
              </p:cNvPr>
              <p:cNvCxnSpPr>
                <a:cxnSpLocks/>
              </p:cNvCxnSpPr>
              <p:nvPr/>
            </p:nvCxnSpPr>
            <p:spPr>
              <a:xfrm>
                <a:off x="3881539" y="2186678"/>
                <a:ext cx="0" cy="411263"/>
              </a:xfrm>
              <a:prstGeom prst="line">
                <a:avLst/>
              </a:prstGeom>
              <a:noFill/>
              <a:ln w="6350" cap="flat">
                <a:solidFill>
                  <a:schemeClr val="tx2">
                    <a:alpha val="25000"/>
                  </a:schemeClr>
                </a:solidFill>
                <a:prstDash val="dash"/>
                <a:miter/>
                <a:headEnd type="none"/>
              </a:ln>
            </p:spPr>
          </p:cxnSp>
        </p:grpSp>
      </p:grpSp>
      <p:sp>
        <p:nvSpPr>
          <p:cNvPr id="28" name="TextBox 27">
            <a:extLst>
              <a:ext uri="{FF2B5EF4-FFF2-40B4-BE49-F238E27FC236}">
                <a16:creationId xmlns:a16="http://schemas.microsoft.com/office/drawing/2014/main" id="{5D55DCB6-580C-4769-A633-F971EDFEF395}"/>
              </a:ext>
            </a:extLst>
          </p:cNvPr>
          <p:cNvSpPr txBox="1"/>
          <p:nvPr/>
        </p:nvSpPr>
        <p:spPr>
          <a:xfrm>
            <a:off x="10020283" y="680683"/>
            <a:ext cx="999350" cy="369332"/>
          </a:xfrm>
          <a:prstGeom prst="rect">
            <a:avLst/>
          </a:prstGeom>
          <a:noFill/>
        </p:spPr>
        <p:txBody>
          <a:bodyPr wrap="square" rtlCol="0">
            <a:spAutoFit/>
          </a:bodyPr>
          <a:lstStyle/>
          <a:p>
            <a:pPr algn="r"/>
            <a:r>
              <a:rPr lang="en-US" sz="900" b="1" dirty="0">
                <a:solidFill>
                  <a:schemeClr val="accent1"/>
                </a:solidFill>
                <a:latin typeface="Century Gothic" panose="020B0502020202020204" pitchFamily="34" charset="0"/>
              </a:rPr>
              <a:t>Total Industry Revenue</a:t>
            </a:r>
          </a:p>
        </p:txBody>
      </p:sp>
      <p:sp>
        <p:nvSpPr>
          <p:cNvPr id="30" name="TextBox 29">
            <a:extLst>
              <a:ext uri="{FF2B5EF4-FFF2-40B4-BE49-F238E27FC236}">
                <a16:creationId xmlns:a16="http://schemas.microsoft.com/office/drawing/2014/main" id="{58BB71C9-D949-43BE-BE4B-B8C7147B9F49}"/>
              </a:ext>
            </a:extLst>
          </p:cNvPr>
          <p:cNvSpPr txBox="1"/>
          <p:nvPr/>
        </p:nvSpPr>
        <p:spPr>
          <a:xfrm>
            <a:off x="9933567" y="1651870"/>
            <a:ext cx="1098423" cy="369332"/>
          </a:xfrm>
          <a:prstGeom prst="rect">
            <a:avLst/>
          </a:prstGeom>
          <a:noFill/>
        </p:spPr>
        <p:txBody>
          <a:bodyPr wrap="square" rtlCol="0">
            <a:spAutoFit/>
          </a:bodyPr>
          <a:lstStyle/>
          <a:p>
            <a:pPr algn="r"/>
            <a:r>
              <a:rPr lang="en-US" sz="900" b="1" dirty="0">
                <a:solidFill>
                  <a:schemeClr val="accent2"/>
                </a:solidFill>
                <a:latin typeface="Century Gothic" panose="020B0502020202020204" pitchFamily="34" charset="0"/>
              </a:rPr>
              <a:t>Total Industry Profit</a:t>
            </a:r>
          </a:p>
        </p:txBody>
      </p:sp>
      <p:grpSp>
        <p:nvGrpSpPr>
          <p:cNvPr id="7" name="Group 6">
            <a:extLst>
              <a:ext uri="{FF2B5EF4-FFF2-40B4-BE49-F238E27FC236}">
                <a16:creationId xmlns:a16="http://schemas.microsoft.com/office/drawing/2014/main" id="{7A149ACF-978B-B942-8096-B72D73D21E66}"/>
              </a:ext>
            </a:extLst>
          </p:cNvPr>
          <p:cNvGrpSpPr/>
          <p:nvPr/>
        </p:nvGrpSpPr>
        <p:grpSpPr>
          <a:xfrm>
            <a:off x="3881539" y="2077393"/>
            <a:ext cx="7150451" cy="258435"/>
            <a:chOff x="3881539" y="2077393"/>
            <a:chExt cx="7150451" cy="258435"/>
          </a:xfrm>
        </p:grpSpPr>
        <p:cxnSp>
          <p:nvCxnSpPr>
            <p:cNvPr id="16" name="Straight Connector 15">
              <a:extLst>
                <a:ext uri="{FF2B5EF4-FFF2-40B4-BE49-F238E27FC236}">
                  <a16:creationId xmlns:a16="http://schemas.microsoft.com/office/drawing/2014/main" id="{21890E62-65E1-4F0B-9F85-A7C1D56EDBD0}"/>
                </a:ext>
              </a:extLst>
            </p:cNvPr>
            <p:cNvCxnSpPr>
              <a:cxnSpLocks/>
            </p:cNvCxnSpPr>
            <p:nvPr/>
          </p:nvCxnSpPr>
          <p:spPr>
            <a:xfrm flipH="1">
              <a:off x="3881539" y="2333626"/>
              <a:ext cx="7046892" cy="2202"/>
            </a:xfrm>
            <a:prstGeom prst="line">
              <a:avLst/>
            </a:prstGeom>
            <a:noFill/>
            <a:ln w="6350" cap="flat">
              <a:solidFill>
                <a:schemeClr val="bg1">
                  <a:lumMod val="50000"/>
                </a:schemeClr>
              </a:solidFill>
              <a:prstDash val="solid"/>
              <a:miter/>
              <a:headEnd type="arrow"/>
            </a:ln>
          </p:spPr>
        </p:cxnSp>
        <p:sp>
          <p:nvSpPr>
            <p:cNvPr id="31" name="TextBox 30">
              <a:extLst>
                <a:ext uri="{FF2B5EF4-FFF2-40B4-BE49-F238E27FC236}">
                  <a16:creationId xmlns:a16="http://schemas.microsoft.com/office/drawing/2014/main" id="{3727E349-897D-4B07-BE35-FD345CEDED79}"/>
                </a:ext>
              </a:extLst>
            </p:cNvPr>
            <p:cNvSpPr txBox="1"/>
            <p:nvPr/>
          </p:nvSpPr>
          <p:spPr>
            <a:xfrm>
              <a:off x="10032641" y="2077393"/>
              <a:ext cx="999349" cy="230832"/>
            </a:xfrm>
            <a:prstGeom prst="rect">
              <a:avLst/>
            </a:prstGeom>
            <a:noFill/>
          </p:spPr>
          <p:txBody>
            <a:bodyPr wrap="square" rtlCol="0">
              <a:spAutoFit/>
            </a:bodyPr>
            <a:lstStyle/>
            <a:p>
              <a:pPr algn="r"/>
              <a:r>
                <a:rPr lang="en-US" sz="900" dirty="0">
                  <a:solidFill>
                    <a:schemeClr val="tx2"/>
                  </a:solidFill>
                  <a:latin typeface="Century Gothic" panose="020B0502020202020204" pitchFamily="34" charset="0"/>
                </a:rPr>
                <a:t>Industry Cycle</a:t>
              </a:r>
            </a:p>
          </p:txBody>
        </p:sp>
      </p:grpSp>
    </p:spTree>
    <p:extLst>
      <p:ext uri="{BB962C8B-B14F-4D97-AF65-F5344CB8AC3E}">
        <p14:creationId xmlns:p14="http://schemas.microsoft.com/office/powerpoint/2010/main" val="93716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anim calcmode="lin" valueType="num">
                                      <p:cBhvr>
                                        <p:cTn id="8" dur="1500" fill="hold"/>
                                        <p:tgtEl>
                                          <p:spTgt spid="8"/>
                                        </p:tgtEl>
                                        <p:attrNameLst>
                                          <p:attrName>ppt_x</p:attrName>
                                        </p:attrNameLst>
                                      </p:cBhvr>
                                      <p:tavLst>
                                        <p:tav tm="0">
                                          <p:val>
                                            <p:strVal val="#ppt_x"/>
                                          </p:val>
                                        </p:tav>
                                        <p:tav tm="100000">
                                          <p:val>
                                            <p:strVal val="#ppt_x"/>
                                          </p:val>
                                        </p:tav>
                                      </p:tavLst>
                                    </p:anim>
                                    <p:anim calcmode="lin" valueType="num">
                                      <p:cBhvr>
                                        <p:cTn id="9" dur="1500" fill="hold"/>
                                        <p:tgtEl>
                                          <p:spTgt spid="8"/>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500"/>
                                        <p:tgtEl>
                                          <p:spTgt spid="4"/>
                                        </p:tgtEl>
                                      </p:cBhvr>
                                    </p:animEffect>
                                  </p:childTnLst>
                                </p:cTn>
                              </p:par>
                              <p:par>
                                <p:cTn id="13" presetID="22" presetClass="entr" presetSubtype="8"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1500"/>
                                        <p:tgtEl>
                                          <p:spTgt spid="7"/>
                                        </p:tgtEl>
                                      </p:cBhvr>
                                    </p:animEffect>
                                  </p:childTnLst>
                                </p:cTn>
                              </p:par>
                            </p:childTnLst>
                          </p:cTn>
                        </p:par>
                        <p:par>
                          <p:cTn id="16" fill="hold">
                            <p:stCondLst>
                              <p:cond delay="2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500"/>
                                        <p:tgtEl>
                                          <p:spTgt spid="5"/>
                                        </p:tgtEl>
                                      </p:cBhvr>
                                    </p:animEffect>
                                  </p:childTnLst>
                                </p:cTn>
                              </p:par>
                              <p:par>
                                <p:cTn id="20" presetID="12" presetClass="entr" presetSubtype="4" fill="hold" grpId="0" nodeType="withEffect">
                                  <p:stCondLst>
                                    <p:cond delay="100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1000"/>
                                        <p:tgtEl>
                                          <p:spTgt spid="28"/>
                                        </p:tgtEl>
                                        <p:attrNameLst>
                                          <p:attrName>ppt_y</p:attrName>
                                        </p:attrNameLst>
                                      </p:cBhvr>
                                      <p:tavLst>
                                        <p:tav tm="0">
                                          <p:val>
                                            <p:strVal val="#ppt_y+#ppt_h*1.125000"/>
                                          </p:val>
                                        </p:tav>
                                        <p:tav tm="100000">
                                          <p:val>
                                            <p:strVal val="#ppt_y"/>
                                          </p:val>
                                        </p:tav>
                                      </p:tavLst>
                                    </p:anim>
                                    <p:animEffect transition="in" filter="wipe(up)">
                                      <p:cBhvr>
                                        <p:cTn id="23" dur="1000"/>
                                        <p:tgtEl>
                                          <p:spTgt spid="28"/>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500"/>
                                        <p:tgtEl>
                                          <p:spTgt spid="6"/>
                                        </p:tgtEl>
                                      </p:cBhvr>
                                    </p:animEffect>
                                  </p:childTnLst>
                                </p:cTn>
                              </p:par>
                              <p:par>
                                <p:cTn id="27" presetID="12" presetClass="entr" presetSubtype="1" fill="hold" grpId="0" nodeType="withEffect">
                                  <p:stCondLst>
                                    <p:cond delay="200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1000"/>
                                        <p:tgtEl>
                                          <p:spTgt spid="30"/>
                                        </p:tgtEl>
                                        <p:attrNameLst>
                                          <p:attrName>ppt_y</p:attrName>
                                        </p:attrNameLst>
                                      </p:cBhvr>
                                      <p:tavLst>
                                        <p:tav tm="0">
                                          <p:val>
                                            <p:strVal val="#ppt_y-#ppt_h*1.125000"/>
                                          </p:val>
                                        </p:tav>
                                        <p:tav tm="100000">
                                          <p:val>
                                            <p:strVal val="#ppt_y"/>
                                          </p:val>
                                        </p:tav>
                                      </p:tavLst>
                                    </p:anim>
                                    <p:animEffect transition="in" filter="wipe(down)">
                                      <p:cBhvr>
                                        <p:cTn id="30"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8"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D4FAAB8E-9E98-49B4-86B2-A2C31D81D1E3}"/>
              </a:ext>
            </a:extLst>
          </p:cNvPr>
          <p:cNvSpPr/>
          <p:nvPr/>
        </p:nvSpPr>
        <p:spPr>
          <a:xfrm>
            <a:off x="1626067" y="1740596"/>
            <a:ext cx="8562966" cy="3752850"/>
          </a:xfrm>
          <a:prstGeom prst="roundRect">
            <a:avLst>
              <a:gd name="adj" fmla="val 2098"/>
            </a:avLst>
          </a:prstGeom>
          <a:solidFill>
            <a:schemeClr val="bg1"/>
          </a:solidFill>
          <a:ln>
            <a:gradFill>
              <a:gsLst>
                <a:gs pos="0">
                  <a:schemeClr val="accent1"/>
                </a:gs>
                <a:gs pos="100000">
                  <a:schemeClr val="accent2"/>
                </a:gs>
              </a:gsLst>
              <a:lin ang="5400000" scaled="1"/>
            </a:gra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endParaRPr lang="en-US" sz="1000">
              <a:solidFill>
                <a:schemeClr val="tx1"/>
              </a:solidFill>
            </a:endParaRPr>
          </a:p>
        </p:txBody>
      </p:sp>
      <p:sp>
        <p:nvSpPr>
          <p:cNvPr id="56" name="Arrow: Up 55">
            <a:extLst>
              <a:ext uri="{FF2B5EF4-FFF2-40B4-BE49-F238E27FC236}">
                <a16:creationId xmlns:a16="http://schemas.microsoft.com/office/drawing/2014/main" id="{EC5B4E21-9774-4123-AB4F-C45A972531C4}"/>
              </a:ext>
            </a:extLst>
          </p:cNvPr>
          <p:cNvSpPr/>
          <p:nvPr/>
        </p:nvSpPr>
        <p:spPr>
          <a:xfrm>
            <a:off x="10325279" y="1740595"/>
            <a:ext cx="344302" cy="1501140"/>
          </a:xfrm>
          <a:prstGeom prst="upArrow">
            <a:avLst>
              <a:gd name="adj1" fmla="val 51634"/>
              <a:gd name="adj2" fmla="val 45368"/>
            </a:avLst>
          </a:prstGeom>
          <a:gradFill flip="none" rotWithShape="1">
            <a:gsLst>
              <a:gs pos="16000">
                <a:schemeClr val="bg2">
                  <a:lumMod val="90000"/>
                </a:schemeClr>
              </a:gs>
              <a:gs pos="69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Up 56">
            <a:extLst>
              <a:ext uri="{FF2B5EF4-FFF2-40B4-BE49-F238E27FC236}">
                <a16:creationId xmlns:a16="http://schemas.microsoft.com/office/drawing/2014/main" id="{BDFACE1C-03B6-4602-9C42-4F2040B2D416}"/>
              </a:ext>
            </a:extLst>
          </p:cNvPr>
          <p:cNvSpPr/>
          <p:nvPr/>
        </p:nvSpPr>
        <p:spPr>
          <a:xfrm flipV="1">
            <a:off x="10325279" y="3241732"/>
            <a:ext cx="344302" cy="2251711"/>
          </a:xfrm>
          <a:prstGeom prst="upArrow">
            <a:avLst>
              <a:gd name="adj1" fmla="val 52180"/>
              <a:gd name="adj2" fmla="val 45368"/>
            </a:avLst>
          </a:prstGeom>
          <a:gradFill flip="none" rotWithShape="1">
            <a:gsLst>
              <a:gs pos="16000">
                <a:schemeClr val="bg2">
                  <a:lumMod val="90000"/>
                </a:schemeClr>
              </a:gs>
              <a:gs pos="92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30F1EAA-0175-4F52-B818-0965A68EF43B}"/>
              </a:ext>
            </a:extLst>
          </p:cNvPr>
          <p:cNvSpPr txBox="1"/>
          <p:nvPr/>
        </p:nvSpPr>
        <p:spPr>
          <a:xfrm rot="5400000">
            <a:off x="9681083" y="2780557"/>
            <a:ext cx="2192660" cy="230832"/>
          </a:xfrm>
          <a:prstGeom prst="rect">
            <a:avLst/>
          </a:prstGeom>
          <a:noFill/>
        </p:spPr>
        <p:txBody>
          <a:bodyPr wrap="square" rtlCol="0">
            <a:spAutoFit/>
          </a:bodyPr>
          <a:lstStyle/>
          <a:p>
            <a:r>
              <a:rPr lang="en-US" sz="900" dirty="0">
                <a:latin typeface="Century Gothic" panose="020B0502020202020204" pitchFamily="34" charset="0"/>
              </a:rPr>
              <a:t>Gaining market share</a:t>
            </a:r>
          </a:p>
        </p:txBody>
      </p:sp>
      <p:sp>
        <p:nvSpPr>
          <p:cNvPr id="59" name="TextBox 58">
            <a:extLst>
              <a:ext uri="{FF2B5EF4-FFF2-40B4-BE49-F238E27FC236}">
                <a16:creationId xmlns:a16="http://schemas.microsoft.com/office/drawing/2014/main" id="{A131F2D2-276B-4243-8B17-7CE2DFFE96D8}"/>
              </a:ext>
            </a:extLst>
          </p:cNvPr>
          <p:cNvSpPr txBox="1"/>
          <p:nvPr/>
        </p:nvSpPr>
        <p:spPr>
          <a:xfrm rot="5400000">
            <a:off x="9681083" y="4222646"/>
            <a:ext cx="2192660" cy="230832"/>
          </a:xfrm>
          <a:prstGeom prst="rect">
            <a:avLst/>
          </a:prstGeom>
          <a:noFill/>
        </p:spPr>
        <p:txBody>
          <a:bodyPr wrap="square" rtlCol="0">
            <a:spAutoFit/>
          </a:bodyPr>
          <a:lstStyle/>
          <a:p>
            <a:pPr algn="r"/>
            <a:r>
              <a:rPr lang="en-US" sz="900" dirty="0">
                <a:latin typeface="Century Gothic" panose="020B0502020202020204" pitchFamily="34" charset="0"/>
              </a:rPr>
              <a:t>Losing market share</a:t>
            </a:r>
          </a:p>
        </p:txBody>
      </p:sp>
      <p:grpSp>
        <p:nvGrpSpPr>
          <p:cNvPr id="5" name="Group 4">
            <a:extLst>
              <a:ext uri="{FF2B5EF4-FFF2-40B4-BE49-F238E27FC236}">
                <a16:creationId xmlns:a16="http://schemas.microsoft.com/office/drawing/2014/main" id="{F353ADFE-0CAE-3A4C-92A7-994A17F4C86B}"/>
              </a:ext>
            </a:extLst>
          </p:cNvPr>
          <p:cNvGrpSpPr/>
          <p:nvPr/>
        </p:nvGrpSpPr>
        <p:grpSpPr>
          <a:xfrm>
            <a:off x="928225" y="1617484"/>
            <a:ext cx="639844" cy="3983683"/>
            <a:chOff x="928225" y="1617484"/>
            <a:chExt cx="639844" cy="3983683"/>
          </a:xfrm>
        </p:grpSpPr>
        <p:sp>
          <p:nvSpPr>
            <p:cNvPr id="29" name="TextBox 28">
              <a:extLst>
                <a:ext uri="{FF2B5EF4-FFF2-40B4-BE49-F238E27FC236}">
                  <a16:creationId xmlns:a16="http://schemas.microsoft.com/office/drawing/2014/main" id="{26CA2D21-170B-4761-B57D-BCB22FA8FFAE}"/>
                </a:ext>
              </a:extLst>
            </p:cNvPr>
            <p:cNvSpPr txBox="1"/>
            <p:nvPr/>
          </p:nvSpPr>
          <p:spPr>
            <a:xfrm>
              <a:off x="1280811" y="5370335"/>
              <a:ext cx="287258" cy="230832"/>
            </a:xfrm>
            <a:prstGeom prst="rect">
              <a:avLst/>
            </a:prstGeom>
            <a:noFill/>
          </p:spPr>
          <p:txBody>
            <a:bodyPr wrap="none" rtlCol="0">
              <a:spAutoFit/>
            </a:bodyPr>
            <a:lstStyle/>
            <a:p>
              <a:pPr algn="r"/>
              <a:r>
                <a:rPr lang="en-US" sz="900" dirty="0">
                  <a:solidFill>
                    <a:schemeClr val="tx2"/>
                  </a:solidFill>
                  <a:latin typeface="Century Gothic" panose="020B0502020202020204" pitchFamily="34" charset="0"/>
                </a:rPr>
                <a:t>-5</a:t>
              </a:r>
            </a:p>
          </p:txBody>
        </p:sp>
        <p:sp>
          <p:nvSpPr>
            <p:cNvPr id="30" name="TextBox 29">
              <a:extLst>
                <a:ext uri="{FF2B5EF4-FFF2-40B4-BE49-F238E27FC236}">
                  <a16:creationId xmlns:a16="http://schemas.microsoft.com/office/drawing/2014/main" id="{B9296805-671E-4062-8405-D717F3E2E239}"/>
                </a:ext>
              </a:extLst>
            </p:cNvPr>
            <p:cNvSpPr txBox="1"/>
            <p:nvPr/>
          </p:nvSpPr>
          <p:spPr>
            <a:xfrm>
              <a:off x="1319283" y="4621783"/>
              <a:ext cx="248786" cy="230832"/>
            </a:xfrm>
            <a:prstGeom prst="rect">
              <a:avLst/>
            </a:prstGeom>
            <a:noFill/>
          </p:spPr>
          <p:txBody>
            <a:bodyPr wrap="none" rtlCol="0">
              <a:spAutoFit/>
            </a:bodyPr>
            <a:lstStyle/>
            <a:p>
              <a:pPr algn="r"/>
              <a:r>
                <a:rPr lang="en-US" sz="900" dirty="0">
                  <a:solidFill>
                    <a:schemeClr val="tx2"/>
                  </a:solidFill>
                  <a:latin typeface="Century Gothic" panose="020B0502020202020204" pitchFamily="34" charset="0"/>
                </a:rPr>
                <a:t>0</a:t>
              </a:r>
            </a:p>
          </p:txBody>
        </p:sp>
        <p:sp>
          <p:nvSpPr>
            <p:cNvPr id="31" name="TextBox 30">
              <a:extLst>
                <a:ext uri="{FF2B5EF4-FFF2-40B4-BE49-F238E27FC236}">
                  <a16:creationId xmlns:a16="http://schemas.microsoft.com/office/drawing/2014/main" id="{E9E0DEC0-D014-4F09-A6F2-4BD171AA6DC3}"/>
                </a:ext>
              </a:extLst>
            </p:cNvPr>
            <p:cNvSpPr txBox="1"/>
            <p:nvPr/>
          </p:nvSpPr>
          <p:spPr>
            <a:xfrm>
              <a:off x="1319283" y="3869193"/>
              <a:ext cx="248786" cy="230832"/>
            </a:xfrm>
            <a:prstGeom prst="rect">
              <a:avLst/>
            </a:prstGeom>
            <a:noFill/>
          </p:spPr>
          <p:txBody>
            <a:bodyPr wrap="none" rtlCol="0">
              <a:spAutoFit/>
            </a:bodyPr>
            <a:lstStyle/>
            <a:p>
              <a:pPr algn="r"/>
              <a:r>
                <a:rPr lang="en-US" sz="900" dirty="0">
                  <a:solidFill>
                    <a:schemeClr val="tx2"/>
                  </a:solidFill>
                  <a:latin typeface="Century Gothic" panose="020B0502020202020204" pitchFamily="34" charset="0"/>
                </a:rPr>
                <a:t>5</a:t>
              </a:r>
            </a:p>
          </p:txBody>
        </p:sp>
        <p:sp>
          <p:nvSpPr>
            <p:cNvPr id="32" name="TextBox 31">
              <a:extLst>
                <a:ext uri="{FF2B5EF4-FFF2-40B4-BE49-F238E27FC236}">
                  <a16:creationId xmlns:a16="http://schemas.microsoft.com/office/drawing/2014/main" id="{FF3A348A-B000-4EA9-B6BD-F9FBC7F3DF11}"/>
                </a:ext>
              </a:extLst>
            </p:cNvPr>
            <p:cNvSpPr txBox="1"/>
            <p:nvPr/>
          </p:nvSpPr>
          <p:spPr>
            <a:xfrm>
              <a:off x="1255163" y="3118624"/>
              <a:ext cx="312906" cy="230832"/>
            </a:xfrm>
            <a:prstGeom prst="rect">
              <a:avLst/>
            </a:prstGeom>
            <a:noFill/>
          </p:spPr>
          <p:txBody>
            <a:bodyPr wrap="none" rtlCol="0">
              <a:spAutoFit/>
            </a:bodyPr>
            <a:lstStyle/>
            <a:p>
              <a:pPr algn="r"/>
              <a:r>
                <a:rPr lang="en-US" sz="900" dirty="0">
                  <a:solidFill>
                    <a:schemeClr val="tx2"/>
                  </a:solidFill>
                  <a:latin typeface="Century Gothic" panose="020B0502020202020204" pitchFamily="34" charset="0"/>
                </a:rPr>
                <a:t>10</a:t>
              </a:r>
            </a:p>
          </p:txBody>
        </p:sp>
        <p:sp>
          <p:nvSpPr>
            <p:cNvPr id="33" name="TextBox 32">
              <a:extLst>
                <a:ext uri="{FF2B5EF4-FFF2-40B4-BE49-F238E27FC236}">
                  <a16:creationId xmlns:a16="http://schemas.microsoft.com/office/drawing/2014/main" id="{21A793D6-4E08-4579-91F7-921BD14B4901}"/>
                </a:ext>
              </a:extLst>
            </p:cNvPr>
            <p:cNvSpPr txBox="1"/>
            <p:nvPr/>
          </p:nvSpPr>
          <p:spPr>
            <a:xfrm>
              <a:off x="1255163" y="2364287"/>
              <a:ext cx="312906" cy="230832"/>
            </a:xfrm>
            <a:prstGeom prst="rect">
              <a:avLst/>
            </a:prstGeom>
            <a:noFill/>
          </p:spPr>
          <p:txBody>
            <a:bodyPr wrap="none" rtlCol="0">
              <a:spAutoFit/>
            </a:bodyPr>
            <a:lstStyle/>
            <a:p>
              <a:pPr algn="r"/>
              <a:r>
                <a:rPr lang="en-US" sz="900" dirty="0">
                  <a:solidFill>
                    <a:schemeClr val="tx2"/>
                  </a:solidFill>
                  <a:latin typeface="Century Gothic" panose="020B0502020202020204" pitchFamily="34" charset="0"/>
                </a:rPr>
                <a:t>15</a:t>
              </a:r>
            </a:p>
          </p:txBody>
        </p:sp>
        <p:sp>
          <p:nvSpPr>
            <p:cNvPr id="34" name="TextBox 33">
              <a:extLst>
                <a:ext uri="{FF2B5EF4-FFF2-40B4-BE49-F238E27FC236}">
                  <a16:creationId xmlns:a16="http://schemas.microsoft.com/office/drawing/2014/main" id="{48B7871D-9D52-473E-858A-7E5935EFC294}"/>
                </a:ext>
              </a:extLst>
            </p:cNvPr>
            <p:cNvSpPr txBox="1"/>
            <p:nvPr/>
          </p:nvSpPr>
          <p:spPr>
            <a:xfrm>
              <a:off x="1255163" y="1617484"/>
              <a:ext cx="312906" cy="230832"/>
            </a:xfrm>
            <a:prstGeom prst="rect">
              <a:avLst/>
            </a:prstGeom>
            <a:noFill/>
          </p:spPr>
          <p:txBody>
            <a:bodyPr wrap="none" rtlCol="0">
              <a:spAutoFit/>
            </a:bodyPr>
            <a:lstStyle/>
            <a:p>
              <a:pPr algn="r"/>
              <a:r>
                <a:rPr lang="en-US" sz="900" dirty="0">
                  <a:solidFill>
                    <a:schemeClr val="tx2"/>
                  </a:solidFill>
                  <a:latin typeface="Century Gothic" panose="020B0502020202020204" pitchFamily="34" charset="0"/>
                </a:rPr>
                <a:t>20</a:t>
              </a:r>
            </a:p>
          </p:txBody>
        </p:sp>
        <p:sp>
          <p:nvSpPr>
            <p:cNvPr id="64" name="TextBox 63">
              <a:extLst>
                <a:ext uri="{FF2B5EF4-FFF2-40B4-BE49-F238E27FC236}">
                  <a16:creationId xmlns:a16="http://schemas.microsoft.com/office/drawing/2014/main" id="{87332C60-F6A7-4C59-ACFC-4ADCA5B3288F}"/>
                </a:ext>
              </a:extLst>
            </p:cNvPr>
            <p:cNvSpPr txBox="1"/>
            <p:nvPr/>
          </p:nvSpPr>
          <p:spPr>
            <a:xfrm rot="16200000">
              <a:off x="219697" y="3505922"/>
              <a:ext cx="1678665" cy="261610"/>
            </a:xfrm>
            <a:prstGeom prst="rect">
              <a:avLst/>
            </a:prstGeom>
            <a:noFill/>
          </p:spPr>
          <p:txBody>
            <a:bodyPr wrap="none" rtlCol="0">
              <a:spAutoFit/>
            </a:bodyPr>
            <a:lstStyle/>
            <a:p>
              <a:pPr algn="ctr"/>
              <a:r>
                <a:rPr lang="en-US" sz="1100" b="1" dirty="0">
                  <a:solidFill>
                    <a:schemeClr val="tx2"/>
                  </a:solidFill>
                  <a:latin typeface="Century Gothic" panose="020B0502020202020204" pitchFamily="34" charset="0"/>
                </a:rPr>
                <a:t>Company Growth (%)</a:t>
              </a:r>
            </a:p>
          </p:txBody>
        </p:sp>
      </p:grpSp>
      <p:grpSp>
        <p:nvGrpSpPr>
          <p:cNvPr id="6" name="Group 5">
            <a:extLst>
              <a:ext uri="{FF2B5EF4-FFF2-40B4-BE49-F238E27FC236}">
                <a16:creationId xmlns:a16="http://schemas.microsoft.com/office/drawing/2014/main" id="{9F305807-08AB-564C-913B-DCCA033298F7}"/>
              </a:ext>
            </a:extLst>
          </p:cNvPr>
          <p:cNvGrpSpPr/>
          <p:nvPr/>
        </p:nvGrpSpPr>
        <p:grpSpPr>
          <a:xfrm>
            <a:off x="1501672" y="5629051"/>
            <a:ext cx="8843819" cy="599115"/>
            <a:chOff x="1501672" y="5629051"/>
            <a:chExt cx="8843819" cy="599115"/>
          </a:xfrm>
        </p:grpSpPr>
        <p:sp>
          <p:nvSpPr>
            <p:cNvPr id="37" name="TextBox 36">
              <a:extLst>
                <a:ext uri="{FF2B5EF4-FFF2-40B4-BE49-F238E27FC236}">
                  <a16:creationId xmlns:a16="http://schemas.microsoft.com/office/drawing/2014/main" id="{51C932F8-7AEE-4D00-8499-840EBDDDDBD0}"/>
                </a:ext>
              </a:extLst>
            </p:cNvPr>
            <p:cNvSpPr txBox="1"/>
            <p:nvPr/>
          </p:nvSpPr>
          <p:spPr>
            <a:xfrm>
              <a:off x="1501672" y="5629051"/>
              <a:ext cx="248786" cy="230832"/>
            </a:xfrm>
            <a:prstGeom prst="rect">
              <a:avLst/>
            </a:prstGeom>
            <a:noFill/>
          </p:spPr>
          <p:txBody>
            <a:bodyPr wrap="none" rtlCol="0">
              <a:spAutoFit/>
            </a:bodyPr>
            <a:lstStyle/>
            <a:p>
              <a:pPr algn="ctr"/>
              <a:r>
                <a:rPr lang="en-US" sz="900" dirty="0">
                  <a:solidFill>
                    <a:schemeClr val="tx2"/>
                  </a:solidFill>
                  <a:latin typeface="Century Gothic" panose="020B0502020202020204" pitchFamily="34" charset="0"/>
                </a:rPr>
                <a:t>0</a:t>
              </a:r>
            </a:p>
          </p:txBody>
        </p:sp>
        <p:sp>
          <p:nvSpPr>
            <p:cNvPr id="38" name="TextBox 37">
              <a:extLst>
                <a:ext uri="{FF2B5EF4-FFF2-40B4-BE49-F238E27FC236}">
                  <a16:creationId xmlns:a16="http://schemas.microsoft.com/office/drawing/2014/main" id="{C8D96A50-D20F-455F-8B93-BC1CE0E1A15B}"/>
                </a:ext>
              </a:extLst>
            </p:cNvPr>
            <p:cNvSpPr txBox="1"/>
            <p:nvPr/>
          </p:nvSpPr>
          <p:spPr>
            <a:xfrm>
              <a:off x="2896773" y="5629051"/>
              <a:ext cx="312907" cy="230832"/>
            </a:xfrm>
            <a:prstGeom prst="rect">
              <a:avLst/>
            </a:prstGeom>
            <a:noFill/>
          </p:spPr>
          <p:txBody>
            <a:bodyPr wrap="none" rtlCol="0">
              <a:spAutoFit/>
            </a:bodyPr>
            <a:lstStyle/>
            <a:p>
              <a:pPr algn="ctr"/>
              <a:r>
                <a:rPr lang="en-US" sz="900" dirty="0">
                  <a:solidFill>
                    <a:schemeClr val="tx2"/>
                  </a:solidFill>
                  <a:latin typeface="Century Gothic" panose="020B0502020202020204" pitchFamily="34" charset="0"/>
                </a:rPr>
                <a:t>10</a:t>
              </a:r>
            </a:p>
          </p:txBody>
        </p:sp>
        <p:sp>
          <p:nvSpPr>
            <p:cNvPr id="39" name="TextBox 38">
              <a:extLst>
                <a:ext uri="{FF2B5EF4-FFF2-40B4-BE49-F238E27FC236}">
                  <a16:creationId xmlns:a16="http://schemas.microsoft.com/office/drawing/2014/main" id="{31848992-647F-40CB-8872-0AC760C581DF}"/>
                </a:ext>
              </a:extLst>
            </p:cNvPr>
            <p:cNvSpPr txBox="1"/>
            <p:nvPr/>
          </p:nvSpPr>
          <p:spPr>
            <a:xfrm>
              <a:off x="4323936" y="5629051"/>
              <a:ext cx="312907" cy="230832"/>
            </a:xfrm>
            <a:prstGeom prst="rect">
              <a:avLst/>
            </a:prstGeom>
            <a:noFill/>
          </p:spPr>
          <p:txBody>
            <a:bodyPr wrap="none" rtlCol="0">
              <a:spAutoFit/>
            </a:bodyPr>
            <a:lstStyle/>
            <a:p>
              <a:pPr algn="ctr"/>
              <a:r>
                <a:rPr lang="en-US" sz="900" dirty="0">
                  <a:solidFill>
                    <a:schemeClr val="tx2"/>
                  </a:solidFill>
                  <a:latin typeface="Century Gothic" panose="020B0502020202020204" pitchFamily="34" charset="0"/>
                </a:rPr>
                <a:t>20</a:t>
              </a:r>
            </a:p>
          </p:txBody>
        </p:sp>
        <p:sp>
          <p:nvSpPr>
            <p:cNvPr id="40" name="TextBox 39">
              <a:extLst>
                <a:ext uri="{FF2B5EF4-FFF2-40B4-BE49-F238E27FC236}">
                  <a16:creationId xmlns:a16="http://schemas.microsoft.com/office/drawing/2014/main" id="{9F11A575-AA9F-408C-8BDB-9A6DF071A33C}"/>
                </a:ext>
              </a:extLst>
            </p:cNvPr>
            <p:cNvSpPr txBox="1"/>
            <p:nvPr/>
          </p:nvSpPr>
          <p:spPr>
            <a:xfrm>
              <a:off x="5751099" y="5629051"/>
              <a:ext cx="312907" cy="230832"/>
            </a:xfrm>
            <a:prstGeom prst="rect">
              <a:avLst/>
            </a:prstGeom>
            <a:noFill/>
          </p:spPr>
          <p:txBody>
            <a:bodyPr wrap="none" rtlCol="0">
              <a:spAutoFit/>
            </a:bodyPr>
            <a:lstStyle/>
            <a:p>
              <a:pPr algn="ctr"/>
              <a:r>
                <a:rPr lang="en-US" sz="900" dirty="0">
                  <a:solidFill>
                    <a:schemeClr val="tx2"/>
                  </a:solidFill>
                  <a:latin typeface="Century Gothic" panose="020B0502020202020204" pitchFamily="34" charset="0"/>
                </a:rPr>
                <a:t>30</a:t>
              </a:r>
            </a:p>
          </p:txBody>
        </p:sp>
        <p:sp>
          <p:nvSpPr>
            <p:cNvPr id="41" name="TextBox 40">
              <a:extLst>
                <a:ext uri="{FF2B5EF4-FFF2-40B4-BE49-F238E27FC236}">
                  <a16:creationId xmlns:a16="http://schemas.microsoft.com/office/drawing/2014/main" id="{CFCC0ECA-E9DD-4CB3-9F84-0134E995D6F0}"/>
                </a:ext>
              </a:extLst>
            </p:cNvPr>
            <p:cNvSpPr txBox="1"/>
            <p:nvPr/>
          </p:nvSpPr>
          <p:spPr>
            <a:xfrm>
              <a:off x="7178261" y="5629051"/>
              <a:ext cx="312907" cy="230832"/>
            </a:xfrm>
            <a:prstGeom prst="rect">
              <a:avLst/>
            </a:prstGeom>
            <a:noFill/>
          </p:spPr>
          <p:txBody>
            <a:bodyPr wrap="none" rtlCol="0">
              <a:spAutoFit/>
            </a:bodyPr>
            <a:lstStyle/>
            <a:p>
              <a:pPr algn="ctr"/>
              <a:r>
                <a:rPr lang="en-US" sz="900" dirty="0">
                  <a:solidFill>
                    <a:schemeClr val="tx2"/>
                  </a:solidFill>
                  <a:latin typeface="Century Gothic" panose="020B0502020202020204" pitchFamily="34" charset="0"/>
                </a:rPr>
                <a:t>40</a:t>
              </a:r>
            </a:p>
          </p:txBody>
        </p:sp>
        <p:sp>
          <p:nvSpPr>
            <p:cNvPr id="42" name="TextBox 41">
              <a:extLst>
                <a:ext uri="{FF2B5EF4-FFF2-40B4-BE49-F238E27FC236}">
                  <a16:creationId xmlns:a16="http://schemas.microsoft.com/office/drawing/2014/main" id="{8DE61F47-9107-431B-9FC0-E9F951E323F4}"/>
                </a:ext>
              </a:extLst>
            </p:cNvPr>
            <p:cNvSpPr txBox="1"/>
            <p:nvPr/>
          </p:nvSpPr>
          <p:spPr>
            <a:xfrm>
              <a:off x="8605423" y="5629051"/>
              <a:ext cx="312907" cy="230832"/>
            </a:xfrm>
            <a:prstGeom prst="rect">
              <a:avLst/>
            </a:prstGeom>
            <a:noFill/>
          </p:spPr>
          <p:txBody>
            <a:bodyPr wrap="none" rtlCol="0">
              <a:spAutoFit/>
            </a:bodyPr>
            <a:lstStyle/>
            <a:p>
              <a:pPr algn="ctr"/>
              <a:r>
                <a:rPr lang="en-US" sz="900" dirty="0">
                  <a:solidFill>
                    <a:schemeClr val="tx2"/>
                  </a:solidFill>
                  <a:latin typeface="Century Gothic" panose="020B0502020202020204" pitchFamily="34" charset="0"/>
                </a:rPr>
                <a:t>50</a:t>
              </a:r>
            </a:p>
          </p:txBody>
        </p:sp>
        <p:sp>
          <p:nvSpPr>
            <p:cNvPr id="43" name="TextBox 42">
              <a:extLst>
                <a:ext uri="{FF2B5EF4-FFF2-40B4-BE49-F238E27FC236}">
                  <a16:creationId xmlns:a16="http://schemas.microsoft.com/office/drawing/2014/main" id="{F5E583CB-2A17-4D58-AC98-92AFD8E80936}"/>
                </a:ext>
              </a:extLst>
            </p:cNvPr>
            <p:cNvSpPr txBox="1"/>
            <p:nvPr/>
          </p:nvSpPr>
          <p:spPr>
            <a:xfrm>
              <a:off x="10032584" y="5629051"/>
              <a:ext cx="312907" cy="230832"/>
            </a:xfrm>
            <a:prstGeom prst="rect">
              <a:avLst/>
            </a:prstGeom>
            <a:noFill/>
          </p:spPr>
          <p:txBody>
            <a:bodyPr wrap="none" rtlCol="0">
              <a:spAutoFit/>
            </a:bodyPr>
            <a:lstStyle/>
            <a:p>
              <a:pPr algn="ctr"/>
              <a:r>
                <a:rPr lang="en-US" sz="900" dirty="0">
                  <a:solidFill>
                    <a:schemeClr val="tx2"/>
                  </a:solidFill>
                  <a:latin typeface="Century Gothic" panose="020B0502020202020204" pitchFamily="34" charset="0"/>
                </a:rPr>
                <a:t>60</a:t>
              </a:r>
            </a:p>
          </p:txBody>
        </p:sp>
        <p:sp>
          <p:nvSpPr>
            <p:cNvPr id="65" name="TextBox 64">
              <a:extLst>
                <a:ext uri="{FF2B5EF4-FFF2-40B4-BE49-F238E27FC236}">
                  <a16:creationId xmlns:a16="http://schemas.microsoft.com/office/drawing/2014/main" id="{EE41C5E5-0A70-4722-AC36-43B4BD0ACBA3}"/>
                </a:ext>
              </a:extLst>
            </p:cNvPr>
            <p:cNvSpPr txBox="1"/>
            <p:nvPr/>
          </p:nvSpPr>
          <p:spPr>
            <a:xfrm>
              <a:off x="5229323" y="5966556"/>
              <a:ext cx="1356462" cy="261610"/>
            </a:xfrm>
            <a:prstGeom prst="rect">
              <a:avLst/>
            </a:prstGeom>
            <a:noFill/>
          </p:spPr>
          <p:txBody>
            <a:bodyPr wrap="none" rtlCol="0">
              <a:spAutoFit/>
            </a:bodyPr>
            <a:lstStyle/>
            <a:p>
              <a:pPr algn="ctr"/>
              <a:r>
                <a:rPr lang="en-US" sz="1100" b="1" dirty="0">
                  <a:solidFill>
                    <a:schemeClr val="tx2"/>
                  </a:solidFill>
                  <a:latin typeface="Century Gothic" panose="020B0502020202020204" pitchFamily="34" charset="0"/>
                </a:rPr>
                <a:t>Market Share (%)</a:t>
              </a:r>
            </a:p>
          </p:txBody>
        </p:sp>
      </p:grpSp>
      <p:sp>
        <p:nvSpPr>
          <p:cNvPr id="67" name="TextBox 66">
            <a:extLst>
              <a:ext uri="{FF2B5EF4-FFF2-40B4-BE49-F238E27FC236}">
                <a16:creationId xmlns:a16="http://schemas.microsoft.com/office/drawing/2014/main" id="{46602150-AA37-49E5-BFD8-345DE6338D25}"/>
              </a:ext>
            </a:extLst>
          </p:cNvPr>
          <p:cNvSpPr txBox="1"/>
          <p:nvPr/>
        </p:nvSpPr>
        <p:spPr>
          <a:xfrm>
            <a:off x="4134566" y="574970"/>
            <a:ext cx="3922869"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Helvetica Neue"/>
              </a:rPr>
              <a:t>Competitor Comparison</a:t>
            </a:r>
          </a:p>
        </p:txBody>
      </p:sp>
      <p:grpSp>
        <p:nvGrpSpPr>
          <p:cNvPr id="18" name="Group 17">
            <a:extLst>
              <a:ext uri="{FF2B5EF4-FFF2-40B4-BE49-F238E27FC236}">
                <a16:creationId xmlns:a16="http://schemas.microsoft.com/office/drawing/2014/main" id="{2EF53642-743A-453F-8771-B5EF9D4C900D}"/>
              </a:ext>
            </a:extLst>
          </p:cNvPr>
          <p:cNvGrpSpPr/>
          <p:nvPr/>
        </p:nvGrpSpPr>
        <p:grpSpPr>
          <a:xfrm>
            <a:off x="3053226" y="1740595"/>
            <a:ext cx="5708650" cy="3752850"/>
            <a:chOff x="3322637" y="1838325"/>
            <a:chExt cx="5708650" cy="3752850"/>
          </a:xfrm>
        </p:grpSpPr>
        <p:cxnSp>
          <p:nvCxnSpPr>
            <p:cNvPr id="12" name="Straight Connector 11">
              <a:extLst>
                <a:ext uri="{FF2B5EF4-FFF2-40B4-BE49-F238E27FC236}">
                  <a16:creationId xmlns:a16="http://schemas.microsoft.com/office/drawing/2014/main" id="{25419A9D-A0B4-4999-9807-6058FE69EA68}"/>
                </a:ext>
              </a:extLst>
            </p:cNvPr>
            <p:cNvCxnSpPr/>
            <p:nvPr/>
          </p:nvCxnSpPr>
          <p:spPr>
            <a:xfrm flipV="1">
              <a:off x="3322637" y="1838325"/>
              <a:ext cx="0" cy="3752850"/>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1E7078-709D-43CF-8F33-BA0E7891B4D1}"/>
                </a:ext>
              </a:extLst>
            </p:cNvPr>
            <p:cNvCxnSpPr/>
            <p:nvPr/>
          </p:nvCxnSpPr>
          <p:spPr>
            <a:xfrm flipV="1">
              <a:off x="4749800" y="1838325"/>
              <a:ext cx="0" cy="3752850"/>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ED88EBD-F131-4EBB-8E39-57068467FDA9}"/>
                </a:ext>
              </a:extLst>
            </p:cNvPr>
            <p:cNvCxnSpPr/>
            <p:nvPr/>
          </p:nvCxnSpPr>
          <p:spPr>
            <a:xfrm flipV="1">
              <a:off x="6176963" y="1838325"/>
              <a:ext cx="0" cy="3752850"/>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004FB8-7A5B-4B48-AEFA-651F34ABDE1D}"/>
                </a:ext>
              </a:extLst>
            </p:cNvPr>
            <p:cNvCxnSpPr/>
            <p:nvPr/>
          </p:nvCxnSpPr>
          <p:spPr>
            <a:xfrm flipV="1">
              <a:off x="7604125" y="1838325"/>
              <a:ext cx="0" cy="3752850"/>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1119AE-A2EF-4E8C-AB53-668C3EF94C28}"/>
                </a:ext>
              </a:extLst>
            </p:cNvPr>
            <p:cNvCxnSpPr/>
            <p:nvPr/>
          </p:nvCxnSpPr>
          <p:spPr>
            <a:xfrm flipV="1">
              <a:off x="9031287" y="1838325"/>
              <a:ext cx="0" cy="3752850"/>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07B00BD3-5265-F444-9588-203B44E4AFB4}"/>
              </a:ext>
            </a:extLst>
          </p:cNvPr>
          <p:cNvGrpSpPr/>
          <p:nvPr/>
        </p:nvGrpSpPr>
        <p:grpSpPr>
          <a:xfrm>
            <a:off x="1626061" y="2491165"/>
            <a:ext cx="8562980" cy="2251709"/>
            <a:chOff x="1626061" y="2491165"/>
            <a:chExt cx="8562980" cy="2251709"/>
          </a:xfrm>
        </p:grpSpPr>
        <p:cxnSp>
          <p:nvCxnSpPr>
            <p:cNvPr id="21" name="Straight Connector 20">
              <a:extLst>
                <a:ext uri="{FF2B5EF4-FFF2-40B4-BE49-F238E27FC236}">
                  <a16:creationId xmlns:a16="http://schemas.microsoft.com/office/drawing/2014/main" id="{9EAAE258-7550-44E7-A5D6-C2B551AC698D}"/>
                </a:ext>
              </a:extLst>
            </p:cNvPr>
            <p:cNvCxnSpPr/>
            <p:nvPr/>
          </p:nvCxnSpPr>
          <p:spPr>
            <a:xfrm rot="5400000" flipV="1">
              <a:off x="5907554" y="-1790323"/>
              <a:ext cx="0" cy="8562975"/>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444321-DC66-4E5A-9827-B8F57F1E775D}"/>
                </a:ext>
              </a:extLst>
            </p:cNvPr>
            <p:cNvCxnSpPr/>
            <p:nvPr/>
          </p:nvCxnSpPr>
          <p:spPr>
            <a:xfrm rot="5400000" flipV="1">
              <a:off x="5907554" y="-289184"/>
              <a:ext cx="0" cy="8562975"/>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7245F7-0566-48AD-933A-AF9D9AE1492B}"/>
                </a:ext>
              </a:extLst>
            </p:cNvPr>
            <p:cNvCxnSpPr/>
            <p:nvPr/>
          </p:nvCxnSpPr>
          <p:spPr>
            <a:xfrm rot="5400000" flipV="1">
              <a:off x="5907554" y="461386"/>
              <a:ext cx="0" cy="8562975"/>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B9F5321-28AB-D347-810A-6AE6FD5C8599}"/>
                </a:ext>
              </a:extLst>
            </p:cNvPr>
            <p:cNvCxnSpPr/>
            <p:nvPr/>
          </p:nvCxnSpPr>
          <p:spPr>
            <a:xfrm rot="5400000" flipV="1">
              <a:off x="5907549" y="-1039244"/>
              <a:ext cx="0" cy="8562975"/>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6" name="Oval 45">
            <a:extLst>
              <a:ext uri="{FF2B5EF4-FFF2-40B4-BE49-F238E27FC236}">
                <a16:creationId xmlns:a16="http://schemas.microsoft.com/office/drawing/2014/main" id="{C9C94924-CFB6-474E-B930-E40EC2AD0049}"/>
              </a:ext>
            </a:extLst>
          </p:cNvPr>
          <p:cNvSpPr/>
          <p:nvPr/>
        </p:nvSpPr>
        <p:spPr>
          <a:xfrm>
            <a:off x="7603379" y="1413572"/>
            <a:ext cx="677950" cy="677950"/>
          </a:xfrm>
          <a:prstGeom prst="ellipse">
            <a:avLst/>
          </a:prstGeom>
          <a:solidFill>
            <a:schemeClr val="accent2">
              <a:lumMod val="20000"/>
              <a:lumOff val="80000"/>
            </a:schemeClr>
          </a:solidFill>
          <a:ln w="25400">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bIns="0" rtlCol="0" anchor="ctr"/>
          <a:lstStyle/>
          <a:p>
            <a:pPr algn="ctr">
              <a:lnSpc>
                <a:spcPts val="1300"/>
              </a:lnSpc>
            </a:pPr>
            <a:r>
              <a:rPr lang="en-US" b="1" dirty="0">
                <a:solidFill>
                  <a:schemeClr val="accent2"/>
                </a:solidFill>
                <a:latin typeface="Century Gothic" panose="020B0502020202020204" pitchFamily="34" charset="0"/>
              </a:rPr>
              <a:t>B</a:t>
            </a:r>
          </a:p>
        </p:txBody>
      </p:sp>
      <p:sp>
        <p:nvSpPr>
          <p:cNvPr id="47" name="Oval 46">
            <a:extLst>
              <a:ext uri="{FF2B5EF4-FFF2-40B4-BE49-F238E27FC236}">
                <a16:creationId xmlns:a16="http://schemas.microsoft.com/office/drawing/2014/main" id="{A2AFA3ED-E141-4DF0-A676-1147D93FADF9}"/>
              </a:ext>
            </a:extLst>
          </p:cNvPr>
          <p:cNvSpPr/>
          <p:nvPr/>
        </p:nvSpPr>
        <p:spPr>
          <a:xfrm>
            <a:off x="8083926" y="3463147"/>
            <a:ext cx="677950" cy="677950"/>
          </a:xfrm>
          <a:prstGeom prst="ellipse">
            <a:avLst/>
          </a:prstGeom>
          <a:solidFill>
            <a:schemeClr val="tx2">
              <a:lumMod val="20000"/>
              <a:lumOff val="80000"/>
            </a:schemeClr>
          </a:solidFill>
          <a:ln w="25400">
            <a:solidFill>
              <a:schemeClr val="tx2"/>
            </a:solidFill>
          </a:ln>
          <a:effectLst>
            <a:outerShdw dist="254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bIns="0" rtlCol="0" anchor="ctr"/>
          <a:lstStyle/>
          <a:p>
            <a:pPr algn="ctr">
              <a:lnSpc>
                <a:spcPts val="1300"/>
              </a:lnSpc>
            </a:pPr>
            <a:r>
              <a:rPr lang="en-US" b="1" dirty="0">
                <a:solidFill>
                  <a:schemeClr val="tx2"/>
                </a:solidFill>
                <a:latin typeface="Century Gothic" panose="020B0502020202020204" pitchFamily="34" charset="0"/>
              </a:rPr>
              <a:t>D</a:t>
            </a:r>
          </a:p>
        </p:txBody>
      </p:sp>
      <p:sp>
        <p:nvSpPr>
          <p:cNvPr id="48" name="Oval 47">
            <a:extLst>
              <a:ext uri="{FF2B5EF4-FFF2-40B4-BE49-F238E27FC236}">
                <a16:creationId xmlns:a16="http://schemas.microsoft.com/office/drawing/2014/main" id="{27380DE2-E4C9-4A33-88FE-7D6E167D2E8D}"/>
              </a:ext>
            </a:extLst>
          </p:cNvPr>
          <p:cNvSpPr/>
          <p:nvPr/>
        </p:nvSpPr>
        <p:spPr>
          <a:xfrm>
            <a:off x="4046915" y="4400133"/>
            <a:ext cx="677950" cy="677950"/>
          </a:xfrm>
          <a:prstGeom prst="ellipse">
            <a:avLst/>
          </a:prstGeom>
          <a:solidFill>
            <a:schemeClr val="bg1">
              <a:lumMod val="95000"/>
            </a:schemeClr>
          </a:solidFill>
          <a:ln w="25400">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bIns="0" rtlCol="0" anchor="ctr"/>
          <a:lstStyle/>
          <a:p>
            <a:pPr algn="ctr">
              <a:lnSpc>
                <a:spcPts val="1300"/>
              </a:lnSpc>
            </a:pPr>
            <a:r>
              <a:rPr lang="en-US" b="1" dirty="0">
                <a:solidFill>
                  <a:schemeClr val="bg2">
                    <a:lumMod val="75000"/>
                  </a:schemeClr>
                </a:solidFill>
                <a:latin typeface="Century Gothic" panose="020B0502020202020204" pitchFamily="34" charset="0"/>
              </a:rPr>
              <a:t>C</a:t>
            </a:r>
          </a:p>
        </p:txBody>
      </p:sp>
      <p:sp>
        <p:nvSpPr>
          <p:cNvPr id="51" name="TextBox 50">
            <a:extLst>
              <a:ext uri="{FF2B5EF4-FFF2-40B4-BE49-F238E27FC236}">
                <a16:creationId xmlns:a16="http://schemas.microsoft.com/office/drawing/2014/main" id="{FF7E5A85-709F-4206-AB93-BAB8FDA2D6A1}"/>
              </a:ext>
            </a:extLst>
          </p:cNvPr>
          <p:cNvSpPr txBox="1"/>
          <p:nvPr/>
        </p:nvSpPr>
        <p:spPr>
          <a:xfrm>
            <a:off x="7626762" y="4278344"/>
            <a:ext cx="1592278" cy="206403"/>
          </a:xfrm>
          <a:prstGeom prst="rect">
            <a:avLst/>
          </a:prstGeom>
          <a:solidFill>
            <a:schemeClr val="bg1"/>
          </a:solidFill>
        </p:spPr>
        <p:txBody>
          <a:bodyPr wrap="square" tIns="0" rtlCol="0">
            <a:spAutoFit/>
          </a:bodyPr>
          <a:lstStyle/>
          <a:p>
            <a:pPr algn="ctr">
              <a:lnSpc>
                <a:spcPts val="1400"/>
              </a:lnSpc>
            </a:pPr>
            <a:r>
              <a:rPr lang="en-US" sz="900" dirty="0">
                <a:solidFill>
                  <a:schemeClr val="tx2"/>
                </a:solidFill>
                <a:latin typeface="Century Gothic" panose="020B0502020202020204" pitchFamily="34" charset="0"/>
              </a:rPr>
              <a:t>Insert Company Name</a:t>
            </a:r>
          </a:p>
        </p:txBody>
      </p:sp>
      <p:sp>
        <p:nvSpPr>
          <p:cNvPr id="52" name="TextBox 51">
            <a:extLst>
              <a:ext uri="{FF2B5EF4-FFF2-40B4-BE49-F238E27FC236}">
                <a16:creationId xmlns:a16="http://schemas.microsoft.com/office/drawing/2014/main" id="{91E30FC9-9D71-4672-A6AF-72D44A03B435}"/>
              </a:ext>
            </a:extLst>
          </p:cNvPr>
          <p:cNvSpPr txBox="1"/>
          <p:nvPr/>
        </p:nvSpPr>
        <p:spPr>
          <a:xfrm>
            <a:off x="7146215" y="2208346"/>
            <a:ext cx="1592278" cy="206403"/>
          </a:xfrm>
          <a:prstGeom prst="rect">
            <a:avLst/>
          </a:prstGeom>
          <a:solidFill>
            <a:schemeClr val="bg1"/>
          </a:solidFill>
        </p:spPr>
        <p:txBody>
          <a:bodyPr wrap="square" tIns="0" rtlCol="0">
            <a:spAutoFit/>
          </a:bodyPr>
          <a:lstStyle/>
          <a:p>
            <a:pPr algn="ctr">
              <a:lnSpc>
                <a:spcPts val="1400"/>
              </a:lnSpc>
            </a:pPr>
            <a:r>
              <a:rPr lang="en-US" sz="900" dirty="0">
                <a:solidFill>
                  <a:schemeClr val="tx2"/>
                </a:solidFill>
                <a:latin typeface="Century Gothic" panose="020B0502020202020204" pitchFamily="34" charset="0"/>
              </a:rPr>
              <a:t>Insert Company Name</a:t>
            </a:r>
          </a:p>
        </p:txBody>
      </p:sp>
      <p:sp>
        <p:nvSpPr>
          <p:cNvPr id="54" name="TextBox 53">
            <a:extLst>
              <a:ext uri="{FF2B5EF4-FFF2-40B4-BE49-F238E27FC236}">
                <a16:creationId xmlns:a16="http://schemas.microsoft.com/office/drawing/2014/main" id="{8ECED5AB-FA54-442C-91A8-86F6A572F8CE}"/>
              </a:ext>
            </a:extLst>
          </p:cNvPr>
          <p:cNvSpPr txBox="1"/>
          <p:nvPr/>
        </p:nvSpPr>
        <p:spPr>
          <a:xfrm>
            <a:off x="3589751" y="5186615"/>
            <a:ext cx="1592278" cy="206403"/>
          </a:xfrm>
          <a:prstGeom prst="rect">
            <a:avLst/>
          </a:prstGeom>
          <a:solidFill>
            <a:schemeClr val="bg1"/>
          </a:solidFill>
        </p:spPr>
        <p:txBody>
          <a:bodyPr wrap="square" tIns="0" rtlCol="0">
            <a:spAutoFit/>
          </a:bodyPr>
          <a:lstStyle/>
          <a:p>
            <a:pPr algn="ctr">
              <a:lnSpc>
                <a:spcPts val="1400"/>
              </a:lnSpc>
            </a:pPr>
            <a:r>
              <a:rPr lang="en-US" sz="900" dirty="0">
                <a:solidFill>
                  <a:schemeClr val="tx2"/>
                </a:solidFill>
                <a:latin typeface="Century Gothic" panose="020B0502020202020204" pitchFamily="34" charset="0"/>
              </a:rPr>
              <a:t>Insert Company Name</a:t>
            </a:r>
          </a:p>
        </p:txBody>
      </p:sp>
      <p:cxnSp>
        <p:nvCxnSpPr>
          <p:cNvPr id="23" name="Straight Connector 22">
            <a:extLst>
              <a:ext uri="{FF2B5EF4-FFF2-40B4-BE49-F238E27FC236}">
                <a16:creationId xmlns:a16="http://schemas.microsoft.com/office/drawing/2014/main" id="{2024E03F-2DC8-4B50-8E38-5F8B4CAFEF70}"/>
              </a:ext>
            </a:extLst>
          </p:cNvPr>
          <p:cNvCxnSpPr>
            <a:cxnSpLocks/>
          </p:cNvCxnSpPr>
          <p:nvPr/>
        </p:nvCxnSpPr>
        <p:spPr>
          <a:xfrm rot="5400000" flipV="1">
            <a:off x="5907554" y="-1039753"/>
            <a:ext cx="0" cy="8562975"/>
          </a:xfrm>
          <a:prstGeom prst="line">
            <a:avLst/>
          </a:prstGeom>
          <a:ln w="12700" cap="rnd">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3FCCBD-8041-40E4-B435-8522962E0E80}"/>
              </a:ext>
            </a:extLst>
          </p:cNvPr>
          <p:cNvSpPr txBox="1"/>
          <p:nvPr/>
        </p:nvSpPr>
        <p:spPr>
          <a:xfrm>
            <a:off x="5077296" y="2973741"/>
            <a:ext cx="1665274" cy="478080"/>
          </a:xfrm>
          <a:prstGeom prst="rect">
            <a:avLst/>
          </a:prstGeom>
          <a:solidFill>
            <a:schemeClr val="bg1"/>
          </a:solidFill>
        </p:spPr>
        <p:txBody>
          <a:bodyPr wrap="square" tIns="0" rtlCol="0">
            <a:spAutoFit/>
          </a:bodyPr>
          <a:lstStyle/>
          <a:p>
            <a:pPr algn="ctr">
              <a:lnSpc>
                <a:spcPct val="150000"/>
              </a:lnSpc>
            </a:pPr>
            <a:r>
              <a:rPr lang="en-US" sz="1000" b="1" dirty="0">
                <a:solidFill>
                  <a:schemeClr val="tx2"/>
                </a:solidFill>
                <a:latin typeface="Century Gothic" panose="020B0502020202020204" pitchFamily="34" charset="0"/>
              </a:rPr>
              <a:t>AVERAGE MARKET GROWTH</a:t>
            </a:r>
          </a:p>
        </p:txBody>
      </p:sp>
      <p:sp>
        <p:nvSpPr>
          <p:cNvPr id="45" name="Oval 44">
            <a:extLst>
              <a:ext uri="{FF2B5EF4-FFF2-40B4-BE49-F238E27FC236}">
                <a16:creationId xmlns:a16="http://schemas.microsoft.com/office/drawing/2014/main" id="{454C7725-423E-4D45-97F0-382CBFE2BF4F}"/>
              </a:ext>
            </a:extLst>
          </p:cNvPr>
          <p:cNvSpPr/>
          <p:nvPr/>
        </p:nvSpPr>
        <p:spPr>
          <a:xfrm>
            <a:off x="2480047" y="2975381"/>
            <a:ext cx="677950" cy="677950"/>
          </a:xfrm>
          <a:prstGeom prst="ellipse">
            <a:avLst/>
          </a:prstGeom>
          <a:solidFill>
            <a:schemeClr val="accent5">
              <a:lumMod val="20000"/>
              <a:lumOff val="80000"/>
            </a:schemeClr>
          </a:solidFill>
          <a:ln w="25400">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bIns="0" rtlCol="0" anchor="ctr"/>
          <a:lstStyle/>
          <a:p>
            <a:pPr algn="ctr">
              <a:lnSpc>
                <a:spcPts val="1300"/>
              </a:lnSpc>
            </a:pPr>
            <a:r>
              <a:rPr lang="en-US" b="1" dirty="0">
                <a:solidFill>
                  <a:schemeClr val="accent1"/>
                </a:solidFill>
                <a:latin typeface="Century Gothic" panose="020B0502020202020204" pitchFamily="34" charset="0"/>
              </a:rPr>
              <a:t>A</a:t>
            </a:r>
          </a:p>
        </p:txBody>
      </p:sp>
      <p:sp>
        <p:nvSpPr>
          <p:cNvPr id="53" name="TextBox 52">
            <a:extLst>
              <a:ext uri="{FF2B5EF4-FFF2-40B4-BE49-F238E27FC236}">
                <a16:creationId xmlns:a16="http://schemas.microsoft.com/office/drawing/2014/main" id="{21DBEFFF-8409-42BC-8BB3-CE739BCC0AEB}"/>
              </a:ext>
            </a:extLst>
          </p:cNvPr>
          <p:cNvSpPr txBox="1"/>
          <p:nvPr/>
        </p:nvSpPr>
        <p:spPr>
          <a:xfrm>
            <a:off x="2022883" y="3790848"/>
            <a:ext cx="1592278" cy="206403"/>
          </a:xfrm>
          <a:prstGeom prst="rect">
            <a:avLst/>
          </a:prstGeom>
          <a:solidFill>
            <a:schemeClr val="bg1"/>
          </a:solidFill>
        </p:spPr>
        <p:txBody>
          <a:bodyPr wrap="square" tIns="0" rtlCol="0">
            <a:spAutoFit/>
          </a:bodyPr>
          <a:lstStyle/>
          <a:p>
            <a:pPr algn="ctr">
              <a:lnSpc>
                <a:spcPts val="1400"/>
              </a:lnSpc>
            </a:pPr>
            <a:r>
              <a:rPr lang="en-US" sz="900" dirty="0">
                <a:solidFill>
                  <a:schemeClr val="tx2"/>
                </a:solidFill>
                <a:latin typeface="Century Gothic" panose="020B0502020202020204" pitchFamily="34" charset="0"/>
              </a:rPr>
              <a:t>Insert Company Name</a:t>
            </a:r>
          </a:p>
        </p:txBody>
      </p:sp>
    </p:spTree>
    <p:extLst>
      <p:ext uri="{BB962C8B-B14F-4D97-AF65-F5344CB8AC3E}">
        <p14:creationId xmlns:p14="http://schemas.microsoft.com/office/powerpoint/2010/main" val="166788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par>
                                <p:cTn id="8" presetID="0" presetClass="path" presetSubtype="0" decel="50000" fill="hold" grpId="1" nodeType="withEffect">
                                  <p:stCondLst>
                                    <p:cond delay="0"/>
                                  </p:stCondLst>
                                  <p:childTnLst>
                                    <p:animMotion origin="layout" path="M -0.03646 0.07038 L 4.79167E-6 7.40741E-7 " pathEditMode="relative" rAng="0" ptsTypes="AA">
                                      <p:cBhvr>
                                        <p:cTn id="9" dur="1500" fill="hold"/>
                                        <p:tgtEl>
                                          <p:spTgt spid="70"/>
                                        </p:tgtEl>
                                        <p:attrNameLst>
                                          <p:attrName>ppt_x</p:attrName>
                                          <p:attrName>ppt_y</p:attrName>
                                        </p:attrNameLst>
                                      </p:cBhvr>
                                      <p:rCtr x="1823" y="-3495"/>
                                    </p:animMotion>
                                  </p:childTnLst>
                                </p:cTn>
                              </p:par>
                              <p:par>
                                <p:cTn id="10" presetID="16" presetClass="entr" presetSubtype="42" fill="hold" nodeType="withEffect">
                                  <p:stCondLst>
                                    <p:cond delay="1000"/>
                                  </p:stCondLst>
                                  <p:childTnLst>
                                    <p:set>
                                      <p:cBhvr>
                                        <p:cTn id="11" dur="1" fill="hold">
                                          <p:stCondLst>
                                            <p:cond delay="0"/>
                                          </p:stCondLst>
                                        </p:cTn>
                                        <p:tgtEl>
                                          <p:spTgt spid="18"/>
                                        </p:tgtEl>
                                        <p:attrNameLst>
                                          <p:attrName>style.visibility</p:attrName>
                                        </p:attrNameLst>
                                      </p:cBhvr>
                                      <p:to>
                                        <p:strVal val="visible"/>
                                      </p:to>
                                    </p:set>
                                    <p:animEffect transition="in" filter="barn(outHorizontal)">
                                      <p:cBhvr>
                                        <p:cTn id="12" dur="1500"/>
                                        <p:tgtEl>
                                          <p:spTgt spid="18"/>
                                        </p:tgtEl>
                                      </p:cBhvr>
                                    </p:animEffect>
                                  </p:childTnLst>
                                </p:cTn>
                              </p:par>
                              <p:par>
                                <p:cTn id="13" presetID="16" presetClass="entr" presetSubtype="37" fill="hold" nodeType="with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1500"/>
                                        <p:tgtEl>
                                          <p:spTgt spid="4"/>
                                        </p:tgtEl>
                                      </p:cBhvr>
                                    </p:animEffect>
                                  </p:childTnLst>
                                </p:cTn>
                              </p:par>
                              <p:par>
                                <p:cTn id="16" presetID="12" presetClass="entr" presetSubtype="1" fill="hold" nodeType="withEffect">
                                  <p:stCondLst>
                                    <p:cond delay="150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500"/>
                                        <p:tgtEl>
                                          <p:spTgt spid="6"/>
                                        </p:tgtEl>
                                        <p:attrNameLst>
                                          <p:attrName>ppt_y</p:attrName>
                                        </p:attrNameLst>
                                      </p:cBhvr>
                                      <p:tavLst>
                                        <p:tav tm="0">
                                          <p:val>
                                            <p:strVal val="#ppt_y-#ppt_h*1.125000"/>
                                          </p:val>
                                        </p:tav>
                                        <p:tav tm="100000">
                                          <p:val>
                                            <p:strVal val="#ppt_y"/>
                                          </p:val>
                                        </p:tav>
                                      </p:tavLst>
                                    </p:anim>
                                    <p:animEffect transition="in" filter="wipe(down)">
                                      <p:cBhvr>
                                        <p:cTn id="19" dur="1500"/>
                                        <p:tgtEl>
                                          <p:spTgt spid="6"/>
                                        </p:tgtEl>
                                      </p:cBhvr>
                                    </p:animEffect>
                                  </p:childTnLst>
                                </p:cTn>
                              </p:par>
                              <p:par>
                                <p:cTn id="20" presetID="12" presetClass="entr" presetSubtype="2" fill="hold" nodeType="withEffect">
                                  <p:stCondLst>
                                    <p:cond delay="150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500"/>
                                        <p:tgtEl>
                                          <p:spTgt spid="5"/>
                                        </p:tgtEl>
                                        <p:attrNameLst>
                                          <p:attrName>ppt_x</p:attrName>
                                        </p:attrNameLst>
                                      </p:cBhvr>
                                      <p:tavLst>
                                        <p:tav tm="0">
                                          <p:val>
                                            <p:strVal val="#ppt_x+#ppt_w*1.125000"/>
                                          </p:val>
                                        </p:tav>
                                        <p:tav tm="100000">
                                          <p:val>
                                            <p:strVal val="#ppt_x"/>
                                          </p:val>
                                        </p:tav>
                                      </p:tavLst>
                                    </p:anim>
                                    <p:animEffect transition="in" filter="wipe(left)">
                                      <p:cBhvr>
                                        <p:cTn id="23" dur="1500"/>
                                        <p:tgtEl>
                                          <p:spTgt spid="5"/>
                                        </p:tgtEl>
                                      </p:cBhvr>
                                    </p:animEffect>
                                  </p:childTnLst>
                                </p:cTn>
                              </p:par>
                              <p:par>
                                <p:cTn id="24" presetID="12" presetClass="entr" presetSubtype="4" fill="hold" grpId="0" nodeType="withEffect">
                                  <p:stCondLst>
                                    <p:cond delay="100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1500"/>
                                        <p:tgtEl>
                                          <p:spTgt spid="56"/>
                                        </p:tgtEl>
                                        <p:attrNameLst>
                                          <p:attrName>ppt_y</p:attrName>
                                        </p:attrNameLst>
                                      </p:cBhvr>
                                      <p:tavLst>
                                        <p:tav tm="0">
                                          <p:val>
                                            <p:strVal val="#ppt_y+#ppt_h*1.125000"/>
                                          </p:val>
                                        </p:tav>
                                        <p:tav tm="100000">
                                          <p:val>
                                            <p:strVal val="#ppt_y"/>
                                          </p:val>
                                        </p:tav>
                                      </p:tavLst>
                                    </p:anim>
                                    <p:animEffect transition="in" filter="wipe(up)">
                                      <p:cBhvr>
                                        <p:cTn id="27" dur="1500"/>
                                        <p:tgtEl>
                                          <p:spTgt spid="56"/>
                                        </p:tgtEl>
                                      </p:cBhvr>
                                    </p:animEffect>
                                  </p:childTnLst>
                                </p:cTn>
                              </p:par>
                              <p:par>
                                <p:cTn id="28" presetID="12" presetClass="entr" presetSubtype="1" fill="hold" grpId="0" nodeType="withEffect">
                                  <p:stCondLst>
                                    <p:cond delay="10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1500"/>
                                        <p:tgtEl>
                                          <p:spTgt spid="57"/>
                                        </p:tgtEl>
                                        <p:attrNameLst>
                                          <p:attrName>ppt_y</p:attrName>
                                        </p:attrNameLst>
                                      </p:cBhvr>
                                      <p:tavLst>
                                        <p:tav tm="0">
                                          <p:val>
                                            <p:strVal val="#ppt_y-#ppt_h*1.125000"/>
                                          </p:val>
                                        </p:tav>
                                        <p:tav tm="100000">
                                          <p:val>
                                            <p:strVal val="#ppt_y"/>
                                          </p:val>
                                        </p:tav>
                                      </p:tavLst>
                                    </p:anim>
                                    <p:animEffect transition="in" filter="wipe(down)">
                                      <p:cBhvr>
                                        <p:cTn id="31" dur="1500"/>
                                        <p:tgtEl>
                                          <p:spTgt spid="57"/>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1000"/>
                                        <p:tgtEl>
                                          <p:spTgt spid="58"/>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1000"/>
                                        <p:tgtEl>
                                          <p:spTgt spid="59"/>
                                        </p:tgtEl>
                                      </p:cBhvr>
                                    </p:animEffect>
                                  </p:childTnLst>
                                </p:cTn>
                              </p:par>
                              <p:par>
                                <p:cTn id="38" presetID="23" presetClass="entr" presetSubtype="16" fill="hold" grpId="0" nodeType="withEffect">
                                  <p:stCondLst>
                                    <p:cond delay="1500"/>
                                  </p:stCondLst>
                                  <p:childTnLst>
                                    <p:set>
                                      <p:cBhvr>
                                        <p:cTn id="39" dur="1" fill="hold">
                                          <p:stCondLst>
                                            <p:cond delay="0"/>
                                          </p:stCondLst>
                                        </p:cTn>
                                        <p:tgtEl>
                                          <p:spTgt spid="45"/>
                                        </p:tgtEl>
                                        <p:attrNameLst>
                                          <p:attrName>style.visibility</p:attrName>
                                        </p:attrNameLst>
                                      </p:cBhvr>
                                      <p:to>
                                        <p:strVal val="visible"/>
                                      </p:to>
                                    </p:set>
                                    <p:anim calcmode="lin" valueType="num">
                                      <p:cBhvr>
                                        <p:cTn id="40" dur="1500" fill="hold"/>
                                        <p:tgtEl>
                                          <p:spTgt spid="45"/>
                                        </p:tgtEl>
                                        <p:attrNameLst>
                                          <p:attrName>ppt_w</p:attrName>
                                        </p:attrNameLst>
                                      </p:cBhvr>
                                      <p:tavLst>
                                        <p:tav tm="0">
                                          <p:val>
                                            <p:fltVal val="0"/>
                                          </p:val>
                                        </p:tav>
                                        <p:tav tm="100000">
                                          <p:val>
                                            <p:strVal val="#ppt_w"/>
                                          </p:val>
                                        </p:tav>
                                      </p:tavLst>
                                    </p:anim>
                                    <p:anim calcmode="lin" valueType="num">
                                      <p:cBhvr>
                                        <p:cTn id="41" dur="1500" fill="hold"/>
                                        <p:tgtEl>
                                          <p:spTgt spid="45"/>
                                        </p:tgtEl>
                                        <p:attrNameLst>
                                          <p:attrName>ppt_h</p:attrName>
                                        </p:attrNameLst>
                                      </p:cBhvr>
                                      <p:tavLst>
                                        <p:tav tm="0">
                                          <p:val>
                                            <p:fltVal val="0"/>
                                          </p:val>
                                        </p:tav>
                                        <p:tav tm="100000">
                                          <p:val>
                                            <p:strVal val="#ppt_h"/>
                                          </p:val>
                                        </p:tav>
                                      </p:tavLst>
                                    </p:anim>
                                  </p:childTnLst>
                                </p:cTn>
                              </p:par>
                              <p:par>
                                <p:cTn id="42" presetID="10" presetClass="entr" presetSubtype="0" fill="hold" grpId="0" nodeType="withEffect">
                                  <p:stCondLst>
                                    <p:cond delay="150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1000"/>
                                        <p:tgtEl>
                                          <p:spTgt spid="53"/>
                                        </p:tgtEl>
                                      </p:cBhvr>
                                    </p:animEffect>
                                  </p:childTnLst>
                                </p:cTn>
                              </p:par>
                              <p:par>
                                <p:cTn id="45" presetID="23" presetClass="entr" presetSubtype="16"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 calcmode="lin" valueType="num">
                                      <p:cBhvr>
                                        <p:cTn id="47" dur="1500" fill="hold"/>
                                        <p:tgtEl>
                                          <p:spTgt spid="46"/>
                                        </p:tgtEl>
                                        <p:attrNameLst>
                                          <p:attrName>ppt_w</p:attrName>
                                        </p:attrNameLst>
                                      </p:cBhvr>
                                      <p:tavLst>
                                        <p:tav tm="0">
                                          <p:val>
                                            <p:fltVal val="0"/>
                                          </p:val>
                                        </p:tav>
                                        <p:tav tm="100000">
                                          <p:val>
                                            <p:strVal val="#ppt_w"/>
                                          </p:val>
                                        </p:tav>
                                      </p:tavLst>
                                    </p:anim>
                                    <p:anim calcmode="lin" valueType="num">
                                      <p:cBhvr>
                                        <p:cTn id="48" dur="1500" fill="hold"/>
                                        <p:tgtEl>
                                          <p:spTgt spid="46"/>
                                        </p:tgtEl>
                                        <p:attrNameLst>
                                          <p:attrName>ppt_h</p:attrName>
                                        </p:attrNameLst>
                                      </p:cBhvr>
                                      <p:tavLst>
                                        <p:tav tm="0">
                                          <p:val>
                                            <p:fltVal val="0"/>
                                          </p:val>
                                        </p:tav>
                                        <p:tav tm="100000">
                                          <p:val>
                                            <p:strVal val="#ppt_h"/>
                                          </p:val>
                                        </p:tav>
                                      </p:tavLst>
                                    </p:anim>
                                  </p:childTnLst>
                                </p:cTn>
                              </p:par>
                              <p:par>
                                <p:cTn id="49" presetID="10" presetClass="entr" presetSubtype="0" fill="hold" grpId="0" nodeType="withEffect">
                                  <p:stCondLst>
                                    <p:cond delay="200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childTnLst>
                                </p:cTn>
                              </p:par>
                              <p:par>
                                <p:cTn id="52" presetID="23" presetClass="entr" presetSubtype="16" fill="hold" grpId="0" nodeType="withEffect">
                                  <p:stCondLst>
                                    <p:cond delay="2500"/>
                                  </p:stCondLst>
                                  <p:childTnLst>
                                    <p:set>
                                      <p:cBhvr>
                                        <p:cTn id="53" dur="1" fill="hold">
                                          <p:stCondLst>
                                            <p:cond delay="0"/>
                                          </p:stCondLst>
                                        </p:cTn>
                                        <p:tgtEl>
                                          <p:spTgt spid="48"/>
                                        </p:tgtEl>
                                        <p:attrNameLst>
                                          <p:attrName>style.visibility</p:attrName>
                                        </p:attrNameLst>
                                      </p:cBhvr>
                                      <p:to>
                                        <p:strVal val="visible"/>
                                      </p:to>
                                    </p:set>
                                    <p:anim calcmode="lin" valueType="num">
                                      <p:cBhvr>
                                        <p:cTn id="54" dur="1500" fill="hold"/>
                                        <p:tgtEl>
                                          <p:spTgt spid="48"/>
                                        </p:tgtEl>
                                        <p:attrNameLst>
                                          <p:attrName>ppt_w</p:attrName>
                                        </p:attrNameLst>
                                      </p:cBhvr>
                                      <p:tavLst>
                                        <p:tav tm="0">
                                          <p:val>
                                            <p:fltVal val="0"/>
                                          </p:val>
                                        </p:tav>
                                        <p:tav tm="100000">
                                          <p:val>
                                            <p:strVal val="#ppt_w"/>
                                          </p:val>
                                        </p:tav>
                                      </p:tavLst>
                                    </p:anim>
                                    <p:anim calcmode="lin" valueType="num">
                                      <p:cBhvr>
                                        <p:cTn id="55" dur="1500" fill="hold"/>
                                        <p:tgtEl>
                                          <p:spTgt spid="48"/>
                                        </p:tgtEl>
                                        <p:attrNameLst>
                                          <p:attrName>ppt_h</p:attrName>
                                        </p:attrNameLst>
                                      </p:cBhvr>
                                      <p:tavLst>
                                        <p:tav tm="0">
                                          <p:val>
                                            <p:fltVal val="0"/>
                                          </p:val>
                                        </p:tav>
                                        <p:tav tm="100000">
                                          <p:val>
                                            <p:strVal val="#ppt_h"/>
                                          </p:val>
                                        </p:tav>
                                      </p:tavLst>
                                    </p:anim>
                                  </p:childTnLst>
                                </p:cTn>
                              </p:par>
                              <p:par>
                                <p:cTn id="56" presetID="10" presetClass="entr" presetSubtype="0" fill="hold" grpId="0" nodeType="withEffect">
                                  <p:stCondLst>
                                    <p:cond delay="25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1000"/>
                                        <p:tgtEl>
                                          <p:spTgt spid="54"/>
                                        </p:tgtEl>
                                      </p:cBhvr>
                                    </p:animEffect>
                                  </p:childTnLst>
                                </p:cTn>
                              </p:par>
                              <p:par>
                                <p:cTn id="59" presetID="23" presetClass="entr" presetSubtype="16" fill="hold" grpId="0" nodeType="withEffect">
                                  <p:stCondLst>
                                    <p:cond delay="3000"/>
                                  </p:stCondLst>
                                  <p:childTnLst>
                                    <p:set>
                                      <p:cBhvr>
                                        <p:cTn id="60" dur="1" fill="hold">
                                          <p:stCondLst>
                                            <p:cond delay="0"/>
                                          </p:stCondLst>
                                        </p:cTn>
                                        <p:tgtEl>
                                          <p:spTgt spid="47"/>
                                        </p:tgtEl>
                                        <p:attrNameLst>
                                          <p:attrName>style.visibility</p:attrName>
                                        </p:attrNameLst>
                                      </p:cBhvr>
                                      <p:to>
                                        <p:strVal val="visible"/>
                                      </p:to>
                                    </p:set>
                                    <p:anim calcmode="lin" valueType="num">
                                      <p:cBhvr>
                                        <p:cTn id="61" dur="1500" fill="hold"/>
                                        <p:tgtEl>
                                          <p:spTgt spid="47"/>
                                        </p:tgtEl>
                                        <p:attrNameLst>
                                          <p:attrName>ppt_w</p:attrName>
                                        </p:attrNameLst>
                                      </p:cBhvr>
                                      <p:tavLst>
                                        <p:tav tm="0">
                                          <p:val>
                                            <p:fltVal val="0"/>
                                          </p:val>
                                        </p:tav>
                                        <p:tav tm="100000">
                                          <p:val>
                                            <p:strVal val="#ppt_w"/>
                                          </p:val>
                                        </p:tav>
                                      </p:tavLst>
                                    </p:anim>
                                    <p:anim calcmode="lin" valueType="num">
                                      <p:cBhvr>
                                        <p:cTn id="62" dur="1500" fill="hold"/>
                                        <p:tgtEl>
                                          <p:spTgt spid="47"/>
                                        </p:tgtEl>
                                        <p:attrNameLst>
                                          <p:attrName>ppt_h</p:attrName>
                                        </p:attrNameLst>
                                      </p:cBhvr>
                                      <p:tavLst>
                                        <p:tav tm="0">
                                          <p:val>
                                            <p:fltVal val="0"/>
                                          </p:val>
                                        </p:tav>
                                        <p:tav tm="100000">
                                          <p:val>
                                            <p:strVal val="#ppt_h"/>
                                          </p:val>
                                        </p:tav>
                                      </p:tavLst>
                                    </p:anim>
                                  </p:childTnLst>
                                </p:cTn>
                              </p:par>
                              <p:par>
                                <p:cTn id="63" presetID="10" presetClass="entr" presetSubtype="0" fill="hold" grpId="0" nodeType="withEffect">
                                  <p:stCondLst>
                                    <p:cond delay="300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1000"/>
                                        <p:tgtEl>
                                          <p:spTgt spid="51"/>
                                        </p:tgtEl>
                                      </p:cBhvr>
                                    </p:animEffect>
                                  </p:childTnLst>
                                </p:cTn>
                              </p:par>
                              <p:par>
                                <p:cTn id="66" presetID="16" presetClass="entr" presetSubtype="37" fill="hold" nodeType="withEffect">
                                  <p:stCondLst>
                                    <p:cond delay="3000"/>
                                  </p:stCondLst>
                                  <p:childTnLst>
                                    <p:set>
                                      <p:cBhvr>
                                        <p:cTn id="67" dur="1" fill="hold">
                                          <p:stCondLst>
                                            <p:cond delay="0"/>
                                          </p:stCondLst>
                                        </p:cTn>
                                        <p:tgtEl>
                                          <p:spTgt spid="23"/>
                                        </p:tgtEl>
                                        <p:attrNameLst>
                                          <p:attrName>style.visibility</p:attrName>
                                        </p:attrNameLst>
                                      </p:cBhvr>
                                      <p:to>
                                        <p:strVal val="visible"/>
                                      </p:to>
                                    </p:set>
                                    <p:animEffect transition="in" filter="barn(outVertical)">
                                      <p:cBhvr>
                                        <p:cTn id="68" dur="2000"/>
                                        <p:tgtEl>
                                          <p:spTgt spid="23"/>
                                        </p:tgtEl>
                                      </p:cBhvr>
                                    </p:animEffect>
                                  </p:childTnLst>
                                </p:cTn>
                              </p:par>
                              <p:par>
                                <p:cTn id="69" presetID="55" presetClass="entr" presetSubtype="0" fill="hold" grpId="0" nodeType="withEffect">
                                  <p:stCondLst>
                                    <p:cond delay="3000"/>
                                  </p:stCondLst>
                                  <p:childTnLst>
                                    <p:set>
                                      <p:cBhvr>
                                        <p:cTn id="70" dur="1" fill="hold">
                                          <p:stCondLst>
                                            <p:cond delay="0"/>
                                          </p:stCondLst>
                                        </p:cTn>
                                        <p:tgtEl>
                                          <p:spTgt spid="50"/>
                                        </p:tgtEl>
                                        <p:attrNameLst>
                                          <p:attrName>style.visibility</p:attrName>
                                        </p:attrNameLst>
                                      </p:cBhvr>
                                      <p:to>
                                        <p:strVal val="visible"/>
                                      </p:to>
                                    </p:set>
                                    <p:anim calcmode="lin" valueType="num">
                                      <p:cBhvr>
                                        <p:cTn id="71" dur="1000" fill="hold"/>
                                        <p:tgtEl>
                                          <p:spTgt spid="50"/>
                                        </p:tgtEl>
                                        <p:attrNameLst>
                                          <p:attrName>ppt_w</p:attrName>
                                        </p:attrNameLst>
                                      </p:cBhvr>
                                      <p:tavLst>
                                        <p:tav tm="0">
                                          <p:val>
                                            <p:strVal val="#ppt_w*0.70"/>
                                          </p:val>
                                        </p:tav>
                                        <p:tav tm="100000">
                                          <p:val>
                                            <p:strVal val="#ppt_w"/>
                                          </p:val>
                                        </p:tav>
                                      </p:tavLst>
                                    </p:anim>
                                    <p:anim calcmode="lin" valueType="num">
                                      <p:cBhvr>
                                        <p:cTn id="72" dur="1000" fill="hold"/>
                                        <p:tgtEl>
                                          <p:spTgt spid="50"/>
                                        </p:tgtEl>
                                        <p:attrNameLst>
                                          <p:attrName>ppt_h</p:attrName>
                                        </p:attrNameLst>
                                      </p:cBhvr>
                                      <p:tavLst>
                                        <p:tav tm="0">
                                          <p:val>
                                            <p:strVal val="#ppt_h"/>
                                          </p:val>
                                        </p:tav>
                                        <p:tav tm="100000">
                                          <p:val>
                                            <p:strVal val="#ppt_h"/>
                                          </p:val>
                                        </p:tav>
                                      </p:tavLst>
                                    </p:anim>
                                    <p:animEffect transition="in" filter="fade">
                                      <p:cBhvr>
                                        <p:cTn id="73"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56" grpId="0" animBg="1"/>
      <p:bldP spid="57" grpId="0" animBg="1"/>
      <p:bldP spid="58" grpId="0"/>
      <p:bldP spid="59" grpId="0"/>
      <p:bldP spid="46" grpId="0" animBg="1"/>
      <p:bldP spid="47" grpId="0" animBg="1"/>
      <p:bldP spid="48" grpId="0" animBg="1"/>
      <p:bldP spid="51" grpId="0" animBg="1"/>
      <p:bldP spid="52" grpId="0" animBg="1"/>
      <p:bldP spid="54" grpId="0" animBg="1"/>
      <p:bldP spid="50" grpId="0" animBg="1"/>
      <p:bldP spid="45"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2B74C255-35E1-FE4B-B094-203B34FCEBA8}"/>
              </a:ext>
            </a:extLst>
          </p:cNvPr>
          <p:cNvGrpSpPr/>
          <p:nvPr/>
        </p:nvGrpSpPr>
        <p:grpSpPr>
          <a:xfrm>
            <a:off x="-953816" y="-877795"/>
            <a:ext cx="2887555" cy="2854224"/>
            <a:chOff x="5332392" y="1162508"/>
            <a:chExt cx="4637313" cy="4583787"/>
          </a:xfrm>
          <a:solidFill>
            <a:schemeClr val="bg1">
              <a:lumMod val="95000"/>
            </a:schemeClr>
          </a:solidFill>
        </p:grpSpPr>
        <p:sp>
          <p:nvSpPr>
            <p:cNvPr id="60" name="Freeform: Shape 5">
              <a:extLst>
                <a:ext uri="{FF2B5EF4-FFF2-40B4-BE49-F238E27FC236}">
                  <a16:creationId xmlns:a16="http://schemas.microsoft.com/office/drawing/2014/main" id="{5355B584-6AF3-0A41-89BB-C80EBF0C1FBF}"/>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61" name="Freeform: Shape 6">
              <a:extLst>
                <a:ext uri="{FF2B5EF4-FFF2-40B4-BE49-F238E27FC236}">
                  <a16:creationId xmlns:a16="http://schemas.microsoft.com/office/drawing/2014/main" id="{4809759E-FB91-D744-8557-4A2F204C1291}"/>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grpSp>
        <p:nvGrpSpPr>
          <p:cNvPr id="56" name="Group 55">
            <a:extLst>
              <a:ext uri="{FF2B5EF4-FFF2-40B4-BE49-F238E27FC236}">
                <a16:creationId xmlns:a16="http://schemas.microsoft.com/office/drawing/2014/main" id="{C7E2D415-FB59-9749-A95D-4F7CCE86A2BC}"/>
              </a:ext>
            </a:extLst>
          </p:cNvPr>
          <p:cNvGrpSpPr/>
          <p:nvPr/>
        </p:nvGrpSpPr>
        <p:grpSpPr>
          <a:xfrm>
            <a:off x="9213706" y="4428438"/>
            <a:ext cx="4482101" cy="4430364"/>
            <a:chOff x="5332392" y="1162508"/>
            <a:chExt cx="4637313" cy="4583787"/>
          </a:xfrm>
          <a:solidFill>
            <a:schemeClr val="bg1">
              <a:lumMod val="95000"/>
            </a:schemeClr>
          </a:solidFill>
        </p:grpSpPr>
        <p:sp>
          <p:nvSpPr>
            <p:cNvPr id="57" name="Freeform: Shape 5">
              <a:extLst>
                <a:ext uri="{FF2B5EF4-FFF2-40B4-BE49-F238E27FC236}">
                  <a16:creationId xmlns:a16="http://schemas.microsoft.com/office/drawing/2014/main" id="{F0EF6573-83CA-A844-9599-CE9DEEA04A81}"/>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58" name="Freeform: Shape 6">
              <a:extLst>
                <a:ext uri="{FF2B5EF4-FFF2-40B4-BE49-F238E27FC236}">
                  <a16:creationId xmlns:a16="http://schemas.microsoft.com/office/drawing/2014/main" id="{3AE27E3B-48B1-924C-8182-EED70BCAD334}"/>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sp>
        <p:nvSpPr>
          <p:cNvPr id="68" name="TextBox 67">
            <a:extLst>
              <a:ext uri="{FF2B5EF4-FFF2-40B4-BE49-F238E27FC236}">
                <a16:creationId xmlns:a16="http://schemas.microsoft.com/office/drawing/2014/main" id="{11AA5AFA-CB42-4BA0-A14A-8B8325F98BD4}"/>
              </a:ext>
            </a:extLst>
          </p:cNvPr>
          <p:cNvSpPr txBox="1"/>
          <p:nvPr/>
        </p:nvSpPr>
        <p:spPr>
          <a:xfrm>
            <a:off x="4949681" y="574970"/>
            <a:ext cx="2262158"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Helvetica Neue"/>
              </a:rPr>
              <a:t>Strategy Map</a:t>
            </a:r>
          </a:p>
        </p:txBody>
      </p:sp>
      <p:sp>
        <p:nvSpPr>
          <p:cNvPr id="111" name="Rounded Rectangle 110">
            <a:extLst>
              <a:ext uri="{FF2B5EF4-FFF2-40B4-BE49-F238E27FC236}">
                <a16:creationId xmlns:a16="http://schemas.microsoft.com/office/drawing/2014/main" id="{13707C92-1345-4F57-8C40-F38F8E705571}"/>
              </a:ext>
            </a:extLst>
          </p:cNvPr>
          <p:cNvSpPr/>
          <p:nvPr/>
        </p:nvSpPr>
        <p:spPr>
          <a:xfrm>
            <a:off x="609320" y="1526852"/>
            <a:ext cx="10973360" cy="520037"/>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12750" hangingPunct="0"/>
            <a:endParaRPr lang="en-US" sz="1100" b="1" kern="0" dirty="0">
              <a:solidFill>
                <a:prstClr val="white"/>
              </a:solidFill>
              <a:latin typeface="Century Gothic" panose="020B0502020202020204" pitchFamily="34" charset="0"/>
              <a:ea typeface="Helvetica Neue"/>
              <a:cs typeface="Helvetica Neue"/>
              <a:sym typeface="Helvetica Neue"/>
            </a:endParaRPr>
          </a:p>
        </p:txBody>
      </p:sp>
      <p:sp>
        <p:nvSpPr>
          <p:cNvPr id="90" name="Rounded Rectangle 89">
            <a:extLst>
              <a:ext uri="{FF2B5EF4-FFF2-40B4-BE49-F238E27FC236}">
                <a16:creationId xmlns:a16="http://schemas.microsoft.com/office/drawing/2014/main" id="{FB8F3D6A-154A-4473-9B18-F701FE2E6F5C}"/>
              </a:ext>
            </a:extLst>
          </p:cNvPr>
          <p:cNvSpPr/>
          <p:nvPr/>
        </p:nvSpPr>
        <p:spPr>
          <a:xfrm>
            <a:off x="609320" y="1526852"/>
            <a:ext cx="1657318" cy="4370290"/>
          </a:xfrm>
          <a:prstGeom prst="roundRect">
            <a:avLst>
              <a:gd name="adj" fmla="val 53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Rounded Rectangle 21">
            <a:extLst>
              <a:ext uri="{FF2B5EF4-FFF2-40B4-BE49-F238E27FC236}">
                <a16:creationId xmlns:a16="http://schemas.microsoft.com/office/drawing/2014/main" id="{EBE42540-D9A8-4900-8597-0DF1DA89EE3B}"/>
              </a:ext>
            </a:extLst>
          </p:cNvPr>
          <p:cNvSpPr/>
          <p:nvPr/>
        </p:nvSpPr>
        <p:spPr>
          <a:xfrm>
            <a:off x="609320" y="1526852"/>
            <a:ext cx="1657318" cy="52003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12750" hangingPunct="0"/>
            <a:r>
              <a:rPr lang="en-US" sz="1200" b="1" kern="0" dirty="0">
                <a:solidFill>
                  <a:prstClr val="white"/>
                </a:solidFill>
                <a:latin typeface="Century Gothic" panose="020B0502020202020204" pitchFamily="34" charset="0"/>
                <a:ea typeface="Helvetica Neue"/>
                <a:cs typeface="Helvetica Neue"/>
                <a:sym typeface="Helvetica Neue"/>
              </a:rPr>
              <a:t>PERSPECTIVES</a:t>
            </a:r>
          </a:p>
        </p:txBody>
      </p:sp>
      <p:sp>
        <p:nvSpPr>
          <p:cNvPr id="143" name="TextBox 142">
            <a:extLst>
              <a:ext uri="{FF2B5EF4-FFF2-40B4-BE49-F238E27FC236}">
                <a16:creationId xmlns:a16="http://schemas.microsoft.com/office/drawing/2014/main" id="{6A528D01-4B68-A84B-87A5-2B1ABDB1BC63}"/>
              </a:ext>
            </a:extLst>
          </p:cNvPr>
          <p:cNvSpPr txBox="1"/>
          <p:nvPr/>
        </p:nvSpPr>
        <p:spPr>
          <a:xfrm>
            <a:off x="973927" y="3362408"/>
            <a:ext cx="901209" cy="276999"/>
          </a:xfrm>
          <a:prstGeom prst="rect">
            <a:avLst/>
          </a:prstGeom>
          <a:noFill/>
        </p:spPr>
        <p:txBody>
          <a:bodyPr wrap="none" rtlCol="0">
            <a:spAutoFit/>
          </a:bodyPr>
          <a:lstStyle/>
          <a:p>
            <a:pPr algn="ctr" defTabSz="412750" hangingPunct="0"/>
            <a:r>
              <a:rPr lang="en-US" sz="1200" b="1" kern="0" dirty="0">
                <a:solidFill>
                  <a:schemeClr val="tx2"/>
                </a:solidFill>
                <a:latin typeface="Century Gothic" panose="020B0502020202020204" pitchFamily="34" charset="0"/>
                <a:ea typeface="Helvetica Neue"/>
                <a:cs typeface="Helvetica Neue"/>
                <a:sym typeface="Helvetica Neue"/>
              </a:rPr>
              <a:t>Customer</a:t>
            </a:r>
          </a:p>
        </p:txBody>
      </p:sp>
      <p:sp>
        <p:nvSpPr>
          <p:cNvPr id="74" name="Rectangle: Rounded Corners 52">
            <a:extLst>
              <a:ext uri="{FF2B5EF4-FFF2-40B4-BE49-F238E27FC236}">
                <a16:creationId xmlns:a16="http://schemas.microsoft.com/office/drawing/2014/main" id="{B917AD8F-4F0E-41E0-9DD3-E3B597333AEE}"/>
              </a:ext>
            </a:extLst>
          </p:cNvPr>
          <p:cNvSpPr/>
          <p:nvPr/>
        </p:nvSpPr>
        <p:spPr>
          <a:xfrm>
            <a:off x="2580654" y="3225498"/>
            <a:ext cx="1302267" cy="520040"/>
          </a:xfrm>
          <a:prstGeom prst="roundRect">
            <a:avLst>
              <a:gd name="adj" fmla="val 10639"/>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Increase customer satisfaction</a:t>
            </a:r>
          </a:p>
        </p:txBody>
      </p:sp>
      <p:sp>
        <p:nvSpPr>
          <p:cNvPr id="75" name="Rectangle: Rounded Corners 52">
            <a:extLst>
              <a:ext uri="{FF2B5EF4-FFF2-40B4-BE49-F238E27FC236}">
                <a16:creationId xmlns:a16="http://schemas.microsoft.com/office/drawing/2014/main" id="{9D7EBB48-013A-4CD3-A6FB-AC94166108C9}"/>
              </a:ext>
            </a:extLst>
          </p:cNvPr>
          <p:cNvSpPr/>
          <p:nvPr/>
        </p:nvSpPr>
        <p:spPr>
          <a:xfrm>
            <a:off x="4114510" y="3225498"/>
            <a:ext cx="1302267" cy="520040"/>
          </a:xfrm>
          <a:prstGeom prst="roundRect">
            <a:avLst>
              <a:gd name="adj" fmla="val 10639"/>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Become a trusted brand</a:t>
            </a:r>
          </a:p>
        </p:txBody>
      </p:sp>
      <p:sp>
        <p:nvSpPr>
          <p:cNvPr id="76" name="Rectangle: Rounded Corners 52">
            <a:extLst>
              <a:ext uri="{FF2B5EF4-FFF2-40B4-BE49-F238E27FC236}">
                <a16:creationId xmlns:a16="http://schemas.microsoft.com/office/drawing/2014/main" id="{43DF9D0B-88A2-43EB-84B2-6C6EE039A36F}"/>
              </a:ext>
            </a:extLst>
          </p:cNvPr>
          <p:cNvSpPr/>
          <p:nvPr/>
        </p:nvSpPr>
        <p:spPr>
          <a:xfrm>
            <a:off x="5648366" y="3225498"/>
            <a:ext cx="1302267" cy="520040"/>
          </a:xfrm>
          <a:prstGeom prst="roundRect">
            <a:avLst>
              <a:gd name="adj" fmla="val 10639"/>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Sell new products</a:t>
            </a:r>
          </a:p>
        </p:txBody>
      </p:sp>
      <p:sp>
        <p:nvSpPr>
          <p:cNvPr id="72" name="Rectangle: Rounded Corners 52">
            <a:extLst>
              <a:ext uri="{FF2B5EF4-FFF2-40B4-BE49-F238E27FC236}">
                <a16:creationId xmlns:a16="http://schemas.microsoft.com/office/drawing/2014/main" id="{6732918C-B84F-42A6-B24C-A2983A9D80DF}"/>
              </a:ext>
            </a:extLst>
          </p:cNvPr>
          <p:cNvSpPr/>
          <p:nvPr/>
        </p:nvSpPr>
        <p:spPr>
          <a:xfrm>
            <a:off x="8716078" y="2269439"/>
            <a:ext cx="1302267" cy="520040"/>
          </a:xfrm>
          <a:prstGeom prst="roundRect">
            <a:avLst>
              <a:gd name="adj" fmla="val 10639"/>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Decrease fixed cost</a:t>
            </a:r>
          </a:p>
        </p:txBody>
      </p:sp>
      <p:sp>
        <p:nvSpPr>
          <p:cNvPr id="73" name="Rectangle: Rounded Corners 52">
            <a:extLst>
              <a:ext uri="{FF2B5EF4-FFF2-40B4-BE49-F238E27FC236}">
                <a16:creationId xmlns:a16="http://schemas.microsoft.com/office/drawing/2014/main" id="{1833E826-AF01-4BC1-BCA3-4ACAFB6031CF}"/>
              </a:ext>
            </a:extLst>
          </p:cNvPr>
          <p:cNvSpPr/>
          <p:nvPr/>
        </p:nvSpPr>
        <p:spPr>
          <a:xfrm>
            <a:off x="10249933" y="2269439"/>
            <a:ext cx="1302267" cy="520040"/>
          </a:xfrm>
          <a:prstGeom prst="roundRect">
            <a:avLst>
              <a:gd name="adj" fmla="val 10639"/>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Decrease variable cost</a:t>
            </a:r>
          </a:p>
        </p:txBody>
      </p:sp>
      <p:sp>
        <p:nvSpPr>
          <p:cNvPr id="144" name="TextBox 143">
            <a:extLst>
              <a:ext uri="{FF2B5EF4-FFF2-40B4-BE49-F238E27FC236}">
                <a16:creationId xmlns:a16="http://schemas.microsoft.com/office/drawing/2014/main" id="{9121486E-865B-D24E-A830-6BE915639C12}"/>
              </a:ext>
            </a:extLst>
          </p:cNvPr>
          <p:cNvSpPr txBox="1"/>
          <p:nvPr/>
        </p:nvSpPr>
        <p:spPr>
          <a:xfrm>
            <a:off x="990753" y="2406349"/>
            <a:ext cx="854721" cy="276999"/>
          </a:xfrm>
          <a:prstGeom prst="rect">
            <a:avLst/>
          </a:prstGeom>
          <a:noFill/>
        </p:spPr>
        <p:txBody>
          <a:bodyPr wrap="none" rtlCol="0">
            <a:spAutoFit/>
          </a:bodyPr>
          <a:lstStyle/>
          <a:p>
            <a:pPr algn="ctr" defTabSz="412750" hangingPunct="0"/>
            <a:r>
              <a:rPr lang="en-US" sz="1200" b="1" kern="0" dirty="0">
                <a:solidFill>
                  <a:schemeClr val="tx2"/>
                </a:solidFill>
                <a:latin typeface="Century Gothic" panose="020B0502020202020204" pitchFamily="34" charset="0"/>
                <a:ea typeface="Helvetica Neue"/>
                <a:cs typeface="Helvetica Neue"/>
                <a:sym typeface="Helvetica Neue"/>
              </a:rPr>
              <a:t>Financial</a:t>
            </a:r>
          </a:p>
        </p:txBody>
      </p:sp>
      <p:sp>
        <p:nvSpPr>
          <p:cNvPr id="112" name="Rectangle: Rounded Corners 52">
            <a:extLst>
              <a:ext uri="{FF2B5EF4-FFF2-40B4-BE49-F238E27FC236}">
                <a16:creationId xmlns:a16="http://schemas.microsoft.com/office/drawing/2014/main" id="{FFEEAD0C-5B93-6548-80ED-F9AD69E8680A}"/>
              </a:ext>
            </a:extLst>
          </p:cNvPr>
          <p:cNvSpPr/>
          <p:nvPr/>
        </p:nvSpPr>
        <p:spPr>
          <a:xfrm>
            <a:off x="2580654" y="2269439"/>
            <a:ext cx="1302267" cy="520040"/>
          </a:xfrm>
          <a:prstGeom prst="roundRect">
            <a:avLst>
              <a:gd name="adj" fmla="val 10639"/>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Increase revenue</a:t>
            </a:r>
          </a:p>
        </p:txBody>
      </p:sp>
      <p:sp>
        <p:nvSpPr>
          <p:cNvPr id="69" name="Rectangle: Rounded Corners 52">
            <a:extLst>
              <a:ext uri="{FF2B5EF4-FFF2-40B4-BE49-F238E27FC236}">
                <a16:creationId xmlns:a16="http://schemas.microsoft.com/office/drawing/2014/main" id="{12CD3473-FD20-43AD-8831-DAD4540C3DB3}"/>
              </a:ext>
            </a:extLst>
          </p:cNvPr>
          <p:cNvSpPr/>
          <p:nvPr/>
        </p:nvSpPr>
        <p:spPr>
          <a:xfrm>
            <a:off x="4114510" y="2269439"/>
            <a:ext cx="1302267" cy="520040"/>
          </a:xfrm>
          <a:prstGeom prst="roundRect">
            <a:avLst>
              <a:gd name="adj" fmla="val 10639"/>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Increase # of customers</a:t>
            </a:r>
          </a:p>
        </p:txBody>
      </p:sp>
      <p:sp>
        <p:nvSpPr>
          <p:cNvPr id="70" name="Rectangle: Rounded Corners 52">
            <a:extLst>
              <a:ext uri="{FF2B5EF4-FFF2-40B4-BE49-F238E27FC236}">
                <a16:creationId xmlns:a16="http://schemas.microsoft.com/office/drawing/2014/main" id="{5DC0EE97-779E-4F46-8D54-66ADF25E6598}"/>
              </a:ext>
            </a:extLst>
          </p:cNvPr>
          <p:cNvSpPr/>
          <p:nvPr/>
        </p:nvSpPr>
        <p:spPr>
          <a:xfrm>
            <a:off x="5648366" y="2269439"/>
            <a:ext cx="1302267" cy="520040"/>
          </a:xfrm>
          <a:prstGeom prst="roundRect">
            <a:avLst>
              <a:gd name="adj" fmla="val 10639"/>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Increase revenue per customer</a:t>
            </a:r>
          </a:p>
        </p:txBody>
      </p:sp>
      <p:sp>
        <p:nvSpPr>
          <p:cNvPr id="71" name="Rectangle: Rounded Corners 52">
            <a:extLst>
              <a:ext uri="{FF2B5EF4-FFF2-40B4-BE49-F238E27FC236}">
                <a16:creationId xmlns:a16="http://schemas.microsoft.com/office/drawing/2014/main" id="{379C3417-E6A5-40EF-9697-B94CA30D839C}"/>
              </a:ext>
            </a:extLst>
          </p:cNvPr>
          <p:cNvSpPr/>
          <p:nvPr/>
        </p:nvSpPr>
        <p:spPr>
          <a:xfrm>
            <a:off x="7182222" y="2269439"/>
            <a:ext cx="1302267" cy="520040"/>
          </a:xfrm>
          <a:prstGeom prst="roundRect">
            <a:avLst>
              <a:gd name="adj" fmla="val 10639"/>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Increase profit</a:t>
            </a:r>
          </a:p>
        </p:txBody>
      </p:sp>
      <p:sp>
        <p:nvSpPr>
          <p:cNvPr id="142" name="TextBox 141">
            <a:extLst>
              <a:ext uri="{FF2B5EF4-FFF2-40B4-BE49-F238E27FC236}">
                <a16:creationId xmlns:a16="http://schemas.microsoft.com/office/drawing/2014/main" id="{4FF2698D-E5E3-FD4E-94E4-9AA8576D897F}"/>
              </a:ext>
            </a:extLst>
          </p:cNvPr>
          <p:cNvSpPr txBox="1"/>
          <p:nvPr/>
        </p:nvSpPr>
        <p:spPr>
          <a:xfrm>
            <a:off x="737243" y="4318467"/>
            <a:ext cx="1353256" cy="276999"/>
          </a:xfrm>
          <a:prstGeom prst="rect">
            <a:avLst/>
          </a:prstGeom>
          <a:noFill/>
        </p:spPr>
        <p:txBody>
          <a:bodyPr wrap="none" rtlCol="0">
            <a:spAutoFit/>
          </a:bodyPr>
          <a:lstStyle/>
          <a:p>
            <a:pPr algn="ctr" defTabSz="412750" hangingPunct="0"/>
            <a:r>
              <a:rPr lang="en-US" sz="1200" b="1" kern="0" dirty="0">
                <a:solidFill>
                  <a:schemeClr val="tx2"/>
                </a:solidFill>
                <a:latin typeface="Century Gothic" panose="020B0502020202020204" pitchFamily="34" charset="0"/>
                <a:ea typeface="Helvetica Neue"/>
                <a:cs typeface="Helvetica Neue"/>
                <a:sym typeface="Helvetica Neue"/>
              </a:rPr>
              <a:t>Internal Process</a:t>
            </a:r>
          </a:p>
        </p:txBody>
      </p:sp>
      <p:sp>
        <p:nvSpPr>
          <p:cNvPr id="77" name="Rectangle: Rounded Corners 52">
            <a:extLst>
              <a:ext uri="{FF2B5EF4-FFF2-40B4-BE49-F238E27FC236}">
                <a16:creationId xmlns:a16="http://schemas.microsoft.com/office/drawing/2014/main" id="{6E38754C-CE69-44FF-A0BF-E9922F17A1BD}"/>
              </a:ext>
            </a:extLst>
          </p:cNvPr>
          <p:cNvSpPr/>
          <p:nvPr/>
        </p:nvSpPr>
        <p:spPr>
          <a:xfrm>
            <a:off x="2580654" y="4181557"/>
            <a:ext cx="1302267" cy="520040"/>
          </a:xfrm>
          <a:prstGeom prst="roundRect">
            <a:avLst>
              <a:gd name="adj" fmla="val 10639"/>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Understand customer segments</a:t>
            </a:r>
          </a:p>
        </p:txBody>
      </p:sp>
      <p:sp>
        <p:nvSpPr>
          <p:cNvPr id="78" name="Rectangle: Rounded Corners 52">
            <a:extLst>
              <a:ext uri="{FF2B5EF4-FFF2-40B4-BE49-F238E27FC236}">
                <a16:creationId xmlns:a16="http://schemas.microsoft.com/office/drawing/2014/main" id="{12827D05-C536-442B-8F3D-20AC82EA1656}"/>
              </a:ext>
            </a:extLst>
          </p:cNvPr>
          <p:cNvSpPr/>
          <p:nvPr/>
        </p:nvSpPr>
        <p:spPr>
          <a:xfrm>
            <a:off x="4114510" y="4181557"/>
            <a:ext cx="1302267" cy="520040"/>
          </a:xfrm>
          <a:prstGeom prst="roundRect">
            <a:avLst>
              <a:gd name="adj" fmla="val 10639"/>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Shift to digital channel</a:t>
            </a:r>
          </a:p>
        </p:txBody>
      </p:sp>
      <p:sp>
        <p:nvSpPr>
          <p:cNvPr id="79" name="Rectangle: Rounded Corners 52">
            <a:extLst>
              <a:ext uri="{FF2B5EF4-FFF2-40B4-BE49-F238E27FC236}">
                <a16:creationId xmlns:a16="http://schemas.microsoft.com/office/drawing/2014/main" id="{70675D9F-A4A2-4D2D-A8EB-D66BD7E2BD64}"/>
              </a:ext>
            </a:extLst>
          </p:cNvPr>
          <p:cNvSpPr/>
          <p:nvPr/>
        </p:nvSpPr>
        <p:spPr>
          <a:xfrm>
            <a:off x="5648366" y="4181557"/>
            <a:ext cx="1302267" cy="520040"/>
          </a:xfrm>
          <a:prstGeom prst="roundRect">
            <a:avLst>
              <a:gd name="adj" fmla="val 10639"/>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Decrease delivery time</a:t>
            </a:r>
          </a:p>
        </p:txBody>
      </p:sp>
      <p:sp>
        <p:nvSpPr>
          <p:cNvPr id="80" name="Rectangle: Rounded Corners 52">
            <a:extLst>
              <a:ext uri="{FF2B5EF4-FFF2-40B4-BE49-F238E27FC236}">
                <a16:creationId xmlns:a16="http://schemas.microsoft.com/office/drawing/2014/main" id="{C518DC5D-B5CC-4009-A85F-F3501E98E494}"/>
              </a:ext>
            </a:extLst>
          </p:cNvPr>
          <p:cNvSpPr/>
          <p:nvPr/>
        </p:nvSpPr>
        <p:spPr>
          <a:xfrm>
            <a:off x="7182222" y="4181557"/>
            <a:ext cx="1302267" cy="520040"/>
          </a:xfrm>
          <a:prstGeom prst="roundRect">
            <a:avLst>
              <a:gd name="adj" fmla="val 10639"/>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Create new, value-adding products</a:t>
            </a:r>
          </a:p>
        </p:txBody>
      </p:sp>
      <p:sp>
        <p:nvSpPr>
          <p:cNvPr id="141" name="TextBox 140">
            <a:extLst>
              <a:ext uri="{FF2B5EF4-FFF2-40B4-BE49-F238E27FC236}">
                <a16:creationId xmlns:a16="http://schemas.microsoft.com/office/drawing/2014/main" id="{3D970EE3-9943-7348-B6B0-9F1F9EB98032}"/>
              </a:ext>
            </a:extLst>
          </p:cNvPr>
          <p:cNvSpPr txBox="1"/>
          <p:nvPr/>
        </p:nvSpPr>
        <p:spPr>
          <a:xfrm>
            <a:off x="658977" y="5274526"/>
            <a:ext cx="1555234" cy="276999"/>
          </a:xfrm>
          <a:prstGeom prst="rect">
            <a:avLst/>
          </a:prstGeom>
          <a:noFill/>
        </p:spPr>
        <p:txBody>
          <a:bodyPr wrap="none" rtlCol="0">
            <a:spAutoFit/>
          </a:bodyPr>
          <a:lstStyle/>
          <a:p>
            <a:pPr algn="ctr" defTabSz="412750" hangingPunct="0"/>
            <a:r>
              <a:rPr lang="en-US" sz="1200" b="1" kern="0" dirty="0">
                <a:solidFill>
                  <a:schemeClr val="tx2"/>
                </a:solidFill>
                <a:latin typeface="Century Gothic" panose="020B0502020202020204" pitchFamily="34" charset="0"/>
                <a:ea typeface="Helvetica Neue"/>
                <a:cs typeface="Helvetica Neue"/>
                <a:sym typeface="Helvetica Neue"/>
              </a:rPr>
              <a:t>Learning &amp; Growth</a:t>
            </a:r>
          </a:p>
        </p:txBody>
      </p:sp>
      <p:sp>
        <p:nvSpPr>
          <p:cNvPr id="81" name="Rectangle: Rounded Corners 52">
            <a:extLst>
              <a:ext uri="{FF2B5EF4-FFF2-40B4-BE49-F238E27FC236}">
                <a16:creationId xmlns:a16="http://schemas.microsoft.com/office/drawing/2014/main" id="{FD9B4295-DFA9-4705-A904-940189C094D9}"/>
              </a:ext>
            </a:extLst>
          </p:cNvPr>
          <p:cNvSpPr/>
          <p:nvPr/>
        </p:nvSpPr>
        <p:spPr>
          <a:xfrm>
            <a:off x="2580654" y="5137616"/>
            <a:ext cx="1302267" cy="520040"/>
          </a:xfrm>
          <a:prstGeom prst="roundRect">
            <a:avLst>
              <a:gd name="adj" fmla="val 10639"/>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Improve employee satisfaction</a:t>
            </a:r>
          </a:p>
        </p:txBody>
      </p:sp>
      <p:sp>
        <p:nvSpPr>
          <p:cNvPr id="82" name="Rectangle: Rounded Corners 52">
            <a:extLst>
              <a:ext uri="{FF2B5EF4-FFF2-40B4-BE49-F238E27FC236}">
                <a16:creationId xmlns:a16="http://schemas.microsoft.com/office/drawing/2014/main" id="{B9A131B8-3D7F-40C7-AFB3-5E203CE9B894}"/>
              </a:ext>
            </a:extLst>
          </p:cNvPr>
          <p:cNvSpPr/>
          <p:nvPr/>
        </p:nvSpPr>
        <p:spPr>
          <a:xfrm>
            <a:off x="4114510" y="5137616"/>
            <a:ext cx="1302267" cy="520040"/>
          </a:xfrm>
          <a:prstGeom prst="roundRect">
            <a:avLst>
              <a:gd name="adj" fmla="val 10639"/>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Improve customer information</a:t>
            </a:r>
          </a:p>
        </p:txBody>
      </p:sp>
      <p:sp>
        <p:nvSpPr>
          <p:cNvPr id="83" name="Rectangle: Rounded Corners 52">
            <a:extLst>
              <a:ext uri="{FF2B5EF4-FFF2-40B4-BE49-F238E27FC236}">
                <a16:creationId xmlns:a16="http://schemas.microsoft.com/office/drawing/2014/main" id="{85ECE0AA-40A8-4545-A0E2-C489DAEAA628}"/>
              </a:ext>
            </a:extLst>
          </p:cNvPr>
          <p:cNvSpPr/>
          <p:nvPr/>
        </p:nvSpPr>
        <p:spPr>
          <a:xfrm>
            <a:off x="5648366" y="5137616"/>
            <a:ext cx="1302267" cy="520040"/>
          </a:xfrm>
          <a:prstGeom prst="roundRect">
            <a:avLst>
              <a:gd name="adj" fmla="val 10639"/>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Create a customer-centric culture</a:t>
            </a:r>
          </a:p>
        </p:txBody>
      </p:sp>
      <p:sp>
        <p:nvSpPr>
          <p:cNvPr id="84" name="Rectangle: Rounded Corners 52">
            <a:extLst>
              <a:ext uri="{FF2B5EF4-FFF2-40B4-BE49-F238E27FC236}">
                <a16:creationId xmlns:a16="http://schemas.microsoft.com/office/drawing/2014/main" id="{F8D61880-7779-4F22-A09C-67041EDBCE24}"/>
              </a:ext>
            </a:extLst>
          </p:cNvPr>
          <p:cNvSpPr/>
          <p:nvPr/>
        </p:nvSpPr>
        <p:spPr>
          <a:xfrm>
            <a:off x="7182222" y="5137616"/>
            <a:ext cx="1302267" cy="520040"/>
          </a:xfrm>
          <a:prstGeom prst="roundRect">
            <a:avLst>
              <a:gd name="adj" fmla="val 10639"/>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800" dirty="0">
                <a:solidFill>
                  <a:schemeClr val="tx1"/>
                </a:solidFill>
                <a:latin typeface="Century Gothic" panose="020B0502020202020204" pitchFamily="34" charset="0"/>
                <a:sym typeface="Helvetica Neue"/>
              </a:rPr>
              <a:t>Align the organization</a:t>
            </a:r>
          </a:p>
        </p:txBody>
      </p:sp>
      <p:grpSp>
        <p:nvGrpSpPr>
          <p:cNvPr id="28" name="Group 27">
            <a:extLst>
              <a:ext uri="{FF2B5EF4-FFF2-40B4-BE49-F238E27FC236}">
                <a16:creationId xmlns:a16="http://schemas.microsoft.com/office/drawing/2014/main" id="{BCA8BF28-54CB-4CEB-9217-36A905E7C637}"/>
              </a:ext>
            </a:extLst>
          </p:cNvPr>
          <p:cNvGrpSpPr/>
          <p:nvPr/>
        </p:nvGrpSpPr>
        <p:grpSpPr>
          <a:xfrm>
            <a:off x="609320" y="3007488"/>
            <a:ext cx="10942880" cy="1912119"/>
            <a:chOff x="739036" y="2798834"/>
            <a:chExt cx="10828404" cy="1912119"/>
          </a:xfrm>
        </p:grpSpPr>
        <p:cxnSp>
          <p:nvCxnSpPr>
            <p:cNvPr id="20" name="Straight Connector 19">
              <a:extLst>
                <a:ext uri="{FF2B5EF4-FFF2-40B4-BE49-F238E27FC236}">
                  <a16:creationId xmlns:a16="http://schemas.microsoft.com/office/drawing/2014/main" id="{7BF91CAC-9DB8-4055-81D6-B2F075C1CB25}"/>
                </a:ext>
              </a:extLst>
            </p:cNvPr>
            <p:cNvCxnSpPr>
              <a:cxnSpLocks/>
            </p:cNvCxnSpPr>
            <p:nvPr/>
          </p:nvCxnSpPr>
          <p:spPr>
            <a:xfrm flipH="1">
              <a:off x="739036" y="2798834"/>
              <a:ext cx="10828404" cy="1"/>
            </a:xfrm>
            <a:prstGeom prst="line">
              <a:avLst/>
            </a:prstGeom>
            <a:ln w="12700" cap="rnd">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1942CA5-5F01-425D-BB5B-A86050B805DE}"/>
                </a:ext>
              </a:extLst>
            </p:cNvPr>
            <p:cNvCxnSpPr>
              <a:cxnSpLocks/>
            </p:cNvCxnSpPr>
            <p:nvPr/>
          </p:nvCxnSpPr>
          <p:spPr>
            <a:xfrm flipH="1">
              <a:off x="739036" y="3754893"/>
              <a:ext cx="10828404" cy="1"/>
            </a:xfrm>
            <a:prstGeom prst="line">
              <a:avLst/>
            </a:prstGeom>
            <a:ln w="12700" cap="rnd">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456AAC-D1D1-4613-A8DE-3F63C4D14C92}"/>
                </a:ext>
              </a:extLst>
            </p:cNvPr>
            <p:cNvCxnSpPr>
              <a:cxnSpLocks/>
            </p:cNvCxnSpPr>
            <p:nvPr/>
          </p:nvCxnSpPr>
          <p:spPr>
            <a:xfrm flipH="1">
              <a:off x="739036" y="4710952"/>
              <a:ext cx="10828404" cy="1"/>
            </a:xfrm>
            <a:prstGeom prst="line">
              <a:avLst/>
            </a:prstGeom>
            <a:ln w="12700" cap="rnd">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91AAAE0-13A4-474C-8714-01FF7A95963B}"/>
              </a:ext>
            </a:extLst>
          </p:cNvPr>
          <p:cNvGrpSpPr/>
          <p:nvPr/>
        </p:nvGrpSpPr>
        <p:grpSpPr>
          <a:xfrm>
            <a:off x="6339100" y="1671454"/>
            <a:ext cx="5004870" cy="230832"/>
            <a:chOff x="6562570" y="1397780"/>
            <a:chExt cx="5004870" cy="230832"/>
          </a:xfrm>
        </p:grpSpPr>
        <p:grpSp>
          <p:nvGrpSpPr>
            <p:cNvPr id="31" name="Group 30">
              <a:extLst>
                <a:ext uri="{FF2B5EF4-FFF2-40B4-BE49-F238E27FC236}">
                  <a16:creationId xmlns:a16="http://schemas.microsoft.com/office/drawing/2014/main" id="{A881AD94-96B2-4202-8F50-8461EEE6A4C4}"/>
                </a:ext>
              </a:extLst>
            </p:cNvPr>
            <p:cNvGrpSpPr/>
            <p:nvPr/>
          </p:nvGrpSpPr>
          <p:grpSpPr>
            <a:xfrm>
              <a:off x="6562570" y="1397780"/>
              <a:ext cx="1756947" cy="230832"/>
              <a:chOff x="5659853" y="1534058"/>
              <a:chExt cx="1756947" cy="230832"/>
            </a:xfrm>
          </p:grpSpPr>
          <p:sp>
            <p:nvSpPr>
              <p:cNvPr id="4" name="Rectangle 3">
                <a:extLst>
                  <a:ext uri="{FF2B5EF4-FFF2-40B4-BE49-F238E27FC236}">
                    <a16:creationId xmlns:a16="http://schemas.microsoft.com/office/drawing/2014/main" id="{32A81D89-6AAA-5646-B643-CE107BB77EF1}"/>
                  </a:ext>
                </a:extLst>
              </p:cNvPr>
              <p:cNvSpPr/>
              <p:nvPr/>
            </p:nvSpPr>
            <p:spPr>
              <a:xfrm>
                <a:off x="5826432" y="1534058"/>
                <a:ext cx="1590368"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20" rIns="0" bIns="4572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900" dirty="0">
                    <a:sym typeface="Helvetica Neue Medium"/>
                  </a:rPr>
                  <a:t>Significantly b</a:t>
                </a:r>
                <a:r>
                  <a:rPr kumimoji="0" lang="en-US" sz="900" b="0" i="0" u="none" strike="noStrike" cap="none" spc="0" normalizeH="0" baseline="0" dirty="0">
                    <a:ln>
                      <a:noFill/>
                    </a:ln>
                    <a:effectLst/>
                    <a:uFillTx/>
                    <a:latin typeface="+mn-lt"/>
                    <a:ea typeface="+mn-ea"/>
                    <a:cs typeface="+mn-cs"/>
                    <a:sym typeface="Helvetica Neue Medium"/>
                  </a:rPr>
                  <a:t>ehind target</a:t>
                </a:r>
              </a:p>
            </p:txBody>
          </p:sp>
          <p:sp>
            <p:nvSpPr>
              <p:cNvPr id="30" name="Oval 29">
                <a:extLst>
                  <a:ext uri="{FF2B5EF4-FFF2-40B4-BE49-F238E27FC236}">
                    <a16:creationId xmlns:a16="http://schemas.microsoft.com/office/drawing/2014/main" id="{3D035659-2445-46B5-8444-4189B2704A35}"/>
                  </a:ext>
                </a:extLst>
              </p:cNvPr>
              <p:cNvSpPr>
                <a:spLocks noChangeAspect="1"/>
              </p:cNvSpPr>
              <p:nvPr/>
            </p:nvSpPr>
            <p:spPr>
              <a:xfrm>
                <a:off x="5659853" y="1560304"/>
                <a:ext cx="182880" cy="1828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19B2E7A8-87F9-4457-81C4-F84CC8B78C3C}"/>
                </a:ext>
              </a:extLst>
            </p:cNvPr>
            <p:cNvGrpSpPr/>
            <p:nvPr/>
          </p:nvGrpSpPr>
          <p:grpSpPr>
            <a:xfrm>
              <a:off x="8638458" y="1397780"/>
              <a:ext cx="1468846" cy="230832"/>
              <a:chOff x="5659853" y="1534058"/>
              <a:chExt cx="1468846" cy="230832"/>
            </a:xfrm>
          </p:grpSpPr>
          <p:sp>
            <p:nvSpPr>
              <p:cNvPr id="103" name="Rectangle 102">
                <a:extLst>
                  <a:ext uri="{FF2B5EF4-FFF2-40B4-BE49-F238E27FC236}">
                    <a16:creationId xmlns:a16="http://schemas.microsoft.com/office/drawing/2014/main" id="{30B52ACB-EE56-4BD5-B68D-3296B7A26F58}"/>
                  </a:ext>
                </a:extLst>
              </p:cNvPr>
              <p:cNvSpPr/>
              <p:nvPr/>
            </p:nvSpPr>
            <p:spPr>
              <a:xfrm>
                <a:off x="5826432" y="1534058"/>
                <a:ext cx="130226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20" rIns="0" bIns="45720" numCol="1" spcCol="38100" rtlCol="0" anchor="ctr">
                <a:spAutoFit/>
              </a:bodyPr>
              <a:lstStyle/>
              <a:p>
                <a:pPr defTabSz="825500" hangingPunct="0"/>
                <a:r>
                  <a:rPr lang="en-US" sz="900" dirty="0">
                    <a:sym typeface="Helvetica Neue Medium"/>
                  </a:rPr>
                  <a:t>Slightly behind target</a:t>
                </a:r>
              </a:p>
            </p:txBody>
          </p:sp>
          <p:sp>
            <p:nvSpPr>
              <p:cNvPr id="104" name="Oval 103">
                <a:extLst>
                  <a:ext uri="{FF2B5EF4-FFF2-40B4-BE49-F238E27FC236}">
                    <a16:creationId xmlns:a16="http://schemas.microsoft.com/office/drawing/2014/main" id="{3C82031A-4F1E-4AB4-8107-0A03A6A1C8F4}"/>
                  </a:ext>
                </a:extLst>
              </p:cNvPr>
              <p:cNvSpPr>
                <a:spLocks noChangeAspect="1"/>
              </p:cNvSpPr>
              <p:nvPr/>
            </p:nvSpPr>
            <p:spPr>
              <a:xfrm>
                <a:off x="5659853" y="156030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AA252E01-137E-44DE-A8FE-67CBF4D7F668}"/>
                </a:ext>
              </a:extLst>
            </p:cNvPr>
            <p:cNvGrpSpPr/>
            <p:nvPr/>
          </p:nvGrpSpPr>
          <p:grpSpPr>
            <a:xfrm>
              <a:off x="10426244" y="1397780"/>
              <a:ext cx="1141196" cy="230832"/>
              <a:chOff x="5659853" y="1534058"/>
              <a:chExt cx="1141196" cy="230832"/>
            </a:xfrm>
          </p:grpSpPr>
          <p:sp>
            <p:nvSpPr>
              <p:cNvPr id="106" name="Rectangle 105">
                <a:extLst>
                  <a:ext uri="{FF2B5EF4-FFF2-40B4-BE49-F238E27FC236}">
                    <a16:creationId xmlns:a16="http://schemas.microsoft.com/office/drawing/2014/main" id="{61DAE1B9-2823-4722-BEA0-B2C052CA4F9B}"/>
                  </a:ext>
                </a:extLst>
              </p:cNvPr>
              <p:cNvSpPr/>
              <p:nvPr/>
            </p:nvSpPr>
            <p:spPr>
              <a:xfrm>
                <a:off x="5826432" y="1534058"/>
                <a:ext cx="9746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20" rIns="0" bIns="45720" numCol="1" spcCol="38100" rtlCol="0" anchor="ctr">
                <a:spAutoFit/>
              </a:bodyPr>
              <a:lstStyle/>
              <a:p>
                <a:pPr defTabSz="825500" hangingPunct="0"/>
                <a:r>
                  <a:rPr lang="en-US" sz="900" dirty="0">
                    <a:sym typeface="Helvetica Neue Medium"/>
                  </a:rPr>
                  <a:t>Meeting target</a:t>
                </a:r>
              </a:p>
            </p:txBody>
          </p:sp>
          <p:sp>
            <p:nvSpPr>
              <p:cNvPr id="107" name="Oval 106">
                <a:extLst>
                  <a:ext uri="{FF2B5EF4-FFF2-40B4-BE49-F238E27FC236}">
                    <a16:creationId xmlns:a16="http://schemas.microsoft.com/office/drawing/2014/main" id="{28961B3B-F5D0-402F-B979-FF1EFAC4D7D0}"/>
                  </a:ext>
                </a:extLst>
              </p:cNvPr>
              <p:cNvSpPr>
                <a:spLocks noChangeAspect="1"/>
              </p:cNvSpPr>
              <p:nvPr/>
            </p:nvSpPr>
            <p:spPr>
              <a:xfrm>
                <a:off x="5659853" y="1560304"/>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33353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00" fill="hold"/>
                                        <p:tgtEl>
                                          <p:spTgt spid="56"/>
                                        </p:tgtEl>
                                        <p:attrNameLst>
                                          <p:attrName>r</p:attrName>
                                        </p:attrNameLst>
                                      </p:cBhvr>
                                    </p:animRot>
                                  </p:childTnLst>
                                </p:cTn>
                              </p:par>
                              <p:par>
                                <p:cTn id="7" presetID="2" presetClass="entr" presetSubtype="4" decel="5000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anim calcmode="lin" valueType="num">
                                      <p:cBhvr additive="base">
                                        <p:cTn id="9" dur="2000" fill="hold"/>
                                        <p:tgtEl>
                                          <p:spTgt spid="56"/>
                                        </p:tgtEl>
                                        <p:attrNameLst>
                                          <p:attrName>ppt_x</p:attrName>
                                        </p:attrNameLst>
                                      </p:cBhvr>
                                      <p:tavLst>
                                        <p:tav tm="0">
                                          <p:val>
                                            <p:strVal val="#ppt_x"/>
                                          </p:val>
                                        </p:tav>
                                        <p:tav tm="100000">
                                          <p:val>
                                            <p:strVal val="#ppt_x"/>
                                          </p:val>
                                        </p:tav>
                                      </p:tavLst>
                                    </p:anim>
                                    <p:anim calcmode="lin" valueType="num">
                                      <p:cBhvr additive="base">
                                        <p:cTn id="10" dur="2000" fill="hold"/>
                                        <p:tgtEl>
                                          <p:spTgt spid="56"/>
                                        </p:tgtEl>
                                        <p:attrNameLst>
                                          <p:attrName>ppt_y</p:attrName>
                                        </p:attrNameLst>
                                      </p:cBhvr>
                                      <p:tavLst>
                                        <p:tav tm="0">
                                          <p:val>
                                            <p:strVal val="1+#ppt_h/2"/>
                                          </p:val>
                                        </p:tav>
                                        <p:tav tm="100000">
                                          <p:val>
                                            <p:strVal val="#ppt_y"/>
                                          </p:val>
                                        </p:tav>
                                      </p:tavLst>
                                    </p:anim>
                                  </p:childTnLst>
                                </p:cTn>
                              </p:par>
                              <p:par>
                                <p:cTn id="11" presetID="2" presetClass="entr" presetSubtype="9" decel="50000" fill="hold" nodeType="withEffect">
                                  <p:stCondLst>
                                    <p:cond delay="100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4000" fill="hold"/>
                                        <p:tgtEl>
                                          <p:spTgt spid="59"/>
                                        </p:tgtEl>
                                        <p:attrNameLst>
                                          <p:attrName>ppt_x</p:attrName>
                                        </p:attrNameLst>
                                      </p:cBhvr>
                                      <p:tavLst>
                                        <p:tav tm="0">
                                          <p:val>
                                            <p:strVal val="0-#ppt_w/2"/>
                                          </p:val>
                                        </p:tav>
                                        <p:tav tm="100000">
                                          <p:val>
                                            <p:strVal val="#ppt_x"/>
                                          </p:val>
                                        </p:tav>
                                      </p:tavLst>
                                    </p:anim>
                                    <p:anim calcmode="lin" valueType="num">
                                      <p:cBhvr additive="base">
                                        <p:cTn id="14" dur="4000" fill="hold"/>
                                        <p:tgtEl>
                                          <p:spTgt spid="59"/>
                                        </p:tgtEl>
                                        <p:attrNameLst>
                                          <p:attrName>ppt_y</p:attrName>
                                        </p:attrNameLst>
                                      </p:cBhvr>
                                      <p:tavLst>
                                        <p:tav tm="0">
                                          <p:val>
                                            <p:strVal val="0-#ppt_h/2"/>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wipe(left)">
                                      <p:cBhvr>
                                        <p:cTn id="17" dur="2000"/>
                                        <p:tgtEl>
                                          <p:spTgt spid="111"/>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wipe(up)">
                                      <p:cBhvr>
                                        <p:cTn id="20" dur="2000"/>
                                        <p:tgtEl>
                                          <p:spTgt spid="90"/>
                                        </p:tgtEl>
                                      </p:cBhvr>
                                    </p:animEffect>
                                  </p:childTnLst>
                                </p:cTn>
                              </p:par>
                              <p:par>
                                <p:cTn id="21" presetID="4" presetClass="entr" presetSubtype="32" fill="hold" grpId="0" nodeType="withEffect">
                                  <p:stCondLst>
                                    <p:cond delay="500"/>
                                  </p:stCondLst>
                                  <p:childTnLst>
                                    <p:set>
                                      <p:cBhvr>
                                        <p:cTn id="22" dur="1" fill="hold">
                                          <p:stCondLst>
                                            <p:cond delay="0"/>
                                          </p:stCondLst>
                                        </p:cTn>
                                        <p:tgtEl>
                                          <p:spTgt spid="22"/>
                                        </p:tgtEl>
                                        <p:attrNameLst>
                                          <p:attrName>style.visibility</p:attrName>
                                        </p:attrNameLst>
                                      </p:cBhvr>
                                      <p:to>
                                        <p:strVal val="visible"/>
                                      </p:to>
                                    </p:set>
                                    <p:animEffect transition="in" filter="box(out)">
                                      <p:cBhvr>
                                        <p:cTn id="23" dur="1500"/>
                                        <p:tgtEl>
                                          <p:spTgt spid="22"/>
                                        </p:tgtEl>
                                      </p:cBhvr>
                                    </p:animEffect>
                                  </p:childTnLst>
                                </p:cTn>
                              </p:par>
                              <p:par>
                                <p:cTn id="24" presetID="22" presetClass="entr" presetSubtype="8" fill="hold" nodeType="withEffect">
                                  <p:stCondLst>
                                    <p:cond delay="150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1500"/>
                                        <p:tgtEl>
                                          <p:spTgt spid="28"/>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143"/>
                                        </p:tgtEl>
                                        <p:attrNameLst>
                                          <p:attrName>style.visibility</p:attrName>
                                        </p:attrNameLst>
                                      </p:cBhvr>
                                      <p:to>
                                        <p:strVal val="visible"/>
                                      </p:to>
                                    </p:set>
                                    <p:animEffect transition="in" filter="fade">
                                      <p:cBhvr>
                                        <p:cTn id="29" dur="1000"/>
                                        <p:tgtEl>
                                          <p:spTgt spid="143"/>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144"/>
                                        </p:tgtEl>
                                        <p:attrNameLst>
                                          <p:attrName>style.visibility</p:attrName>
                                        </p:attrNameLst>
                                      </p:cBhvr>
                                      <p:to>
                                        <p:strVal val="visible"/>
                                      </p:to>
                                    </p:set>
                                    <p:animEffect transition="in" filter="fade">
                                      <p:cBhvr>
                                        <p:cTn id="32" dur="1000"/>
                                        <p:tgtEl>
                                          <p:spTgt spid="144"/>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142"/>
                                        </p:tgtEl>
                                        <p:attrNameLst>
                                          <p:attrName>style.visibility</p:attrName>
                                        </p:attrNameLst>
                                      </p:cBhvr>
                                      <p:to>
                                        <p:strVal val="visible"/>
                                      </p:to>
                                    </p:set>
                                    <p:animEffect transition="in" filter="fade">
                                      <p:cBhvr>
                                        <p:cTn id="35" dur="1000"/>
                                        <p:tgtEl>
                                          <p:spTgt spid="142"/>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141"/>
                                        </p:tgtEl>
                                        <p:attrNameLst>
                                          <p:attrName>style.visibility</p:attrName>
                                        </p:attrNameLst>
                                      </p:cBhvr>
                                      <p:to>
                                        <p:strVal val="visible"/>
                                      </p:to>
                                    </p:set>
                                    <p:animEffect transition="in" filter="fade">
                                      <p:cBhvr>
                                        <p:cTn id="38" dur="1000"/>
                                        <p:tgtEl>
                                          <p:spTgt spid="141"/>
                                        </p:tgtEl>
                                      </p:cBhvr>
                                    </p:animEffect>
                                  </p:childTnLst>
                                </p:cTn>
                              </p:par>
                              <p:par>
                                <p:cTn id="39" presetID="10" presetClass="entr" presetSubtype="0" fill="hold" nodeType="withEffect">
                                  <p:stCondLst>
                                    <p:cond delay="200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childTnLst>
                                </p:cTn>
                              </p:par>
                              <p:par>
                                <p:cTn id="42" presetID="23" presetClass="entr" presetSubtype="16" fill="hold" grpId="0" nodeType="withEffect">
                                  <p:stCondLst>
                                    <p:cond delay="2000"/>
                                  </p:stCondLst>
                                  <p:childTnLst>
                                    <p:set>
                                      <p:cBhvr>
                                        <p:cTn id="43" dur="1" fill="hold">
                                          <p:stCondLst>
                                            <p:cond delay="0"/>
                                          </p:stCondLst>
                                        </p:cTn>
                                        <p:tgtEl>
                                          <p:spTgt spid="74"/>
                                        </p:tgtEl>
                                        <p:attrNameLst>
                                          <p:attrName>style.visibility</p:attrName>
                                        </p:attrNameLst>
                                      </p:cBhvr>
                                      <p:to>
                                        <p:strVal val="visible"/>
                                      </p:to>
                                    </p:set>
                                    <p:anim calcmode="lin" valueType="num">
                                      <p:cBhvr>
                                        <p:cTn id="44" dur="2000" fill="hold"/>
                                        <p:tgtEl>
                                          <p:spTgt spid="74"/>
                                        </p:tgtEl>
                                        <p:attrNameLst>
                                          <p:attrName>ppt_w</p:attrName>
                                        </p:attrNameLst>
                                      </p:cBhvr>
                                      <p:tavLst>
                                        <p:tav tm="0">
                                          <p:val>
                                            <p:fltVal val="0"/>
                                          </p:val>
                                        </p:tav>
                                        <p:tav tm="100000">
                                          <p:val>
                                            <p:strVal val="#ppt_w"/>
                                          </p:val>
                                        </p:tav>
                                      </p:tavLst>
                                    </p:anim>
                                    <p:anim calcmode="lin" valueType="num">
                                      <p:cBhvr>
                                        <p:cTn id="45" dur="2000" fill="hold"/>
                                        <p:tgtEl>
                                          <p:spTgt spid="74"/>
                                        </p:tgtEl>
                                        <p:attrNameLst>
                                          <p:attrName>ppt_h</p:attrName>
                                        </p:attrNameLst>
                                      </p:cBhvr>
                                      <p:tavLst>
                                        <p:tav tm="0">
                                          <p:val>
                                            <p:fltVal val="0"/>
                                          </p:val>
                                        </p:tav>
                                        <p:tav tm="100000">
                                          <p:val>
                                            <p:strVal val="#ppt_h"/>
                                          </p:val>
                                        </p:tav>
                                      </p:tavLst>
                                    </p:anim>
                                  </p:childTnLst>
                                </p:cTn>
                              </p:par>
                              <p:par>
                                <p:cTn id="46" presetID="23" presetClass="entr" presetSubtype="16" fill="hold" grpId="0" nodeType="withEffect">
                                  <p:stCondLst>
                                    <p:cond delay="2000"/>
                                  </p:stCondLst>
                                  <p:childTnLst>
                                    <p:set>
                                      <p:cBhvr>
                                        <p:cTn id="47" dur="1" fill="hold">
                                          <p:stCondLst>
                                            <p:cond delay="0"/>
                                          </p:stCondLst>
                                        </p:cTn>
                                        <p:tgtEl>
                                          <p:spTgt spid="75"/>
                                        </p:tgtEl>
                                        <p:attrNameLst>
                                          <p:attrName>style.visibility</p:attrName>
                                        </p:attrNameLst>
                                      </p:cBhvr>
                                      <p:to>
                                        <p:strVal val="visible"/>
                                      </p:to>
                                    </p:set>
                                    <p:anim calcmode="lin" valueType="num">
                                      <p:cBhvr>
                                        <p:cTn id="48" dur="2000" fill="hold"/>
                                        <p:tgtEl>
                                          <p:spTgt spid="75"/>
                                        </p:tgtEl>
                                        <p:attrNameLst>
                                          <p:attrName>ppt_w</p:attrName>
                                        </p:attrNameLst>
                                      </p:cBhvr>
                                      <p:tavLst>
                                        <p:tav tm="0">
                                          <p:val>
                                            <p:fltVal val="0"/>
                                          </p:val>
                                        </p:tav>
                                        <p:tav tm="100000">
                                          <p:val>
                                            <p:strVal val="#ppt_w"/>
                                          </p:val>
                                        </p:tav>
                                      </p:tavLst>
                                    </p:anim>
                                    <p:anim calcmode="lin" valueType="num">
                                      <p:cBhvr>
                                        <p:cTn id="49" dur="2000" fill="hold"/>
                                        <p:tgtEl>
                                          <p:spTgt spid="75"/>
                                        </p:tgtEl>
                                        <p:attrNameLst>
                                          <p:attrName>ppt_h</p:attrName>
                                        </p:attrNameLst>
                                      </p:cBhvr>
                                      <p:tavLst>
                                        <p:tav tm="0">
                                          <p:val>
                                            <p:fltVal val="0"/>
                                          </p:val>
                                        </p:tav>
                                        <p:tav tm="100000">
                                          <p:val>
                                            <p:strVal val="#ppt_h"/>
                                          </p:val>
                                        </p:tav>
                                      </p:tavLst>
                                    </p:anim>
                                  </p:childTnLst>
                                </p:cTn>
                              </p:par>
                              <p:par>
                                <p:cTn id="50" presetID="23" presetClass="entr" presetSubtype="16" fill="hold" grpId="0" nodeType="withEffect">
                                  <p:stCondLst>
                                    <p:cond delay="2000"/>
                                  </p:stCondLst>
                                  <p:childTnLst>
                                    <p:set>
                                      <p:cBhvr>
                                        <p:cTn id="51" dur="1" fill="hold">
                                          <p:stCondLst>
                                            <p:cond delay="0"/>
                                          </p:stCondLst>
                                        </p:cTn>
                                        <p:tgtEl>
                                          <p:spTgt spid="76"/>
                                        </p:tgtEl>
                                        <p:attrNameLst>
                                          <p:attrName>style.visibility</p:attrName>
                                        </p:attrNameLst>
                                      </p:cBhvr>
                                      <p:to>
                                        <p:strVal val="visible"/>
                                      </p:to>
                                    </p:set>
                                    <p:anim calcmode="lin" valueType="num">
                                      <p:cBhvr>
                                        <p:cTn id="52" dur="2000" fill="hold"/>
                                        <p:tgtEl>
                                          <p:spTgt spid="76"/>
                                        </p:tgtEl>
                                        <p:attrNameLst>
                                          <p:attrName>ppt_w</p:attrName>
                                        </p:attrNameLst>
                                      </p:cBhvr>
                                      <p:tavLst>
                                        <p:tav tm="0">
                                          <p:val>
                                            <p:fltVal val="0"/>
                                          </p:val>
                                        </p:tav>
                                        <p:tav tm="100000">
                                          <p:val>
                                            <p:strVal val="#ppt_w"/>
                                          </p:val>
                                        </p:tav>
                                      </p:tavLst>
                                    </p:anim>
                                    <p:anim calcmode="lin" valueType="num">
                                      <p:cBhvr>
                                        <p:cTn id="53" dur="2000" fill="hold"/>
                                        <p:tgtEl>
                                          <p:spTgt spid="76"/>
                                        </p:tgtEl>
                                        <p:attrNameLst>
                                          <p:attrName>ppt_h</p:attrName>
                                        </p:attrNameLst>
                                      </p:cBhvr>
                                      <p:tavLst>
                                        <p:tav tm="0">
                                          <p:val>
                                            <p:fltVal val="0"/>
                                          </p:val>
                                        </p:tav>
                                        <p:tav tm="100000">
                                          <p:val>
                                            <p:strVal val="#ppt_h"/>
                                          </p:val>
                                        </p:tav>
                                      </p:tavLst>
                                    </p:anim>
                                  </p:childTnLst>
                                </p:cTn>
                              </p:par>
                              <p:par>
                                <p:cTn id="54" presetID="23" presetClass="entr" presetSubtype="16" fill="hold" grpId="0" nodeType="withEffect">
                                  <p:stCondLst>
                                    <p:cond delay="2000"/>
                                  </p:stCondLst>
                                  <p:childTnLst>
                                    <p:set>
                                      <p:cBhvr>
                                        <p:cTn id="55" dur="1" fill="hold">
                                          <p:stCondLst>
                                            <p:cond delay="0"/>
                                          </p:stCondLst>
                                        </p:cTn>
                                        <p:tgtEl>
                                          <p:spTgt spid="112"/>
                                        </p:tgtEl>
                                        <p:attrNameLst>
                                          <p:attrName>style.visibility</p:attrName>
                                        </p:attrNameLst>
                                      </p:cBhvr>
                                      <p:to>
                                        <p:strVal val="visible"/>
                                      </p:to>
                                    </p:set>
                                    <p:anim calcmode="lin" valueType="num">
                                      <p:cBhvr>
                                        <p:cTn id="56" dur="2000" fill="hold"/>
                                        <p:tgtEl>
                                          <p:spTgt spid="112"/>
                                        </p:tgtEl>
                                        <p:attrNameLst>
                                          <p:attrName>ppt_w</p:attrName>
                                        </p:attrNameLst>
                                      </p:cBhvr>
                                      <p:tavLst>
                                        <p:tav tm="0">
                                          <p:val>
                                            <p:fltVal val="0"/>
                                          </p:val>
                                        </p:tav>
                                        <p:tav tm="100000">
                                          <p:val>
                                            <p:strVal val="#ppt_w"/>
                                          </p:val>
                                        </p:tav>
                                      </p:tavLst>
                                    </p:anim>
                                    <p:anim calcmode="lin" valueType="num">
                                      <p:cBhvr>
                                        <p:cTn id="57" dur="2000" fill="hold"/>
                                        <p:tgtEl>
                                          <p:spTgt spid="112"/>
                                        </p:tgtEl>
                                        <p:attrNameLst>
                                          <p:attrName>ppt_h</p:attrName>
                                        </p:attrNameLst>
                                      </p:cBhvr>
                                      <p:tavLst>
                                        <p:tav tm="0">
                                          <p:val>
                                            <p:fltVal val="0"/>
                                          </p:val>
                                        </p:tav>
                                        <p:tav tm="100000">
                                          <p:val>
                                            <p:strVal val="#ppt_h"/>
                                          </p:val>
                                        </p:tav>
                                      </p:tavLst>
                                    </p:anim>
                                  </p:childTnLst>
                                </p:cTn>
                              </p:par>
                              <p:par>
                                <p:cTn id="58" presetID="23" presetClass="entr" presetSubtype="16" fill="hold" grpId="0" nodeType="withEffect">
                                  <p:stCondLst>
                                    <p:cond delay="2000"/>
                                  </p:stCondLst>
                                  <p:childTnLst>
                                    <p:set>
                                      <p:cBhvr>
                                        <p:cTn id="59" dur="1" fill="hold">
                                          <p:stCondLst>
                                            <p:cond delay="0"/>
                                          </p:stCondLst>
                                        </p:cTn>
                                        <p:tgtEl>
                                          <p:spTgt spid="69"/>
                                        </p:tgtEl>
                                        <p:attrNameLst>
                                          <p:attrName>style.visibility</p:attrName>
                                        </p:attrNameLst>
                                      </p:cBhvr>
                                      <p:to>
                                        <p:strVal val="visible"/>
                                      </p:to>
                                    </p:set>
                                    <p:anim calcmode="lin" valueType="num">
                                      <p:cBhvr>
                                        <p:cTn id="60" dur="2000" fill="hold"/>
                                        <p:tgtEl>
                                          <p:spTgt spid="69"/>
                                        </p:tgtEl>
                                        <p:attrNameLst>
                                          <p:attrName>ppt_w</p:attrName>
                                        </p:attrNameLst>
                                      </p:cBhvr>
                                      <p:tavLst>
                                        <p:tav tm="0">
                                          <p:val>
                                            <p:fltVal val="0"/>
                                          </p:val>
                                        </p:tav>
                                        <p:tav tm="100000">
                                          <p:val>
                                            <p:strVal val="#ppt_w"/>
                                          </p:val>
                                        </p:tav>
                                      </p:tavLst>
                                    </p:anim>
                                    <p:anim calcmode="lin" valueType="num">
                                      <p:cBhvr>
                                        <p:cTn id="61" dur="2000" fill="hold"/>
                                        <p:tgtEl>
                                          <p:spTgt spid="69"/>
                                        </p:tgtEl>
                                        <p:attrNameLst>
                                          <p:attrName>ppt_h</p:attrName>
                                        </p:attrNameLst>
                                      </p:cBhvr>
                                      <p:tavLst>
                                        <p:tav tm="0">
                                          <p:val>
                                            <p:fltVal val="0"/>
                                          </p:val>
                                        </p:tav>
                                        <p:tav tm="100000">
                                          <p:val>
                                            <p:strVal val="#ppt_h"/>
                                          </p:val>
                                        </p:tav>
                                      </p:tavLst>
                                    </p:anim>
                                  </p:childTnLst>
                                </p:cTn>
                              </p:par>
                              <p:par>
                                <p:cTn id="62" presetID="23" presetClass="entr" presetSubtype="16" fill="hold" grpId="0" nodeType="withEffect">
                                  <p:stCondLst>
                                    <p:cond delay="2000"/>
                                  </p:stCondLst>
                                  <p:childTnLst>
                                    <p:set>
                                      <p:cBhvr>
                                        <p:cTn id="63" dur="1" fill="hold">
                                          <p:stCondLst>
                                            <p:cond delay="0"/>
                                          </p:stCondLst>
                                        </p:cTn>
                                        <p:tgtEl>
                                          <p:spTgt spid="70"/>
                                        </p:tgtEl>
                                        <p:attrNameLst>
                                          <p:attrName>style.visibility</p:attrName>
                                        </p:attrNameLst>
                                      </p:cBhvr>
                                      <p:to>
                                        <p:strVal val="visible"/>
                                      </p:to>
                                    </p:set>
                                    <p:anim calcmode="lin" valueType="num">
                                      <p:cBhvr>
                                        <p:cTn id="64" dur="2000" fill="hold"/>
                                        <p:tgtEl>
                                          <p:spTgt spid="70"/>
                                        </p:tgtEl>
                                        <p:attrNameLst>
                                          <p:attrName>ppt_w</p:attrName>
                                        </p:attrNameLst>
                                      </p:cBhvr>
                                      <p:tavLst>
                                        <p:tav tm="0">
                                          <p:val>
                                            <p:fltVal val="0"/>
                                          </p:val>
                                        </p:tav>
                                        <p:tav tm="100000">
                                          <p:val>
                                            <p:strVal val="#ppt_w"/>
                                          </p:val>
                                        </p:tav>
                                      </p:tavLst>
                                    </p:anim>
                                    <p:anim calcmode="lin" valueType="num">
                                      <p:cBhvr>
                                        <p:cTn id="65" dur="2000" fill="hold"/>
                                        <p:tgtEl>
                                          <p:spTgt spid="70"/>
                                        </p:tgtEl>
                                        <p:attrNameLst>
                                          <p:attrName>ppt_h</p:attrName>
                                        </p:attrNameLst>
                                      </p:cBhvr>
                                      <p:tavLst>
                                        <p:tav tm="0">
                                          <p:val>
                                            <p:fltVal val="0"/>
                                          </p:val>
                                        </p:tav>
                                        <p:tav tm="100000">
                                          <p:val>
                                            <p:strVal val="#ppt_h"/>
                                          </p:val>
                                        </p:tav>
                                      </p:tavLst>
                                    </p:anim>
                                  </p:childTnLst>
                                </p:cTn>
                              </p:par>
                              <p:par>
                                <p:cTn id="66" presetID="23" presetClass="entr" presetSubtype="16" fill="hold" grpId="0" nodeType="withEffect">
                                  <p:stCondLst>
                                    <p:cond delay="2000"/>
                                  </p:stCondLst>
                                  <p:childTnLst>
                                    <p:set>
                                      <p:cBhvr>
                                        <p:cTn id="67" dur="1" fill="hold">
                                          <p:stCondLst>
                                            <p:cond delay="0"/>
                                          </p:stCondLst>
                                        </p:cTn>
                                        <p:tgtEl>
                                          <p:spTgt spid="71"/>
                                        </p:tgtEl>
                                        <p:attrNameLst>
                                          <p:attrName>style.visibility</p:attrName>
                                        </p:attrNameLst>
                                      </p:cBhvr>
                                      <p:to>
                                        <p:strVal val="visible"/>
                                      </p:to>
                                    </p:set>
                                    <p:anim calcmode="lin" valueType="num">
                                      <p:cBhvr>
                                        <p:cTn id="68" dur="2000" fill="hold"/>
                                        <p:tgtEl>
                                          <p:spTgt spid="71"/>
                                        </p:tgtEl>
                                        <p:attrNameLst>
                                          <p:attrName>ppt_w</p:attrName>
                                        </p:attrNameLst>
                                      </p:cBhvr>
                                      <p:tavLst>
                                        <p:tav tm="0">
                                          <p:val>
                                            <p:fltVal val="0"/>
                                          </p:val>
                                        </p:tav>
                                        <p:tav tm="100000">
                                          <p:val>
                                            <p:strVal val="#ppt_w"/>
                                          </p:val>
                                        </p:tav>
                                      </p:tavLst>
                                    </p:anim>
                                    <p:anim calcmode="lin" valueType="num">
                                      <p:cBhvr>
                                        <p:cTn id="69" dur="2000" fill="hold"/>
                                        <p:tgtEl>
                                          <p:spTgt spid="71"/>
                                        </p:tgtEl>
                                        <p:attrNameLst>
                                          <p:attrName>ppt_h</p:attrName>
                                        </p:attrNameLst>
                                      </p:cBhvr>
                                      <p:tavLst>
                                        <p:tav tm="0">
                                          <p:val>
                                            <p:fltVal val="0"/>
                                          </p:val>
                                        </p:tav>
                                        <p:tav tm="100000">
                                          <p:val>
                                            <p:strVal val="#ppt_h"/>
                                          </p:val>
                                        </p:tav>
                                      </p:tavLst>
                                    </p:anim>
                                  </p:childTnLst>
                                </p:cTn>
                              </p:par>
                              <p:par>
                                <p:cTn id="70" presetID="23" presetClass="entr" presetSubtype="16" fill="hold" grpId="0" nodeType="withEffect">
                                  <p:stCondLst>
                                    <p:cond delay="2000"/>
                                  </p:stCondLst>
                                  <p:childTnLst>
                                    <p:set>
                                      <p:cBhvr>
                                        <p:cTn id="71" dur="1" fill="hold">
                                          <p:stCondLst>
                                            <p:cond delay="0"/>
                                          </p:stCondLst>
                                        </p:cTn>
                                        <p:tgtEl>
                                          <p:spTgt spid="77"/>
                                        </p:tgtEl>
                                        <p:attrNameLst>
                                          <p:attrName>style.visibility</p:attrName>
                                        </p:attrNameLst>
                                      </p:cBhvr>
                                      <p:to>
                                        <p:strVal val="visible"/>
                                      </p:to>
                                    </p:set>
                                    <p:anim calcmode="lin" valueType="num">
                                      <p:cBhvr>
                                        <p:cTn id="72" dur="2000" fill="hold"/>
                                        <p:tgtEl>
                                          <p:spTgt spid="77"/>
                                        </p:tgtEl>
                                        <p:attrNameLst>
                                          <p:attrName>ppt_w</p:attrName>
                                        </p:attrNameLst>
                                      </p:cBhvr>
                                      <p:tavLst>
                                        <p:tav tm="0">
                                          <p:val>
                                            <p:fltVal val="0"/>
                                          </p:val>
                                        </p:tav>
                                        <p:tav tm="100000">
                                          <p:val>
                                            <p:strVal val="#ppt_w"/>
                                          </p:val>
                                        </p:tav>
                                      </p:tavLst>
                                    </p:anim>
                                    <p:anim calcmode="lin" valueType="num">
                                      <p:cBhvr>
                                        <p:cTn id="73" dur="2000" fill="hold"/>
                                        <p:tgtEl>
                                          <p:spTgt spid="77"/>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2000"/>
                                  </p:stCondLst>
                                  <p:childTnLst>
                                    <p:set>
                                      <p:cBhvr>
                                        <p:cTn id="75" dur="1" fill="hold">
                                          <p:stCondLst>
                                            <p:cond delay="0"/>
                                          </p:stCondLst>
                                        </p:cTn>
                                        <p:tgtEl>
                                          <p:spTgt spid="78"/>
                                        </p:tgtEl>
                                        <p:attrNameLst>
                                          <p:attrName>style.visibility</p:attrName>
                                        </p:attrNameLst>
                                      </p:cBhvr>
                                      <p:to>
                                        <p:strVal val="visible"/>
                                      </p:to>
                                    </p:set>
                                    <p:anim calcmode="lin" valueType="num">
                                      <p:cBhvr>
                                        <p:cTn id="76" dur="2000" fill="hold"/>
                                        <p:tgtEl>
                                          <p:spTgt spid="78"/>
                                        </p:tgtEl>
                                        <p:attrNameLst>
                                          <p:attrName>ppt_w</p:attrName>
                                        </p:attrNameLst>
                                      </p:cBhvr>
                                      <p:tavLst>
                                        <p:tav tm="0">
                                          <p:val>
                                            <p:fltVal val="0"/>
                                          </p:val>
                                        </p:tav>
                                        <p:tav tm="100000">
                                          <p:val>
                                            <p:strVal val="#ppt_w"/>
                                          </p:val>
                                        </p:tav>
                                      </p:tavLst>
                                    </p:anim>
                                    <p:anim calcmode="lin" valueType="num">
                                      <p:cBhvr>
                                        <p:cTn id="77" dur="2000" fill="hold"/>
                                        <p:tgtEl>
                                          <p:spTgt spid="78"/>
                                        </p:tgtEl>
                                        <p:attrNameLst>
                                          <p:attrName>ppt_h</p:attrName>
                                        </p:attrNameLst>
                                      </p:cBhvr>
                                      <p:tavLst>
                                        <p:tav tm="0">
                                          <p:val>
                                            <p:fltVal val="0"/>
                                          </p:val>
                                        </p:tav>
                                        <p:tav tm="100000">
                                          <p:val>
                                            <p:strVal val="#ppt_h"/>
                                          </p:val>
                                        </p:tav>
                                      </p:tavLst>
                                    </p:anim>
                                  </p:childTnLst>
                                </p:cTn>
                              </p:par>
                              <p:par>
                                <p:cTn id="78" presetID="23" presetClass="entr" presetSubtype="16" fill="hold" grpId="0" nodeType="withEffect">
                                  <p:stCondLst>
                                    <p:cond delay="2000"/>
                                  </p:stCondLst>
                                  <p:childTnLst>
                                    <p:set>
                                      <p:cBhvr>
                                        <p:cTn id="79" dur="1" fill="hold">
                                          <p:stCondLst>
                                            <p:cond delay="0"/>
                                          </p:stCondLst>
                                        </p:cTn>
                                        <p:tgtEl>
                                          <p:spTgt spid="79"/>
                                        </p:tgtEl>
                                        <p:attrNameLst>
                                          <p:attrName>style.visibility</p:attrName>
                                        </p:attrNameLst>
                                      </p:cBhvr>
                                      <p:to>
                                        <p:strVal val="visible"/>
                                      </p:to>
                                    </p:set>
                                    <p:anim calcmode="lin" valueType="num">
                                      <p:cBhvr>
                                        <p:cTn id="80" dur="2000" fill="hold"/>
                                        <p:tgtEl>
                                          <p:spTgt spid="79"/>
                                        </p:tgtEl>
                                        <p:attrNameLst>
                                          <p:attrName>ppt_w</p:attrName>
                                        </p:attrNameLst>
                                      </p:cBhvr>
                                      <p:tavLst>
                                        <p:tav tm="0">
                                          <p:val>
                                            <p:fltVal val="0"/>
                                          </p:val>
                                        </p:tav>
                                        <p:tav tm="100000">
                                          <p:val>
                                            <p:strVal val="#ppt_w"/>
                                          </p:val>
                                        </p:tav>
                                      </p:tavLst>
                                    </p:anim>
                                    <p:anim calcmode="lin" valueType="num">
                                      <p:cBhvr>
                                        <p:cTn id="81" dur="2000" fill="hold"/>
                                        <p:tgtEl>
                                          <p:spTgt spid="79"/>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2000"/>
                                  </p:stCondLst>
                                  <p:childTnLst>
                                    <p:set>
                                      <p:cBhvr>
                                        <p:cTn id="83" dur="1" fill="hold">
                                          <p:stCondLst>
                                            <p:cond delay="0"/>
                                          </p:stCondLst>
                                        </p:cTn>
                                        <p:tgtEl>
                                          <p:spTgt spid="80"/>
                                        </p:tgtEl>
                                        <p:attrNameLst>
                                          <p:attrName>style.visibility</p:attrName>
                                        </p:attrNameLst>
                                      </p:cBhvr>
                                      <p:to>
                                        <p:strVal val="visible"/>
                                      </p:to>
                                    </p:set>
                                    <p:anim calcmode="lin" valueType="num">
                                      <p:cBhvr>
                                        <p:cTn id="84" dur="2000" fill="hold"/>
                                        <p:tgtEl>
                                          <p:spTgt spid="80"/>
                                        </p:tgtEl>
                                        <p:attrNameLst>
                                          <p:attrName>ppt_w</p:attrName>
                                        </p:attrNameLst>
                                      </p:cBhvr>
                                      <p:tavLst>
                                        <p:tav tm="0">
                                          <p:val>
                                            <p:fltVal val="0"/>
                                          </p:val>
                                        </p:tav>
                                        <p:tav tm="100000">
                                          <p:val>
                                            <p:strVal val="#ppt_w"/>
                                          </p:val>
                                        </p:tav>
                                      </p:tavLst>
                                    </p:anim>
                                    <p:anim calcmode="lin" valueType="num">
                                      <p:cBhvr>
                                        <p:cTn id="85" dur="2000" fill="hold"/>
                                        <p:tgtEl>
                                          <p:spTgt spid="80"/>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2000"/>
                                  </p:stCondLst>
                                  <p:childTnLst>
                                    <p:set>
                                      <p:cBhvr>
                                        <p:cTn id="87" dur="1" fill="hold">
                                          <p:stCondLst>
                                            <p:cond delay="0"/>
                                          </p:stCondLst>
                                        </p:cTn>
                                        <p:tgtEl>
                                          <p:spTgt spid="81"/>
                                        </p:tgtEl>
                                        <p:attrNameLst>
                                          <p:attrName>style.visibility</p:attrName>
                                        </p:attrNameLst>
                                      </p:cBhvr>
                                      <p:to>
                                        <p:strVal val="visible"/>
                                      </p:to>
                                    </p:set>
                                    <p:anim calcmode="lin" valueType="num">
                                      <p:cBhvr>
                                        <p:cTn id="88" dur="2000" fill="hold"/>
                                        <p:tgtEl>
                                          <p:spTgt spid="81"/>
                                        </p:tgtEl>
                                        <p:attrNameLst>
                                          <p:attrName>ppt_w</p:attrName>
                                        </p:attrNameLst>
                                      </p:cBhvr>
                                      <p:tavLst>
                                        <p:tav tm="0">
                                          <p:val>
                                            <p:fltVal val="0"/>
                                          </p:val>
                                        </p:tav>
                                        <p:tav tm="100000">
                                          <p:val>
                                            <p:strVal val="#ppt_w"/>
                                          </p:val>
                                        </p:tav>
                                      </p:tavLst>
                                    </p:anim>
                                    <p:anim calcmode="lin" valueType="num">
                                      <p:cBhvr>
                                        <p:cTn id="89" dur="2000" fill="hold"/>
                                        <p:tgtEl>
                                          <p:spTgt spid="81"/>
                                        </p:tgtEl>
                                        <p:attrNameLst>
                                          <p:attrName>ppt_h</p:attrName>
                                        </p:attrNameLst>
                                      </p:cBhvr>
                                      <p:tavLst>
                                        <p:tav tm="0">
                                          <p:val>
                                            <p:fltVal val="0"/>
                                          </p:val>
                                        </p:tav>
                                        <p:tav tm="100000">
                                          <p:val>
                                            <p:strVal val="#ppt_h"/>
                                          </p:val>
                                        </p:tav>
                                      </p:tavLst>
                                    </p:anim>
                                  </p:childTnLst>
                                </p:cTn>
                              </p:par>
                              <p:par>
                                <p:cTn id="90" presetID="23" presetClass="entr" presetSubtype="16" fill="hold" grpId="0" nodeType="withEffect">
                                  <p:stCondLst>
                                    <p:cond delay="2000"/>
                                  </p:stCondLst>
                                  <p:childTnLst>
                                    <p:set>
                                      <p:cBhvr>
                                        <p:cTn id="91" dur="1" fill="hold">
                                          <p:stCondLst>
                                            <p:cond delay="0"/>
                                          </p:stCondLst>
                                        </p:cTn>
                                        <p:tgtEl>
                                          <p:spTgt spid="82"/>
                                        </p:tgtEl>
                                        <p:attrNameLst>
                                          <p:attrName>style.visibility</p:attrName>
                                        </p:attrNameLst>
                                      </p:cBhvr>
                                      <p:to>
                                        <p:strVal val="visible"/>
                                      </p:to>
                                    </p:set>
                                    <p:anim calcmode="lin" valueType="num">
                                      <p:cBhvr>
                                        <p:cTn id="92" dur="2000" fill="hold"/>
                                        <p:tgtEl>
                                          <p:spTgt spid="82"/>
                                        </p:tgtEl>
                                        <p:attrNameLst>
                                          <p:attrName>ppt_w</p:attrName>
                                        </p:attrNameLst>
                                      </p:cBhvr>
                                      <p:tavLst>
                                        <p:tav tm="0">
                                          <p:val>
                                            <p:fltVal val="0"/>
                                          </p:val>
                                        </p:tav>
                                        <p:tav tm="100000">
                                          <p:val>
                                            <p:strVal val="#ppt_w"/>
                                          </p:val>
                                        </p:tav>
                                      </p:tavLst>
                                    </p:anim>
                                    <p:anim calcmode="lin" valueType="num">
                                      <p:cBhvr>
                                        <p:cTn id="93" dur="2000" fill="hold"/>
                                        <p:tgtEl>
                                          <p:spTgt spid="82"/>
                                        </p:tgtEl>
                                        <p:attrNameLst>
                                          <p:attrName>ppt_h</p:attrName>
                                        </p:attrNameLst>
                                      </p:cBhvr>
                                      <p:tavLst>
                                        <p:tav tm="0">
                                          <p:val>
                                            <p:fltVal val="0"/>
                                          </p:val>
                                        </p:tav>
                                        <p:tav tm="100000">
                                          <p:val>
                                            <p:strVal val="#ppt_h"/>
                                          </p:val>
                                        </p:tav>
                                      </p:tavLst>
                                    </p:anim>
                                  </p:childTnLst>
                                </p:cTn>
                              </p:par>
                              <p:par>
                                <p:cTn id="94" presetID="23" presetClass="entr" presetSubtype="16" fill="hold" grpId="0" nodeType="withEffect">
                                  <p:stCondLst>
                                    <p:cond delay="2000"/>
                                  </p:stCondLst>
                                  <p:childTnLst>
                                    <p:set>
                                      <p:cBhvr>
                                        <p:cTn id="95" dur="1" fill="hold">
                                          <p:stCondLst>
                                            <p:cond delay="0"/>
                                          </p:stCondLst>
                                        </p:cTn>
                                        <p:tgtEl>
                                          <p:spTgt spid="83"/>
                                        </p:tgtEl>
                                        <p:attrNameLst>
                                          <p:attrName>style.visibility</p:attrName>
                                        </p:attrNameLst>
                                      </p:cBhvr>
                                      <p:to>
                                        <p:strVal val="visible"/>
                                      </p:to>
                                    </p:set>
                                    <p:anim calcmode="lin" valueType="num">
                                      <p:cBhvr>
                                        <p:cTn id="96" dur="2000" fill="hold"/>
                                        <p:tgtEl>
                                          <p:spTgt spid="83"/>
                                        </p:tgtEl>
                                        <p:attrNameLst>
                                          <p:attrName>ppt_w</p:attrName>
                                        </p:attrNameLst>
                                      </p:cBhvr>
                                      <p:tavLst>
                                        <p:tav tm="0">
                                          <p:val>
                                            <p:fltVal val="0"/>
                                          </p:val>
                                        </p:tav>
                                        <p:tav tm="100000">
                                          <p:val>
                                            <p:strVal val="#ppt_w"/>
                                          </p:val>
                                        </p:tav>
                                      </p:tavLst>
                                    </p:anim>
                                    <p:anim calcmode="lin" valueType="num">
                                      <p:cBhvr>
                                        <p:cTn id="97" dur="2000" fill="hold"/>
                                        <p:tgtEl>
                                          <p:spTgt spid="83"/>
                                        </p:tgtEl>
                                        <p:attrNameLst>
                                          <p:attrName>ppt_h</p:attrName>
                                        </p:attrNameLst>
                                      </p:cBhvr>
                                      <p:tavLst>
                                        <p:tav tm="0">
                                          <p:val>
                                            <p:fltVal val="0"/>
                                          </p:val>
                                        </p:tav>
                                        <p:tav tm="100000">
                                          <p:val>
                                            <p:strVal val="#ppt_h"/>
                                          </p:val>
                                        </p:tav>
                                      </p:tavLst>
                                    </p:anim>
                                  </p:childTnLst>
                                </p:cTn>
                              </p:par>
                              <p:par>
                                <p:cTn id="98" presetID="23" presetClass="entr" presetSubtype="16" fill="hold" grpId="0" nodeType="withEffect">
                                  <p:stCondLst>
                                    <p:cond delay="2000"/>
                                  </p:stCondLst>
                                  <p:childTnLst>
                                    <p:set>
                                      <p:cBhvr>
                                        <p:cTn id="99" dur="1" fill="hold">
                                          <p:stCondLst>
                                            <p:cond delay="0"/>
                                          </p:stCondLst>
                                        </p:cTn>
                                        <p:tgtEl>
                                          <p:spTgt spid="84"/>
                                        </p:tgtEl>
                                        <p:attrNameLst>
                                          <p:attrName>style.visibility</p:attrName>
                                        </p:attrNameLst>
                                      </p:cBhvr>
                                      <p:to>
                                        <p:strVal val="visible"/>
                                      </p:to>
                                    </p:set>
                                    <p:anim calcmode="lin" valueType="num">
                                      <p:cBhvr>
                                        <p:cTn id="100" dur="2000" fill="hold"/>
                                        <p:tgtEl>
                                          <p:spTgt spid="84"/>
                                        </p:tgtEl>
                                        <p:attrNameLst>
                                          <p:attrName>ppt_w</p:attrName>
                                        </p:attrNameLst>
                                      </p:cBhvr>
                                      <p:tavLst>
                                        <p:tav tm="0">
                                          <p:val>
                                            <p:fltVal val="0"/>
                                          </p:val>
                                        </p:tav>
                                        <p:tav tm="100000">
                                          <p:val>
                                            <p:strVal val="#ppt_w"/>
                                          </p:val>
                                        </p:tav>
                                      </p:tavLst>
                                    </p:anim>
                                    <p:anim calcmode="lin" valueType="num">
                                      <p:cBhvr>
                                        <p:cTn id="101" dur="2000" fill="hold"/>
                                        <p:tgtEl>
                                          <p:spTgt spid="84"/>
                                        </p:tgtEl>
                                        <p:attrNameLst>
                                          <p:attrName>ppt_h</p:attrName>
                                        </p:attrNameLst>
                                      </p:cBhvr>
                                      <p:tavLst>
                                        <p:tav tm="0">
                                          <p:val>
                                            <p:fltVal val="0"/>
                                          </p:val>
                                        </p:tav>
                                        <p:tav tm="100000">
                                          <p:val>
                                            <p:strVal val="#ppt_h"/>
                                          </p:val>
                                        </p:tav>
                                      </p:tavLst>
                                    </p:anim>
                                  </p:childTnLst>
                                </p:cTn>
                              </p:par>
                              <p:par>
                                <p:cTn id="102" presetID="23" presetClass="entr" presetSubtype="16" fill="hold" grpId="0" nodeType="withEffect">
                                  <p:stCondLst>
                                    <p:cond delay="2000"/>
                                  </p:stCondLst>
                                  <p:childTnLst>
                                    <p:set>
                                      <p:cBhvr>
                                        <p:cTn id="103" dur="1" fill="hold">
                                          <p:stCondLst>
                                            <p:cond delay="0"/>
                                          </p:stCondLst>
                                        </p:cTn>
                                        <p:tgtEl>
                                          <p:spTgt spid="72"/>
                                        </p:tgtEl>
                                        <p:attrNameLst>
                                          <p:attrName>style.visibility</p:attrName>
                                        </p:attrNameLst>
                                      </p:cBhvr>
                                      <p:to>
                                        <p:strVal val="visible"/>
                                      </p:to>
                                    </p:set>
                                    <p:anim calcmode="lin" valueType="num">
                                      <p:cBhvr>
                                        <p:cTn id="104" dur="2000" fill="hold"/>
                                        <p:tgtEl>
                                          <p:spTgt spid="72"/>
                                        </p:tgtEl>
                                        <p:attrNameLst>
                                          <p:attrName>ppt_w</p:attrName>
                                        </p:attrNameLst>
                                      </p:cBhvr>
                                      <p:tavLst>
                                        <p:tav tm="0">
                                          <p:val>
                                            <p:fltVal val="0"/>
                                          </p:val>
                                        </p:tav>
                                        <p:tav tm="100000">
                                          <p:val>
                                            <p:strVal val="#ppt_w"/>
                                          </p:val>
                                        </p:tav>
                                      </p:tavLst>
                                    </p:anim>
                                    <p:anim calcmode="lin" valueType="num">
                                      <p:cBhvr>
                                        <p:cTn id="105" dur="2000" fill="hold"/>
                                        <p:tgtEl>
                                          <p:spTgt spid="72"/>
                                        </p:tgtEl>
                                        <p:attrNameLst>
                                          <p:attrName>ppt_h</p:attrName>
                                        </p:attrNameLst>
                                      </p:cBhvr>
                                      <p:tavLst>
                                        <p:tav tm="0">
                                          <p:val>
                                            <p:fltVal val="0"/>
                                          </p:val>
                                        </p:tav>
                                        <p:tav tm="100000">
                                          <p:val>
                                            <p:strVal val="#ppt_h"/>
                                          </p:val>
                                        </p:tav>
                                      </p:tavLst>
                                    </p:anim>
                                  </p:childTnLst>
                                </p:cTn>
                              </p:par>
                              <p:par>
                                <p:cTn id="106" presetID="23" presetClass="entr" presetSubtype="16" fill="hold" grpId="0" nodeType="withEffect">
                                  <p:stCondLst>
                                    <p:cond delay="2000"/>
                                  </p:stCondLst>
                                  <p:childTnLst>
                                    <p:set>
                                      <p:cBhvr>
                                        <p:cTn id="107" dur="1" fill="hold">
                                          <p:stCondLst>
                                            <p:cond delay="0"/>
                                          </p:stCondLst>
                                        </p:cTn>
                                        <p:tgtEl>
                                          <p:spTgt spid="73"/>
                                        </p:tgtEl>
                                        <p:attrNameLst>
                                          <p:attrName>style.visibility</p:attrName>
                                        </p:attrNameLst>
                                      </p:cBhvr>
                                      <p:to>
                                        <p:strVal val="visible"/>
                                      </p:to>
                                    </p:set>
                                    <p:anim calcmode="lin" valueType="num">
                                      <p:cBhvr>
                                        <p:cTn id="108" dur="2000" fill="hold"/>
                                        <p:tgtEl>
                                          <p:spTgt spid="73"/>
                                        </p:tgtEl>
                                        <p:attrNameLst>
                                          <p:attrName>ppt_w</p:attrName>
                                        </p:attrNameLst>
                                      </p:cBhvr>
                                      <p:tavLst>
                                        <p:tav tm="0">
                                          <p:val>
                                            <p:fltVal val="0"/>
                                          </p:val>
                                        </p:tav>
                                        <p:tav tm="100000">
                                          <p:val>
                                            <p:strVal val="#ppt_w"/>
                                          </p:val>
                                        </p:tav>
                                      </p:tavLst>
                                    </p:anim>
                                    <p:anim calcmode="lin" valueType="num">
                                      <p:cBhvr>
                                        <p:cTn id="109" dur="2000" fill="hold"/>
                                        <p:tgtEl>
                                          <p:spTgt spid="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90" grpId="0" animBg="1"/>
      <p:bldP spid="22" grpId="0" animBg="1"/>
      <p:bldP spid="143" grpId="0"/>
      <p:bldP spid="74" grpId="0" animBg="1"/>
      <p:bldP spid="75" grpId="0" animBg="1"/>
      <p:bldP spid="76" grpId="0" animBg="1"/>
      <p:bldP spid="72" grpId="0" animBg="1"/>
      <p:bldP spid="73" grpId="0" animBg="1"/>
      <p:bldP spid="144" grpId="0"/>
      <p:bldP spid="112" grpId="0" animBg="1"/>
      <p:bldP spid="69" grpId="0" animBg="1"/>
      <p:bldP spid="70" grpId="0" animBg="1"/>
      <p:bldP spid="71" grpId="0" animBg="1"/>
      <p:bldP spid="142" grpId="0"/>
      <p:bldP spid="77" grpId="0" animBg="1"/>
      <p:bldP spid="78" grpId="0" animBg="1"/>
      <p:bldP spid="79" grpId="0" animBg="1"/>
      <p:bldP spid="80" grpId="0" animBg="1"/>
      <p:bldP spid="141" grpId="0"/>
      <p:bldP spid="81" grpId="0" animBg="1"/>
      <p:bldP spid="82" grpId="0" animBg="1"/>
      <p:bldP spid="83" grpId="0" animBg="1"/>
      <p:bldP spid="8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9A7ED9F-4059-204B-84C2-CBD540EC6AA3}"/>
              </a:ext>
            </a:extLst>
          </p:cNvPr>
          <p:cNvGrpSpPr/>
          <p:nvPr/>
        </p:nvGrpSpPr>
        <p:grpSpPr>
          <a:xfrm>
            <a:off x="644226" y="1134519"/>
            <a:ext cx="4347944" cy="5271380"/>
            <a:chOff x="644226" y="1134519"/>
            <a:chExt cx="4347944" cy="5271380"/>
          </a:xfrm>
        </p:grpSpPr>
        <p:sp>
          <p:nvSpPr>
            <p:cNvPr id="83" name="Rectangle: Rounded Corners 82">
              <a:extLst>
                <a:ext uri="{FF2B5EF4-FFF2-40B4-BE49-F238E27FC236}">
                  <a16:creationId xmlns:a16="http://schemas.microsoft.com/office/drawing/2014/main" id="{2CA94254-E634-44FB-8FC3-0D7160815915}"/>
                </a:ext>
              </a:extLst>
            </p:cNvPr>
            <p:cNvSpPr/>
            <p:nvPr/>
          </p:nvSpPr>
          <p:spPr>
            <a:xfrm>
              <a:off x="644226" y="1134519"/>
              <a:ext cx="4347944" cy="5271380"/>
            </a:xfrm>
            <a:prstGeom prst="roundRect">
              <a:avLst>
                <a:gd name="adj" fmla="val 1709"/>
              </a:avLst>
            </a:prstGeom>
            <a:gradFill>
              <a:gsLst>
                <a:gs pos="3000">
                  <a:schemeClr val="accent1"/>
                </a:gs>
                <a:gs pos="18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672EAEA1-027A-416C-9B1D-1727A9A3973A}"/>
                </a:ext>
              </a:extLst>
            </p:cNvPr>
            <p:cNvSpPr txBox="1"/>
            <p:nvPr/>
          </p:nvSpPr>
          <p:spPr>
            <a:xfrm>
              <a:off x="1157246" y="1251821"/>
              <a:ext cx="3315440" cy="276935"/>
            </a:xfrm>
            <a:prstGeom prst="rect">
              <a:avLst/>
            </a:prstGeom>
            <a:noFill/>
          </p:spPr>
          <p:txBody>
            <a:bodyPr wrap="square" anchor="ctr">
              <a:spAutoFit/>
            </a:bodyPr>
            <a:lstStyle/>
            <a:p>
              <a:pPr algn="ctr">
                <a:lnSpc>
                  <a:spcPts val="1600"/>
                </a:lnSpc>
              </a:pPr>
              <a:r>
                <a:rPr lang="en-US" sz="1100" b="1" dirty="0">
                  <a:solidFill>
                    <a:schemeClr val="bg1"/>
                  </a:solidFill>
                  <a:latin typeface="Century Gothic" panose="020B0502020202020204" pitchFamily="34" charset="0"/>
                </a:rPr>
                <a:t>STRATEGIC OBJECTIVES &amp; STRATEGY MAP</a:t>
              </a:r>
            </a:p>
          </p:txBody>
        </p:sp>
      </p:grpSp>
      <p:grpSp>
        <p:nvGrpSpPr>
          <p:cNvPr id="9" name="Group 8">
            <a:extLst>
              <a:ext uri="{FF2B5EF4-FFF2-40B4-BE49-F238E27FC236}">
                <a16:creationId xmlns:a16="http://schemas.microsoft.com/office/drawing/2014/main" id="{8F13D52C-3811-644F-B9B0-343FA6349471}"/>
              </a:ext>
            </a:extLst>
          </p:cNvPr>
          <p:cNvGrpSpPr/>
          <p:nvPr/>
        </p:nvGrpSpPr>
        <p:grpSpPr>
          <a:xfrm>
            <a:off x="7312622" y="1134519"/>
            <a:ext cx="1718604" cy="5271380"/>
            <a:chOff x="7312622" y="1134519"/>
            <a:chExt cx="1718604" cy="5271380"/>
          </a:xfrm>
        </p:grpSpPr>
        <p:sp>
          <p:nvSpPr>
            <p:cNvPr id="93" name="Rectangle: Rounded Corners 92">
              <a:extLst>
                <a:ext uri="{FF2B5EF4-FFF2-40B4-BE49-F238E27FC236}">
                  <a16:creationId xmlns:a16="http://schemas.microsoft.com/office/drawing/2014/main" id="{38F64F63-614D-446E-8BAB-B8F59765920F}"/>
                </a:ext>
              </a:extLst>
            </p:cNvPr>
            <p:cNvSpPr/>
            <p:nvPr/>
          </p:nvSpPr>
          <p:spPr>
            <a:xfrm>
              <a:off x="7312622" y="1134519"/>
              <a:ext cx="1718604" cy="5271380"/>
            </a:xfrm>
            <a:prstGeom prst="roundRect">
              <a:avLst>
                <a:gd name="adj" fmla="val 3984"/>
              </a:avLst>
            </a:prstGeom>
            <a:gradFill>
              <a:gsLst>
                <a:gs pos="3000">
                  <a:schemeClr val="accent1"/>
                </a:gs>
                <a:gs pos="18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3B47EE46-89CA-42C8-879F-A63D770E639A}"/>
                </a:ext>
              </a:extLst>
            </p:cNvPr>
            <p:cNvSpPr txBox="1"/>
            <p:nvPr/>
          </p:nvSpPr>
          <p:spPr>
            <a:xfrm>
              <a:off x="7698060" y="1251822"/>
              <a:ext cx="958919" cy="276935"/>
            </a:xfrm>
            <a:prstGeom prst="rect">
              <a:avLst/>
            </a:prstGeom>
            <a:noFill/>
          </p:spPr>
          <p:txBody>
            <a:bodyPr wrap="square" anchor="ctr">
              <a:spAutoFit/>
            </a:bodyPr>
            <a:lstStyle>
              <a:defPPr>
                <a:defRPr lang="en-US"/>
              </a:defPPr>
              <a:lvl1pPr algn="ctr">
                <a:lnSpc>
                  <a:spcPts val="1600"/>
                </a:lnSpc>
                <a:defRPr sz="1100" b="1">
                  <a:solidFill>
                    <a:schemeClr val="bg1"/>
                  </a:solidFill>
                  <a:latin typeface="Century Gothic" panose="020B0502020202020204" pitchFamily="34" charset="0"/>
                </a:defRPr>
              </a:lvl1pPr>
            </a:lstStyle>
            <a:p>
              <a:r>
                <a:rPr lang="en-US" dirty="0"/>
                <a:t>TARGETS</a:t>
              </a:r>
            </a:p>
          </p:txBody>
        </p:sp>
      </p:grpSp>
      <p:grpSp>
        <p:nvGrpSpPr>
          <p:cNvPr id="8" name="Group 7">
            <a:extLst>
              <a:ext uri="{FF2B5EF4-FFF2-40B4-BE49-F238E27FC236}">
                <a16:creationId xmlns:a16="http://schemas.microsoft.com/office/drawing/2014/main" id="{049ADDCE-950B-254D-B01D-41A96118FE71}"/>
              </a:ext>
            </a:extLst>
          </p:cNvPr>
          <p:cNvGrpSpPr/>
          <p:nvPr/>
        </p:nvGrpSpPr>
        <p:grpSpPr>
          <a:xfrm>
            <a:off x="5315215" y="1134519"/>
            <a:ext cx="1718604" cy="5271380"/>
            <a:chOff x="5315215" y="1134519"/>
            <a:chExt cx="1718604" cy="5271380"/>
          </a:xfrm>
        </p:grpSpPr>
        <p:sp>
          <p:nvSpPr>
            <p:cNvPr id="104" name="Rectangle: Rounded Corners 103">
              <a:extLst>
                <a:ext uri="{FF2B5EF4-FFF2-40B4-BE49-F238E27FC236}">
                  <a16:creationId xmlns:a16="http://schemas.microsoft.com/office/drawing/2014/main" id="{901AF4DB-3451-43ED-A571-F0D0D96D914D}"/>
                </a:ext>
              </a:extLst>
            </p:cNvPr>
            <p:cNvSpPr/>
            <p:nvPr/>
          </p:nvSpPr>
          <p:spPr>
            <a:xfrm>
              <a:off x="5315215" y="1134519"/>
              <a:ext cx="1718604" cy="5271380"/>
            </a:xfrm>
            <a:prstGeom prst="roundRect">
              <a:avLst>
                <a:gd name="adj" fmla="val 3984"/>
              </a:avLst>
            </a:prstGeom>
            <a:gradFill>
              <a:gsLst>
                <a:gs pos="3000">
                  <a:schemeClr val="accent1"/>
                </a:gs>
                <a:gs pos="18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6457CA98-93B1-432A-B59D-11D761946A5F}"/>
                </a:ext>
              </a:extLst>
            </p:cNvPr>
            <p:cNvSpPr txBox="1"/>
            <p:nvPr/>
          </p:nvSpPr>
          <p:spPr>
            <a:xfrm>
              <a:off x="5700653" y="1251822"/>
              <a:ext cx="958919" cy="276935"/>
            </a:xfrm>
            <a:prstGeom prst="rect">
              <a:avLst/>
            </a:prstGeom>
            <a:noFill/>
          </p:spPr>
          <p:txBody>
            <a:bodyPr wrap="square" anchor="ctr">
              <a:spAutoFit/>
            </a:bodyPr>
            <a:lstStyle>
              <a:defPPr>
                <a:defRPr lang="en-US"/>
              </a:defPPr>
              <a:lvl1pPr algn="ctr">
                <a:lnSpc>
                  <a:spcPts val="1600"/>
                </a:lnSpc>
                <a:defRPr sz="1100" b="1">
                  <a:solidFill>
                    <a:schemeClr val="bg1"/>
                  </a:solidFill>
                  <a:latin typeface="Century Gothic" panose="020B0502020202020204" pitchFamily="34" charset="0"/>
                </a:defRPr>
              </a:lvl1pPr>
            </a:lstStyle>
            <a:p>
              <a:r>
                <a:rPr lang="en-US" dirty="0"/>
                <a:t>MEASURES</a:t>
              </a:r>
            </a:p>
          </p:txBody>
        </p:sp>
      </p:grpSp>
      <p:grpSp>
        <p:nvGrpSpPr>
          <p:cNvPr id="12" name="Group 11">
            <a:extLst>
              <a:ext uri="{FF2B5EF4-FFF2-40B4-BE49-F238E27FC236}">
                <a16:creationId xmlns:a16="http://schemas.microsoft.com/office/drawing/2014/main" id="{532B42DF-CD20-5E4E-BDA9-C52E64E0FFAB}"/>
              </a:ext>
            </a:extLst>
          </p:cNvPr>
          <p:cNvGrpSpPr/>
          <p:nvPr/>
        </p:nvGrpSpPr>
        <p:grpSpPr>
          <a:xfrm>
            <a:off x="9300138" y="1134519"/>
            <a:ext cx="2252132" cy="5271380"/>
            <a:chOff x="9300138" y="1134519"/>
            <a:chExt cx="2252132" cy="5271380"/>
          </a:xfrm>
        </p:grpSpPr>
        <p:sp>
          <p:nvSpPr>
            <p:cNvPr id="88" name="Rectangle: Rounded Corners 87">
              <a:extLst>
                <a:ext uri="{FF2B5EF4-FFF2-40B4-BE49-F238E27FC236}">
                  <a16:creationId xmlns:a16="http://schemas.microsoft.com/office/drawing/2014/main" id="{7D532134-2B14-4BBF-B760-1E83D9015D3C}"/>
                </a:ext>
              </a:extLst>
            </p:cNvPr>
            <p:cNvSpPr/>
            <p:nvPr/>
          </p:nvSpPr>
          <p:spPr>
            <a:xfrm>
              <a:off x="9300138" y="1134519"/>
              <a:ext cx="2252132" cy="5271380"/>
            </a:xfrm>
            <a:prstGeom prst="roundRect">
              <a:avLst>
                <a:gd name="adj" fmla="val 3857"/>
              </a:avLst>
            </a:prstGeom>
            <a:gradFill>
              <a:gsLst>
                <a:gs pos="3000">
                  <a:schemeClr val="accent1"/>
                </a:gs>
                <a:gs pos="18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232F2A39-B0EC-48E7-A086-8BE21557211B}"/>
                </a:ext>
              </a:extLst>
            </p:cNvPr>
            <p:cNvSpPr txBox="1"/>
            <p:nvPr/>
          </p:nvSpPr>
          <p:spPr>
            <a:xfrm>
              <a:off x="9805232" y="1251822"/>
              <a:ext cx="1256609" cy="276935"/>
            </a:xfrm>
            <a:prstGeom prst="rect">
              <a:avLst/>
            </a:prstGeom>
            <a:noFill/>
          </p:spPr>
          <p:txBody>
            <a:bodyPr wrap="square" anchor="ctr">
              <a:spAutoFit/>
            </a:bodyPr>
            <a:lstStyle>
              <a:defPPr>
                <a:defRPr lang="en-US"/>
              </a:defPPr>
              <a:lvl1pPr algn="ctr">
                <a:lnSpc>
                  <a:spcPts val="1600"/>
                </a:lnSpc>
                <a:defRPr sz="1100" b="1">
                  <a:solidFill>
                    <a:schemeClr val="bg1"/>
                  </a:solidFill>
                  <a:latin typeface="Century Gothic" panose="020B0502020202020204" pitchFamily="34" charset="0"/>
                </a:defRPr>
              </a:lvl1pPr>
            </a:lstStyle>
            <a:p>
              <a:r>
                <a:rPr lang="en-US" dirty="0"/>
                <a:t>INITIATIVES</a:t>
              </a:r>
            </a:p>
          </p:txBody>
        </p:sp>
      </p:grpSp>
      <p:sp>
        <p:nvSpPr>
          <p:cNvPr id="57" name="TextBox 56">
            <a:extLst>
              <a:ext uri="{FF2B5EF4-FFF2-40B4-BE49-F238E27FC236}">
                <a16:creationId xmlns:a16="http://schemas.microsoft.com/office/drawing/2014/main" id="{63D4381B-BDFB-46FA-8BC6-4D18568AA6A6}"/>
              </a:ext>
            </a:extLst>
          </p:cNvPr>
          <p:cNvSpPr txBox="1"/>
          <p:nvPr/>
        </p:nvSpPr>
        <p:spPr>
          <a:xfrm>
            <a:off x="4986851" y="337127"/>
            <a:ext cx="2262158"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Helvetica Neue"/>
              </a:rPr>
              <a:t>Strategy Map</a:t>
            </a:r>
          </a:p>
        </p:txBody>
      </p:sp>
      <p:sp>
        <p:nvSpPr>
          <p:cNvPr id="84" name="Rectangle: Rounded Corners 83">
            <a:extLst>
              <a:ext uri="{FF2B5EF4-FFF2-40B4-BE49-F238E27FC236}">
                <a16:creationId xmlns:a16="http://schemas.microsoft.com/office/drawing/2014/main" id="{7A34DDA6-2314-4CE9-B779-170A12EEAC60}"/>
              </a:ext>
            </a:extLst>
          </p:cNvPr>
          <p:cNvSpPr/>
          <p:nvPr/>
        </p:nvSpPr>
        <p:spPr>
          <a:xfrm>
            <a:off x="544012" y="1624253"/>
            <a:ext cx="4541908" cy="4745648"/>
          </a:xfrm>
          <a:prstGeom prst="roundRect">
            <a:avLst>
              <a:gd name="adj" fmla="val 1727"/>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sp>
        <p:nvSpPr>
          <p:cNvPr id="55" name="Rectangle: Rounded Corners 54">
            <a:extLst>
              <a:ext uri="{FF2B5EF4-FFF2-40B4-BE49-F238E27FC236}">
                <a16:creationId xmlns:a16="http://schemas.microsoft.com/office/drawing/2014/main" id="{98DD93EA-2271-4470-A41B-E644B499DD78}"/>
              </a:ext>
            </a:extLst>
          </p:cNvPr>
          <p:cNvSpPr/>
          <p:nvPr/>
        </p:nvSpPr>
        <p:spPr>
          <a:xfrm>
            <a:off x="2939742" y="1981830"/>
            <a:ext cx="877935" cy="607085"/>
          </a:xfrm>
          <a:prstGeom prst="roundRect">
            <a:avLst>
              <a:gd name="adj" fmla="val 88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800" i="0" u="none" strike="noStrike" kern="1200" cap="none" spc="0" normalizeH="0" baseline="0" noProof="0" dirty="0">
                <a:ln>
                  <a:noFill/>
                </a:ln>
                <a:solidFill>
                  <a:prstClr val="white"/>
                </a:solidFill>
                <a:effectLst/>
                <a:uLnTx/>
                <a:uFillTx/>
                <a:latin typeface="+mj-lt"/>
                <a:ea typeface="+mn-ea"/>
                <a:cs typeface="+mn-cs"/>
              </a:rPr>
              <a:t>Increase profitability</a:t>
            </a:r>
          </a:p>
        </p:txBody>
      </p:sp>
      <p:sp>
        <p:nvSpPr>
          <p:cNvPr id="56" name="Rectangle: Rounded Corners 55">
            <a:extLst>
              <a:ext uri="{FF2B5EF4-FFF2-40B4-BE49-F238E27FC236}">
                <a16:creationId xmlns:a16="http://schemas.microsoft.com/office/drawing/2014/main" id="{3AF79E61-873C-491A-8EBF-74D8E44FCA6D}"/>
              </a:ext>
            </a:extLst>
          </p:cNvPr>
          <p:cNvSpPr/>
          <p:nvPr/>
        </p:nvSpPr>
        <p:spPr>
          <a:xfrm>
            <a:off x="4016891" y="1981830"/>
            <a:ext cx="877935" cy="607085"/>
          </a:xfrm>
          <a:prstGeom prst="roundRect">
            <a:avLst>
              <a:gd name="adj" fmla="val 843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800" i="0" u="none" strike="noStrike" kern="1200" cap="none" spc="0" normalizeH="0" baseline="0" noProof="0" dirty="0">
                <a:ln>
                  <a:noFill/>
                </a:ln>
                <a:solidFill>
                  <a:prstClr val="white"/>
                </a:solidFill>
                <a:effectLst/>
                <a:uLnTx/>
                <a:uFillTx/>
                <a:latin typeface="+mj-lt"/>
                <a:ea typeface="+mn-ea"/>
                <a:cs typeface="+mn-cs"/>
              </a:rPr>
              <a:t>Decrease operating costs</a:t>
            </a:r>
          </a:p>
        </p:txBody>
      </p:sp>
      <p:sp>
        <p:nvSpPr>
          <p:cNvPr id="72" name="Rectangle: Rounded Corners 71">
            <a:extLst>
              <a:ext uri="{FF2B5EF4-FFF2-40B4-BE49-F238E27FC236}">
                <a16:creationId xmlns:a16="http://schemas.microsoft.com/office/drawing/2014/main" id="{829E844E-94D1-4CAF-BC9C-04029FCC0D69}"/>
              </a:ext>
            </a:extLst>
          </p:cNvPr>
          <p:cNvSpPr/>
          <p:nvPr/>
        </p:nvSpPr>
        <p:spPr>
          <a:xfrm>
            <a:off x="2939742" y="3071314"/>
            <a:ext cx="877935" cy="607085"/>
          </a:xfrm>
          <a:prstGeom prst="roundRect">
            <a:avLst>
              <a:gd name="adj" fmla="val 72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800" i="0" u="none" strike="noStrike" kern="1200" cap="none" spc="0" normalizeH="0" baseline="0" noProof="0" dirty="0">
                <a:ln>
                  <a:noFill/>
                </a:ln>
                <a:solidFill>
                  <a:prstClr val="white"/>
                </a:solidFill>
                <a:effectLst/>
                <a:uLnTx/>
                <a:uFillTx/>
                <a:latin typeface="+mj-lt"/>
                <a:ea typeface="+mn-ea"/>
                <a:cs typeface="+mn-cs"/>
              </a:rPr>
              <a:t>Improve market perception</a:t>
            </a:r>
          </a:p>
        </p:txBody>
      </p:sp>
      <p:sp>
        <p:nvSpPr>
          <p:cNvPr id="73" name="Rectangle: Rounded Corners 72">
            <a:extLst>
              <a:ext uri="{FF2B5EF4-FFF2-40B4-BE49-F238E27FC236}">
                <a16:creationId xmlns:a16="http://schemas.microsoft.com/office/drawing/2014/main" id="{CE007DAB-F49E-480B-B2AC-1514A58251D4}"/>
              </a:ext>
            </a:extLst>
          </p:cNvPr>
          <p:cNvSpPr/>
          <p:nvPr/>
        </p:nvSpPr>
        <p:spPr>
          <a:xfrm>
            <a:off x="4016891" y="3071314"/>
            <a:ext cx="877935" cy="607085"/>
          </a:xfrm>
          <a:prstGeom prst="roundRect">
            <a:avLst>
              <a:gd name="adj" fmla="val 64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800" i="0" u="none" strike="noStrike" kern="1200" cap="none" spc="0" normalizeH="0" baseline="0" noProof="0" dirty="0">
                <a:ln>
                  <a:noFill/>
                </a:ln>
                <a:solidFill>
                  <a:prstClr val="white"/>
                </a:solidFill>
                <a:effectLst/>
                <a:uLnTx/>
                <a:uFillTx/>
                <a:latin typeface="+mj-lt"/>
                <a:ea typeface="+mn-ea"/>
                <a:cs typeface="+mn-cs"/>
              </a:rPr>
              <a:t>Improve</a:t>
            </a:r>
          </a:p>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800" i="0" u="none" strike="noStrike" kern="1200" cap="none" spc="0" normalizeH="0" baseline="0" noProof="0" dirty="0">
                <a:ln>
                  <a:noFill/>
                </a:ln>
                <a:solidFill>
                  <a:prstClr val="white"/>
                </a:solidFill>
                <a:effectLst/>
                <a:uLnTx/>
                <a:uFillTx/>
                <a:latin typeface="+mj-lt"/>
                <a:ea typeface="+mn-ea"/>
                <a:cs typeface="+mn-cs"/>
              </a:rPr>
              <a:t>End-user experience</a:t>
            </a:r>
          </a:p>
        </p:txBody>
      </p:sp>
      <p:cxnSp>
        <p:nvCxnSpPr>
          <p:cNvPr id="99" name="Connector: Curved 98">
            <a:extLst>
              <a:ext uri="{FF2B5EF4-FFF2-40B4-BE49-F238E27FC236}">
                <a16:creationId xmlns:a16="http://schemas.microsoft.com/office/drawing/2014/main" id="{BE60D21A-75ED-46B0-B5EF-A34165F452E3}"/>
              </a:ext>
            </a:extLst>
          </p:cNvPr>
          <p:cNvCxnSpPr>
            <a:cxnSpLocks/>
          </p:cNvCxnSpPr>
          <p:nvPr/>
        </p:nvCxnSpPr>
        <p:spPr>
          <a:xfrm rot="5400000" flipH="1" flipV="1">
            <a:off x="3654616" y="3402492"/>
            <a:ext cx="525335" cy="1077149"/>
          </a:xfrm>
          <a:prstGeom prst="curvedConnector3">
            <a:avLst>
              <a:gd name="adj1" fmla="val 50000"/>
            </a:avLst>
          </a:prstGeom>
          <a:ln w="12700" cap="rnd">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2A1CA24C-5D4E-48EB-95F4-159BBEEDB6E8}"/>
              </a:ext>
            </a:extLst>
          </p:cNvPr>
          <p:cNvCxnSpPr>
            <a:cxnSpLocks/>
          </p:cNvCxnSpPr>
          <p:nvPr/>
        </p:nvCxnSpPr>
        <p:spPr>
          <a:xfrm rot="16200000" flipV="1">
            <a:off x="2577468" y="3402492"/>
            <a:ext cx="525335" cy="1077148"/>
          </a:xfrm>
          <a:prstGeom prst="curvedConnector3">
            <a:avLst>
              <a:gd name="adj1" fmla="val 50000"/>
            </a:avLst>
          </a:prstGeom>
          <a:ln w="12700" cap="rnd">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4348" name="Straight Arrow Connector 14347">
            <a:extLst>
              <a:ext uri="{FF2B5EF4-FFF2-40B4-BE49-F238E27FC236}">
                <a16:creationId xmlns:a16="http://schemas.microsoft.com/office/drawing/2014/main" id="{CE218F35-8137-4775-BF7F-FD397D8E03FB}"/>
              </a:ext>
            </a:extLst>
          </p:cNvPr>
          <p:cNvCxnSpPr/>
          <p:nvPr/>
        </p:nvCxnSpPr>
        <p:spPr>
          <a:xfrm flipV="1">
            <a:off x="3378708" y="3678399"/>
            <a:ext cx="1" cy="525335"/>
          </a:xfrm>
          <a:prstGeom prst="straightConnector1">
            <a:avLst/>
          </a:prstGeom>
          <a:ln w="12700" cap="rnd">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4E1E661-6546-47F0-AA55-C128AF26BB6F}"/>
              </a:ext>
            </a:extLst>
          </p:cNvPr>
          <p:cNvCxnSpPr>
            <a:cxnSpLocks/>
          </p:cNvCxnSpPr>
          <p:nvPr/>
        </p:nvCxnSpPr>
        <p:spPr>
          <a:xfrm flipV="1">
            <a:off x="4455859" y="3678399"/>
            <a:ext cx="0" cy="525335"/>
          </a:xfrm>
          <a:prstGeom prst="straightConnector1">
            <a:avLst/>
          </a:prstGeom>
          <a:ln w="12700" cap="rnd">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E5B2D49-4B00-49E8-A3F8-B016167D3725}"/>
              </a:ext>
            </a:extLst>
          </p:cNvPr>
          <p:cNvCxnSpPr>
            <a:cxnSpLocks/>
          </p:cNvCxnSpPr>
          <p:nvPr/>
        </p:nvCxnSpPr>
        <p:spPr>
          <a:xfrm flipV="1">
            <a:off x="2301561" y="3678399"/>
            <a:ext cx="0" cy="525335"/>
          </a:xfrm>
          <a:prstGeom prst="straightConnector1">
            <a:avLst/>
          </a:prstGeom>
          <a:ln w="12700" cap="rnd">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8513F98-CB32-46A7-8755-2FF3B298206A}"/>
              </a:ext>
            </a:extLst>
          </p:cNvPr>
          <p:cNvCxnSpPr>
            <a:cxnSpLocks/>
          </p:cNvCxnSpPr>
          <p:nvPr/>
        </p:nvCxnSpPr>
        <p:spPr>
          <a:xfrm flipV="1">
            <a:off x="4455859" y="2588915"/>
            <a:ext cx="0" cy="482399"/>
          </a:xfrm>
          <a:prstGeom prst="straightConnector1">
            <a:avLst/>
          </a:prstGeom>
          <a:ln w="12700" cap="rnd">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DE14076-1B45-4F7B-BD11-835AFF0FD992}"/>
              </a:ext>
            </a:extLst>
          </p:cNvPr>
          <p:cNvCxnSpPr>
            <a:cxnSpLocks/>
          </p:cNvCxnSpPr>
          <p:nvPr/>
        </p:nvCxnSpPr>
        <p:spPr>
          <a:xfrm flipV="1">
            <a:off x="2301561" y="2588915"/>
            <a:ext cx="0" cy="482399"/>
          </a:xfrm>
          <a:prstGeom prst="straightConnector1">
            <a:avLst/>
          </a:prstGeom>
          <a:ln w="12700" cap="rnd">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35BFA9D2-03DB-4065-8786-D0899A1FE58F}"/>
              </a:ext>
            </a:extLst>
          </p:cNvPr>
          <p:cNvCxnSpPr>
            <a:cxnSpLocks/>
          </p:cNvCxnSpPr>
          <p:nvPr/>
        </p:nvCxnSpPr>
        <p:spPr>
          <a:xfrm>
            <a:off x="2740529" y="2285372"/>
            <a:ext cx="199213" cy="0"/>
          </a:xfrm>
          <a:prstGeom prst="straightConnector1">
            <a:avLst/>
          </a:prstGeom>
          <a:ln w="12700" cap="rnd">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48CACB3-15AD-4348-B00A-7B2203808418}"/>
              </a:ext>
            </a:extLst>
          </p:cNvPr>
          <p:cNvCxnSpPr>
            <a:cxnSpLocks/>
          </p:cNvCxnSpPr>
          <p:nvPr/>
        </p:nvCxnSpPr>
        <p:spPr>
          <a:xfrm flipH="1">
            <a:off x="3803389" y="2285372"/>
            <a:ext cx="199214" cy="0"/>
          </a:xfrm>
          <a:prstGeom prst="straightConnector1">
            <a:avLst/>
          </a:prstGeom>
          <a:ln w="12700" cap="rnd">
            <a:solidFill>
              <a:srgbClr val="AFABAB"/>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nector: Curved 130">
            <a:extLst>
              <a:ext uri="{FF2B5EF4-FFF2-40B4-BE49-F238E27FC236}">
                <a16:creationId xmlns:a16="http://schemas.microsoft.com/office/drawing/2014/main" id="{4082C7B2-0289-4655-AEAC-41285A490D1A}"/>
              </a:ext>
            </a:extLst>
          </p:cNvPr>
          <p:cNvCxnSpPr>
            <a:cxnSpLocks/>
          </p:cNvCxnSpPr>
          <p:nvPr/>
        </p:nvCxnSpPr>
        <p:spPr>
          <a:xfrm rot="16200000" flipV="1">
            <a:off x="2598936" y="2291541"/>
            <a:ext cx="482399" cy="1077148"/>
          </a:xfrm>
          <a:prstGeom prst="curvedConnector3">
            <a:avLst>
              <a:gd name="adj1" fmla="val 50000"/>
            </a:avLst>
          </a:prstGeom>
          <a:ln w="12700" cap="rnd">
            <a:solidFill>
              <a:srgbClr val="AFABAB"/>
            </a:solidFill>
            <a:tailEnd type="triangle"/>
          </a:ln>
        </p:spPr>
        <p:style>
          <a:lnRef idx="1">
            <a:schemeClr val="accent1"/>
          </a:lnRef>
          <a:fillRef idx="0">
            <a:schemeClr val="accent1"/>
          </a:fillRef>
          <a:effectRef idx="0">
            <a:schemeClr val="accent1"/>
          </a:effectRef>
          <a:fontRef idx="minor">
            <a:schemeClr val="tx1"/>
          </a:fontRef>
        </p:style>
      </p:cxnSp>
      <p:sp>
        <p:nvSpPr>
          <p:cNvPr id="14368" name="Arrow: Chevron 14367">
            <a:extLst>
              <a:ext uri="{FF2B5EF4-FFF2-40B4-BE49-F238E27FC236}">
                <a16:creationId xmlns:a16="http://schemas.microsoft.com/office/drawing/2014/main" id="{375703A2-286E-4ADF-A2D0-A8539C2630EF}"/>
              </a:ext>
            </a:extLst>
          </p:cNvPr>
          <p:cNvSpPr/>
          <p:nvPr/>
        </p:nvSpPr>
        <p:spPr>
          <a:xfrm rot="16200000">
            <a:off x="3316331" y="4794762"/>
            <a:ext cx="124763" cy="678545"/>
          </a:xfrm>
          <a:prstGeom prst="chevron">
            <a:avLst>
              <a:gd name="adj" fmla="val 76331"/>
            </a:avLst>
          </a:prstGeom>
          <a:solidFill>
            <a:srgbClr val="AFABAB"/>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lIns="4572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endParaRPr kumimoji="0" lang="en-US" sz="800" i="0" u="none" strike="noStrike" kern="1200" cap="none" spc="0" normalizeH="0" baseline="0" noProof="0" dirty="0">
              <a:ln>
                <a:noFill/>
              </a:ln>
              <a:solidFill>
                <a:prstClr val="black"/>
              </a:solidFill>
              <a:effectLst/>
              <a:uLnTx/>
              <a:uFillTx/>
              <a:latin typeface="+mj-lt"/>
              <a:ea typeface="+mn-ea"/>
              <a:cs typeface="+mn-cs"/>
            </a:endParaRPr>
          </a:p>
        </p:txBody>
      </p:sp>
      <p:sp>
        <p:nvSpPr>
          <p:cNvPr id="145" name="Rectangle: Rounded Corners 144">
            <a:extLst>
              <a:ext uri="{FF2B5EF4-FFF2-40B4-BE49-F238E27FC236}">
                <a16:creationId xmlns:a16="http://schemas.microsoft.com/office/drawing/2014/main" id="{A47AA378-BAC2-4EF4-9C81-33A737CE61FA}"/>
              </a:ext>
            </a:extLst>
          </p:cNvPr>
          <p:cNvSpPr/>
          <p:nvPr/>
        </p:nvSpPr>
        <p:spPr>
          <a:xfrm>
            <a:off x="2939742" y="4203734"/>
            <a:ext cx="877935" cy="607085"/>
          </a:xfrm>
          <a:prstGeom prst="roundRect">
            <a:avLst>
              <a:gd name="adj" fmla="val 72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lvl="0" algn="ctr">
              <a:lnSpc>
                <a:spcPts val="1300"/>
              </a:lnSpc>
              <a:defRPr/>
            </a:pPr>
            <a:r>
              <a:rPr lang="en-US" sz="800" dirty="0">
                <a:solidFill>
                  <a:prstClr val="white"/>
                </a:solidFill>
                <a:latin typeface="+mj-lt"/>
              </a:rPr>
              <a:t>Improve integrated service</a:t>
            </a:r>
          </a:p>
        </p:txBody>
      </p:sp>
      <p:sp>
        <p:nvSpPr>
          <p:cNvPr id="146" name="Rectangle: Rounded Corners 145">
            <a:extLst>
              <a:ext uri="{FF2B5EF4-FFF2-40B4-BE49-F238E27FC236}">
                <a16:creationId xmlns:a16="http://schemas.microsoft.com/office/drawing/2014/main" id="{CB6D652B-6F1A-4228-AA43-713EA36A9910}"/>
              </a:ext>
            </a:extLst>
          </p:cNvPr>
          <p:cNvSpPr/>
          <p:nvPr/>
        </p:nvSpPr>
        <p:spPr>
          <a:xfrm>
            <a:off x="4016891" y="4203734"/>
            <a:ext cx="877935" cy="607085"/>
          </a:xfrm>
          <a:prstGeom prst="roundRect">
            <a:avLst>
              <a:gd name="adj" fmla="val 64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lvl="0" algn="ctr">
              <a:lnSpc>
                <a:spcPts val="1300"/>
              </a:lnSpc>
              <a:defRPr/>
            </a:pPr>
            <a:r>
              <a:rPr lang="en-US" sz="800" dirty="0">
                <a:solidFill>
                  <a:prstClr val="white"/>
                </a:solidFill>
                <a:latin typeface="+mj-lt"/>
              </a:rPr>
              <a:t>Improve ease of use for end users</a:t>
            </a:r>
          </a:p>
        </p:txBody>
      </p:sp>
      <p:sp>
        <p:nvSpPr>
          <p:cNvPr id="148" name="Rectangle: Rounded Corners 147">
            <a:extLst>
              <a:ext uri="{FF2B5EF4-FFF2-40B4-BE49-F238E27FC236}">
                <a16:creationId xmlns:a16="http://schemas.microsoft.com/office/drawing/2014/main" id="{09F534CE-D9BF-4E9F-93E0-91606B712A51}"/>
              </a:ext>
            </a:extLst>
          </p:cNvPr>
          <p:cNvSpPr/>
          <p:nvPr/>
        </p:nvSpPr>
        <p:spPr>
          <a:xfrm>
            <a:off x="2939742" y="5405241"/>
            <a:ext cx="877935" cy="607085"/>
          </a:xfrm>
          <a:prstGeom prst="roundRect">
            <a:avLst>
              <a:gd name="adj" fmla="val 72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lvl="0" algn="ctr">
              <a:lnSpc>
                <a:spcPts val="1300"/>
              </a:lnSpc>
              <a:defRPr/>
            </a:pPr>
            <a:r>
              <a:rPr lang="en-US" sz="800" dirty="0">
                <a:solidFill>
                  <a:prstClr val="white"/>
                </a:solidFill>
                <a:latin typeface="+mj-lt"/>
              </a:rPr>
              <a:t>Improve telecoms network</a:t>
            </a:r>
          </a:p>
        </p:txBody>
      </p:sp>
      <p:sp>
        <p:nvSpPr>
          <p:cNvPr id="149" name="Rectangle: Rounded Corners 148">
            <a:extLst>
              <a:ext uri="{FF2B5EF4-FFF2-40B4-BE49-F238E27FC236}">
                <a16:creationId xmlns:a16="http://schemas.microsoft.com/office/drawing/2014/main" id="{387EFB6C-D2C2-40C7-B921-91DD391E6078}"/>
              </a:ext>
            </a:extLst>
          </p:cNvPr>
          <p:cNvSpPr/>
          <p:nvPr/>
        </p:nvSpPr>
        <p:spPr>
          <a:xfrm>
            <a:off x="4016891" y="5405241"/>
            <a:ext cx="877935" cy="607085"/>
          </a:xfrm>
          <a:prstGeom prst="roundRect">
            <a:avLst>
              <a:gd name="adj" fmla="val 646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lvl="0" algn="ctr">
              <a:lnSpc>
                <a:spcPts val="1300"/>
              </a:lnSpc>
              <a:defRPr/>
            </a:pPr>
            <a:r>
              <a:rPr lang="en-US" sz="800" dirty="0">
                <a:solidFill>
                  <a:prstClr val="white"/>
                </a:solidFill>
                <a:latin typeface="+mj-lt"/>
              </a:rPr>
              <a:t>Improve technology</a:t>
            </a:r>
          </a:p>
        </p:txBody>
      </p:sp>
      <p:sp>
        <p:nvSpPr>
          <p:cNvPr id="49" name="Rectangle: Rounded Corners 48">
            <a:extLst>
              <a:ext uri="{FF2B5EF4-FFF2-40B4-BE49-F238E27FC236}">
                <a16:creationId xmlns:a16="http://schemas.microsoft.com/office/drawing/2014/main" id="{278ACA66-4C06-4A59-8D8E-65752E684491}"/>
              </a:ext>
            </a:extLst>
          </p:cNvPr>
          <p:cNvSpPr/>
          <p:nvPr/>
        </p:nvSpPr>
        <p:spPr>
          <a:xfrm>
            <a:off x="1862594" y="1981830"/>
            <a:ext cx="877935" cy="607085"/>
          </a:xfrm>
          <a:prstGeom prst="roundRect">
            <a:avLst>
              <a:gd name="adj" fmla="val 843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800" i="0" u="none" strike="noStrike" kern="1200" cap="none" spc="0" normalizeH="0" baseline="0" noProof="0" dirty="0">
                <a:ln>
                  <a:noFill/>
                </a:ln>
                <a:solidFill>
                  <a:prstClr val="white"/>
                </a:solidFill>
                <a:effectLst/>
                <a:uLnTx/>
                <a:uFillTx/>
                <a:latin typeface="+mj-lt"/>
                <a:ea typeface="+mn-ea"/>
                <a:cs typeface="+mn-cs"/>
              </a:rPr>
              <a:t>Increase revenue</a:t>
            </a:r>
          </a:p>
        </p:txBody>
      </p:sp>
      <p:sp>
        <p:nvSpPr>
          <p:cNvPr id="71" name="Rectangle: Rounded Corners 70">
            <a:extLst>
              <a:ext uri="{FF2B5EF4-FFF2-40B4-BE49-F238E27FC236}">
                <a16:creationId xmlns:a16="http://schemas.microsoft.com/office/drawing/2014/main" id="{5F059454-C197-4E1E-BFDA-07B8045D42A6}"/>
              </a:ext>
            </a:extLst>
          </p:cNvPr>
          <p:cNvSpPr/>
          <p:nvPr/>
        </p:nvSpPr>
        <p:spPr>
          <a:xfrm>
            <a:off x="1862594" y="3071314"/>
            <a:ext cx="877935" cy="607085"/>
          </a:xfrm>
          <a:prstGeom prst="roundRect">
            <a:avLst>
              <a:gd name="adj" fmla="val 92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800" i="0" u="none" strike="noStrike" kern="1200" cap="none" spc="0" normalizeH="0" baseline="0" noProof="0" dirty="0">
                <a:ln>
                  <a:noFill/>
                </a:ln>
                <a:solidFill>
                  <a:prstClr val="white"/>
                </a:solidFill>
                <a:effectLst/>
                <a:uLnTx/>
                <a:uFillTx/>
                <a:latin typeface="+mj-lt"/>
                <a:ea typeface="+mn-ea"/>
                <a:cs typeface="+mn-cs"/>
              </a:rPr>
              <a:t>Improve clarity of offering</a:t>
            </a:r>
          </a:p>
        </p:txBody>
      </p:sp>
      <p:sp>
        <p:nvSpPr>
          <p:cNvPr id="144" name="Rectangle: Rounded Corners 143">
            <a:extLst>
              <a:ext uri="{FF2B5EF4-FFF2-40B4-BE49-F238E27FC236}">
                <a16:creationId xmlns:a16="http://schemas.microsoft.com/office/drawing/2014/main" id="{F0B368D0-311C-4921-B2B4-2DC5A065742B}"/>
              </a:ext>
            </a:extLst>
          </p:cNvPr>
          <p:cNvSpPr/>
          <p:nvPr/>
        </p:nvSpPr>
        <p:spPr>
          <a:xfrm>
            <a:off x="1862594" y="4203734"/>
            <a:ext cx="877935" cy="607085"/>
          </a:xfrm>
          <a:prstGeom prst="roundRect">
            <a:avLst>
              <a:gd name="adj" fmla="val 92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lvl="0" algn="ctr">
              <a:lnSpc>
                <a:spcPts val="1300"/>
              </a:lnSpc>
              <a:defRPr/>
            </a:pPr>
            <a:r>
              <a:rPr lang="en-US" sz="800" dirty="0">
                <a:solidFill>
                  <a:prstClr val="white"/>
                </a:solidFill>
                <a:latin typeface="+mj-lt"/>
              </a:rPr>
              <a:t>Improve offering selection</a:t>
            </a:r>
          </a:p>
        </p:txBody>
      </p:sp>
      <p:sp>
        <p:nvSpPr>
          <p:cNvPr id="147" name="Rectangle: Rounded Corners 146">
            <a:extLst>
              <a:ext uri="{FF2B5EF4-FFF2-40B4-BE49-F238E27FC236}">
                <a16:creationId xmlns:a16="http://schemas.microsoft.com/office/drawing/2014/main" id="{B7181F40-B502-4D5E-96D6-E8625460C770}"/>
              </a:ext>
            </a:extLst>
          </p:cNvPr>
          <p:cNvSpPr/>
          <p:nvPr/>
        </p:nvSpPr>
        <p:spPr>
          <a:xfrm>
            <a:off x="1862594" y="5405241"/>
            <a:ext cx="877935" cy="607085"/>
          </a:xfrm>
          <a:prstGeom prst="roundRect">
            <a:avLst>
              <a:gd name="adj" fmla="val 92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lvl="0" algn="ctr">
              <a:lnSpc>
                <a:spcPts val="1300"/>
              </a:lnSpc>
              <a:defRPr/>
            </a:pPr>
            <a:r>
              <a:rPr lang="en-US" sz="800" dirty="0">
                <a:solidFill>
                  <a:prstClr val="white"/>
                </a:solidFill>
                <a:latin typeface="+mj-lt"/>
              </a:rPr>
              <a:t>Improve knowledge and skills</a:t>
            </a:r>
          </a:p>
        </p:txBody>
      </p:sp>
      <p:sp>
        <p:nvSpPr>
          <p:cNvPr id="95" name="TextBox 94">
            <a:extLst>
              <a:ext uri="{FF2B5EF4-FFF2-40B4-BE49-F238E27FC236}">
                <a16:creationId xmlns:a16="http://schemas.microsoft.com/office/drawing/2014/main" id="{6D56FFE8-49A0-46ED-A13B-961EE892BC26}"/>
              </a:ext>
            </a:extLst>
          </p:cNvPr>
          <p:cNvSpPr txBox="1"/>
          <p:nvPr/>
        </p:nvSpPr>
        <p:spPr>
          <a:xfrm>
            <a:off x="690968" y="2177650"/>
            <a:ext cx="82591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Century Gothic" panose="020B0502020202020204" pitchFamily="34" charset="0"/>
                <a:ea typeface="+mn-ea"/>
                <a:cs typeface="+mn-cs"/>
              </a:rPr>
              <a:t>Financial</a:t>
            </a:r>
          </a:p>
        </p:txBody>
      </p:sp>
      <p:sp>
        <p:nvSpPr>
          <p:cNvPr id="96" name="TextBox 95">
            <a:extLst>
              <a:ext uri="{FF2B5EF4-FFF2-40B4-BE49-F238E27FC236}">
                <a16:creationId xmlns:a16="http://schemas.microsoft.com/office/drawing/2014/main" id="{B4CC1B84-FDCC-4EE2-8C03-FFEE18B7C8E8}"/>
              </a:ext>
            </a:extLst>
          </p:cNvPr>
          <p:cNvSpPr txBox="1"/>
          <p:nvPr/>
        </p:nvSpPr>
        <p:spPr>
          <a:xfrm>
            <a:off x="690968" y="3267134"/>
            <a:ext cx="82591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Century Gothic" panose="020B0502020202020204" pitchFamily="34" charset="0"/>
                <a:ea typeface="+mn-ea"/>
                <a:cs typeface="+mn-cs"/>
              </a:rPr>
              <a:t>Customer</a:t>
            </a:r>
          </a:p>
        </p:txBody>
      </p:sp>
      <p:sp>
        <p:nvSpPr>
          <p:cNvPr id="97" name="TextBox 96">
            <a:extLst>
              <a:ext uri="{FF2B5EF4-FFF2-40B4-BE49-F238E27FC236}">
                <a16:creationId xmlns:a16="http://schemas.microsoft.com/office/drawing/2014/main" id="{DBBAF940-32F9-4756-AA8C-68EFD7F53844}"/>
              </a:ext>
            </a:extLst>
          </p:cNvPr>
          <p:cNvSpPr txBox="1"/>
          <p:nvPr/>
        </p:nvSpPr>
        <p:spPr>
          <a:xfrm>
            <a:off x="690968" y="4399554"/>
            <a:ext cx="82591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Century Gothic" panose="020B0502020202020204" pitchFamily="34" charset="0"/>
                <a:ea typeface="+mn-ea"/>
                <a:cs typeface="+mn-cs"/>
              </a:rPr>
              <a:t>Internal</a:t>
            </a:r>
          </a:p>
        </p:txBody>
      </p:sp>
      <p:sp>
        <p:nvSpPr>
          <p:cNvPr id="98" name="TextBox 97">
            <a:extLst>
              <a:ext uri="{FF2B5EF4-FFF2-40B4-BE49-F238E27FC236}">
                <a16:creationId xmlns:a16="http://schemas.microsoft.com/office/drawing/2014/main" id="{8E547E60-50C3-4DFA-B0BB-35F3E4E4F569}"/>
              </a:ext>
            </a:extLst>
          </p:cNvPr>
          <p:cNvSpPr txBox="1"/>
          <p:nvPr/>
        </p:nvSpPr>
        <p:spPr>
          <a:xfrm>
            <a:off x="690967" y="5512960"/>
            <a:ext cx="1149789" cy="478080"/>
          </a:xfrm>
          <a:prstGeom prst="rect">
            <a:avLst/>
          </a:prstGeom>
          <a:noFill/>
        </p:spPr>
        <p:txBody>
          <a:bodyPr wrap="square" t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Century Gothic" panose="020B0502020202020204" pitchFamily="34" charset="0"/>
                <a:ea typeface="+mn-ea"/>
                <a:cs typeface="+mn-cs"/>
              </a:rPr>
              <a:t>Organizational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Century Gothic" panose="020B0502020202020204" pitchFamily="34" charset="0"/>
                <a:ea typeface="+mn-ea"/>
                <a:cs typeface="+mn-cs"/>
              </a:rPr>
              <a:t>Capacity</a:t>
            </a:r>
          </a:p>
        </p:txBody>
      </p:sp>
      <p:sp>
        <p:nvSpPr>
          <p:cNvPr id="94" name="Rectangle: Rounded Corners 93">
            <a:extLst>
              <a:ext uri="{FF2B5EF4-FFF2-40B4-BE49-F238E27FC236}">
                <a16:creationId xmlns:a16="http://schemas.microsoft.com/office/drawing/2014/main" id="{0B70A384-0D1B-4D6B-9EB0-EB04130C48F7}"/>
              </a:ext>
            </a:extLst>
          </p:cNvPr>
          <p:cNvSpPr/>
          <p:nvPr/>
        </p:nvSpPr>
        <p:spPr>
          <a:xfrm>
            <a:off x="7249009" y="1624253"/>
            <a:ext cx="1845828" cy="4745648"/>
          </a:xfrm>
          <a:prstGeom prst="roundRect">
            <a:avLst>
              <a:gd name="adj" fmla="val 3459"/>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sp>
        <p:nvSpPr>
          <p:cNvPr id="105" name="Rectangle: Rounded Corners 104">
            <a:extLst>
              <a:ext uri="{FF2B5EF4-FFF2-40B4-BE49-F238E27FC236}">
                <a16:creationId xmlns:a16="http://schemas.microsoft.com/office/drawing/2014/main" id="{EEF735AA-F1F6-4D72-ACFF-F2DC86F716B2}"/>
              </a:ext>
            </a:extLst>
          </p:cNvPr>
          <p:cNvSpPr/>
          <p:nvPr/>
        </p:nvSpPr>
        <p:spPr>
          <a:xfrm>
            <a:off x="5251602" y="1624253"/>
            <a:ext cx="1845828" cy="4745648"/>
          </a:xfrm>
          <a:prstGeom prst="roundRect">
            <a:avLst>
              <a:gd name="adj" fmla="val 3341"/>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sp>
        <p:nvSpPr>
          <p:cNvPr id="89" name="Rectangle: Rounded Corners 88">
            <a:extLst>
              <a:ext uri="{FF2B5EF4-FFF2-40B4-BE49-F238E27FC236}">
                <a16:creationId xmlns:a16="http://schemas.microsoft.com/office/drawing/2014/main" id="{6FE6CE7A-47F1-4944-A60A-0CAC4687B049}"/>
              </a:ext>
            </a:extLst>
          </p:cNvPr>
          <p:cNvSpPr/>
          <p:nvPr/>
        </p:nvSpPr>
        <p:spPr>
          <a:xfrm>
            <a:off x="9216777" y="1624253"/>
            <a:ext cx="2418851" cy="4745648"/>
          </a:xfrm>
          <a:prstGeom prst="roundRect">
            <a:avLst>
              <a:gd name="adj" fmla="val 3459"/>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grpSp>
        <p:nvGrpSpPr>
          <p:cNvPr id="2" name="Group 1">
            <a:extLst>
              <a:ext uri="{FF2B5EF4-FFF2-40B4-BE49-F238E27FC236}">
                <a16:creationId xmlns:a16="http://schemas.microsoft.com/office/drawing/2014/main" id="{42E24BB0-1E97-0749-9E12-42549DB54932}"/>
              </a:ext>
            </a:extLst>
          </p:cNvPr>
          <p:cNvGrpSpPr/>
          <p:nvPr/>
        </p:nvGrpSpPr>
        <p:grpSpPr>
          <a:xfrm>
            <a:off x="5358099" y="1998595"/>
            <a:ext cx="6137975" cy="573555"/>
            <a:chOff x="5358099" y="1998595"/>
            <a:chExt cx="6137975" cy="573555"/>
          </a:xfrm>
        </p:grpSpPr>
        <p:sp>
          <p:nvSpPr>
            <p:cNvPr id="10" name="TextBox 9">
              <a:extLst>
                <a:ext uri="{FF2B5EF4-FFF2-40B4-BE49-F238E27FC236}">
                  <a16:creationId xmlns:a16="http://schemas.microsoft.com/office/drawing/2014/main" id="{83E86128-C3ED-49CA-A2D5-27CDF590E2B0}"/>
                </a:ext>
              </a:extLst>
            </p:cNvPr>
            <p:cNvSpPr txBox="1"/>
            <p:nvPr/>
          </p:nvSpPr>
          <p:spPr>
            <a:xfrm>
              <a:off x="5358099" y="1998595"/>
              <a:ext cx="1632834" cy="573555"/>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Net profit</a:t>
              </a:r>
            </a:p>
            <a:p>
              <a:pPr marL="114300" indent="-114300">
                <a:lnSpc>
                  <a:spcPts val="1300"/>
                </a:lnSpc>
                <a:buFont typeface="Arial" panose="020B0604020202020204" pitchFamily="34" charset="0"/>
                <a:buChar char="•"/>
              </a:pPr>
              <a:r>
                <a:rPr lang="en-US" sz="800" dirty="0">
                  <a:latin typeface="Century Gothic" panose="020B0502020202020204" pitchFamily="34" charset="0"/>
                </a:rPr>
                <a:t>Operating costs</a:t>
              </a:r>
            </a:p>
            <a:p>
              <a:pPr marL="114300" indent="-114300">
                <a:lnSpc>
                  <a:spcPts val="1300"/>
                </a:lnSpc>
                <a:buFont typeface="Arial" panose="020B0604020202020204" pitchFamily="34" charset="0"/>
                <a:buChar char="•"/>
              </a:pPr>
              <a:r>
                <a:rPr lang="en-US" sz="800" dirty="0">
                  <a:latin typeface="Century Gothic" panose="020B0502020202020204" pitchFamily="34" charset="0"/>
                </a:rPr>
                <a:t>Revenue in target markets</a:t>
              </a:r>
            </a:p>
          </p:txBody>
        </p:sp>
        <p:sp>
          <p:nvSpPr>
            <p:cNvPr id="154" name="TextBox 153">
              <a:extLst>
                <a:ext uri="{FF2B5EF4-FFF2-40B4-BE49-F238E27FC236}">
                  <a16:creationId xmlns:a16="http://schemas.microsoft.com/office/drawing/2014/main" id="{322AAA99-AF9E-40A4-BFF2-CAE8617D562C}"/>
                </a:ext>
              </a:extLst>
            </p:cNvPr>
            <p:cNvSpPr txBox="1"/>
            <p:nvPr/>
          </p:nvSpPr>
          <p:spPr>
            <a:xfrm>
              <a:off x="7355506" y="1998595"/>
              <a:ext cx="1632834" cy="573555"/>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↑5% per year</a:t>
              </a:r>
            </a:p>
            <a:p>
              <a:pPr marL="114300" indent="-114300">
                <a:lnSpc>
                  <a:spcPts val="1300"/>
                </a:lnSpc>
                <a:buFont typeface="Arial" panose="020B0604020202020204" pitchFamily="34" charset="0"/>
                <a:buChar char="•"/>
              </a:pPr>
              <a:r>
                <a:rPr lang="en-US" sz="800" dirty="0">
                  <a:latin typeface="Century Gothic" panose="020B0502020202020204" pitchFamily="34" charset="0"/>
                </a:rPr>
                <a:t>↓3% per year</a:t>
              </a:r>
            </a:p>
            <a:p>
              <a:pPr marL="114300" indent="-114300">
                <a:lnSpc>
                  <a:spcPts val="1300"/>
                </a:lnSpc>
                <a:buFont typeface="Arial" panose="020B0604020202020204" pitchFamily="34" charset="0"/>
                <a:buChar char="•"/>
              </a:pPr>
              <a:r>
                <a:rPr lang="en-US" sz="800" dirty="0">
                  <a:latin typeface="Century Gothic" panose="020B0502020202020204" pitchFamily="34" charset="0"/>
                </a:rPr>
                <a:t>↑12% per year</a:t>
              </a:r>
            </a:p>
          </p:txBody>
        </p:sp>
        <p:sp>
          <p:nvSpPr>
            <p:cNvPr id="159" name="TextBox 158">
              <a:extLst>
                <a:ext uri="{FF2B5EF4-FFF2-40B4-BE49-F238E27FC236}">
                  <a16:creationId xmlns:a16="http://schemas.microsoft.com/office/drawing/2014/main" id="{56827707-2B9E-422B-A108-45328A428560}"/>
                </a:ext>
              </a:extLst>
            </p:cNvPr>
            <p:cNvSpPr txBox="1"/>
            <p:nvPr/>
          </p:nvSpPr>
          <p:spPr>
            <a:xfrm>
              <a:off x="9356337" y="1998595"/>
              <a:ext cx="2139737" cy="573555"/>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Implement new financial   accounting system</a:t>
              </a:r>
            </a:p>
            <a:p>
              <a:pPr marL="114300" indent="-114300">
                <a:lnSpc>
                  <a:spcPts val="1300"/>
                </a:lnSpc>
                <a:buFont typeface="Arial" panose="020B0604020202020204" pitchFamily="34" charset="0"/>
                <a:buChar char="•"/>
              </a:pPr>
              <a:r>
                <a:rPr lang="en-US" sz="800" dirty="0">
                  <a:latin typeface="Century Gothic" panose="020B0502020202020204" pitchFamily="34" charset="0"/>
                </a:rPr>
                <a:t>Simplify billing operations</a:t>
              </a:r>
            </a:p>
          </p:txBody>
        </p:sp>
      </p:grpSp>
      <p:grpSp>
        <p:nvGrpSpPr>
          <p:cNvPr id="3" name="Group 2">
            <a:extLst>
              <a:ext uri="{FF2B5EF4-FFF2-40B4-BE49-F238E27FC236}">
                <a16:creationId xmlns:a16="http://schemas.microsoft.com/office/drawing/2014/main" id="{0C43C24E-8480-304D-A02C-A4F362B70B7D}"/>
              </a:ext>
            </a:extLst>
          </p:cNvPr>
          <p:cNvGrpSpPr/>
          <p:nvPr/>
        </p:nvGrpSpPr>
        <p:grpSpPr>
          <a:xfrm>
            <a:off x="5358099" y="3004723"/>
            <a:ext cx="6137975" cy="740267"/>
            <a:chOff x="5358099" y="3004723"/>
            <a:chExt cx="6137975" cy="740267"/>
          </a:xfrm>
        </p:grpSpPr>
        <p:sp>
          <p:nvSpPr>
            <p:cNvPr id="150" name="TextBox 149">
              <a:extLst>
                <a:ext uri="{FF2B5EF4-FFF2-40B4-BE49-F238E27FC236}">
                  <a16:creationId xmlns:a16="http://schemas.microsoft.com/office/drawing/2014/main" id="{B9EEB75A-6850-45AF-87AB-9B19D73186BF}"/>
                </a:ext>
              </a:extLst>
            </p:cNvPr>
            <p:cNvSpPr txBox="1"/>
            <p:nvPr/>
          </p:nvSpPr>
          <p:spPr>
            <a:xfrm>
              <a:off x="5358099" y="3088079"/>
              <a:ext cx="1632834" cy="573555"/>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 Market share index</a:t>
              </a:r>
            </a:p>
            <a:p>
              <a:pPr marL="114300" indent="-114300">
                <a:lnSpc>
                  <a:spcPts val="1300"/>
                </a:lnSpc>
                <a:buFont typeface="Arial" panose="020B0604020202020204" pitchFamily="34" charset="0"/>
                <a:buChar char="•"/>
              </a:pPr>
              <a:r>
                <a:rPr lang="en-US" sz="800" dirty="0">
                  <a:latin typeface="Century Gothic" panose="020B0502020202020204" pitchFamily="34" charset="0"/>
                </a:rPr>
                <a:t>% Customer satisfaction index</a:t>
              </a:r>
            </a:p>
          </p:txBody>
        </p:sp>
        <p:sp>
          <p:nvSpPr>
            <p:cNvPr id="155" name="TextBox 154">
              <a:extLst>
                <a:ext uri="{FF2B5EF4-FFF2-40B4-BE49-F238E27FC236}">
                  <a16:creationId xmlns:a16="http://schemas.microsoft.com/office/drawing/2014/main" id="{091B1919-DEA7-4567-B115-3FD71CA60F93}"/>
                </a:ext>
              </a:extLst>
            </p:cNvPr>
            <p:cNvSpPr txBox="1"/>
            <p:nvPr/>
          </p:nvSpPr>
          <p:spPr>
            <a:xfrm>
              <a:off x="7355506" y="3088079"/>
              <a:ext cx="1632834" cy="573555"/>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↑3% per year</a:t>
              </a:r>
            </a:p>
            <a:p>
              <a:pPr marL="114300" indent="-114300">
                <a:lnSpc>
                  <a:spcPts val="1300"/>
                </a:lnSpc>
                <a:buFont typeface="Arial" panose="020B0604020202020204" pitchFamily="34" charset="0"/>
                <a:buChar char="•"/>
              </a:pPr>
              <a:r>
                <a:rPr lang="en-US" sz="800" dirty="0">
                  <a:latin typeface="Century Gothic" panose="020B0502020202020204" pitchFamily="34" charset="0"/>
                </a:rPr>
                <a:t>↑5% increase in index next period the stabilize</a:t>
              </a:r>
            </a:p>
          </p:txBody>
        </p:sp>
        <p:sp>
          <p:nvSpPr>
            <p:cNvPr id="160" name="TextBox 159">
              <a:extLst>
                <a:ext uri="{FF2B5EF4-FFF2-40B4-BE49-F238E27FC236}">
                  <a16:creationId xmlns:a16="http://schemas.microsoft.com/office/drawing/2014/main" id="{EF29742D-D12F-4164-9A1A-D67996DFD8B8}"/>
                </a:ext>
              </a:extLst>
            </p:cNvPr>
            <p:cNvSpPr txBox="1"/>
            <p:nvPr/>
          </p:nvSpPr>
          <p:spPr>
            <a:xfrm>
              <a:off x="9356337" y="3004723"/>
              <a:ext cx="2139737" cy="740267"/>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Competitive end user requirements market studies for new UK regions</a:t>
              </a:r>
            </a:p>
            <a:p>
              <a:pPr marL="114300" indent="-114300">
                <a:lnSpc>
                  <a:spcPts val="1300"/>
                </a:lnSpc>
                <a:buFont typeface="Arial" panose="020B0604020202020204" pitchFamily="34" charset="0"/>
                <a:buChar char="•"/>
              </a:pPr>
              <a:r>
                <a:rPr lang="en-US" sz="800" dirty="0">
                  <a:latin typeface="Century Gothic" panose="020B0502020202020204" pitchFamily="34" charset="0"/>
                </a:rPr>
                <a:t>“Improve the offering” two year program</a:t>
              </a:r>
            </a:p>
          </p:txBody>
        </p:sp>
      </p:grpSp>
      <p:grpSp>
        <p:nvGrpSpPr>
          <p:cNvPr id="4" name="Group 3">
            <a:extLst>
              <a:ext uri="{FF2B5EF4-FFF2-40B4-BE49-F238E27FC236}">
                <a16:creationId xmlns:a16="http://schemas.microsoft.com/office/drawing/2014/main" id="{D1568471-018A-6842-82D0-F69A8DD00815}"/>
              </a:ext>
            </a:extLst>
          </p:cNvPr>
          <p:cNvGrpSpPr/>
          <p:nvPr/>
        </p:nvGrpSpPr>
        <p:grpSpPr>
          <a:xfrm>
            <a:off x="5358099" y="3970431"/>
            <a:ext cx="6137974" cy="1073692"/>
            <a:chOff x="5358099" y="3970431"/>
            <a:chExt cx="6137974" cy="1073692"/>
          </a:xfrm>
        </p:grpSpPr>
        <p:sp>
          <p:nvSpPr>
            <p:cNvPr id="151" name="TextBox 150">
              <a:extLst>
                <a:ext uri="{FF2B5EF4-FFF2-40B4-BE49-F238E27FC236}">
                  <a16:creationId xmlns:a16="http://schemas.microsoft.com/office/drawing/2014/main" id="{FD0508A3-4B82-43E4-AC9D-A551503D0F12}"/>
                </a:ext>
              </a:extLst>
            </p:cNvPr>
            <p:cNvSpPr txBox="1"/>
            <p:nvPr/>
          </p:nvSpPr>
          <p:spPr>
            <a:xfrm>
              <a:off x="5358099" y="4220499"/>
              <a:ext cx="1632834" cy="573555"/>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New products as % of sales</a:t>
              </a:r>
            </a:p>
            <a:p>
              <a:pPr marL="114300" indent="-114300">
                <a:lnSpc>
                  <a:spcPts val="1300"/>
                </a:lnSpc>
                <a:buFont typeface="Arial" panose="020B0604020202020204" pitchFamily="34" charset="0"/>
                <a:buChar char="•"/>
              </a:pPr>
              <a:r>
                <a:rPr lang="en-US" sz="800" dirty="0">
                  <a:latin typeface="Century Gothic" panose="020B0502020202020204" pitchFamily="34" charset="0"/>
                </a:rPr>
                <a:t>Brand awareness score</a:t>
              </a:r>
            </a:p>
            <a:p>
              <a:pPr marL="114300" indent="-114300">
                <a:lnSpc>
                  <a:spcPts val="1300"/>
                </a:lnSpc>
                <a:buFont typeface="Arial" panose="020B0604020202020204" pitchFamily="34" charset="0"/>
                <a:buChar char="•"/>
              </a:pPr>
              <a:r>
                <a:rPr lang="en-US" sz="800" dirty="0">
                  <a:latin typeface="Century Gothic" panose="020B0502020202020204" pitchFamily="34" charset="0"/>
                </a:rPr>
                <a:t>End user experience score</a:t>
              </a:r>
            </a:p>
          </p:txBody>
        </p:sp>
        <p:sp>
          <p:nvSpPr>
            <p:cNvPr id="156" name="TextBox 155">
              <a:extLst>
                <a:ext uri="{FF2B5EF4-FFF2-40B4-BE49-F238E27FC236}">
                  <a16:creationId xmlns:a16="http://schemas.microsoft.com/office/drawing/2014/main" id="{00D7392D-3D2E-4990-B8C7-BEEF36C3CCBC}"/>
                </a:ext>
              </a:extLst>
            </p:cNvPr>
            <p:cNvSpPr txBox="1"/>
            <p:nvPr/>
          </p:nvSpPr>
          <p:spPr>
            <a:xfrm>
              <a:off x="7355506" y="4137143"/>
              <a:ext cx="1632834" cy="740267"/>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12% this year</a:t>
              </a:r>
            </a:p>
            <a:p>
              <a:pPr marL="114300" indent="-114300">
                <a:lnSpc>
                  <a:spcPts val="1300"/>
                </a:lnSpc>
                <a:buFont typeface="Arial" panose="020B0604020202020204" pitchFamily="34" charset="0"/>
                <a:buChar char="•"/>
              </a:pPr>
              <a:r>
                <a:rPr lang="en-US" sz="800" dirty="0">
                  <a:latin typeface="Century Gothic" panose="020B0502020202020204" pitchFamily="34" charset="0"/>
                </a:rPr>
                <a:t>↑5% per year</a:t>
              </a:r>
            </a:p>
            <a:p>
              <a:pPr marL="114300" indent="-114300">
                <a:lnSpc>
                  <a:spcPts val="1300"/>
                </a:lnSpc>
                <a:buFont typeface="Arial" panose="020B0604020202020204" pitchFamily="34" charset="0"/>
                <a:buChar char="•"/>
              </a:pPr>
              <a:r>
                <a:rPr lang="en-US" sz="800" dirty="0">
                  <a:latin typeface="Century Gothic" panose="020B0502020202020204" pitchFamily="34" charset="0"/>
                </a:rPr>
                <a:t>&gt;90% every reporting period</a:t>
              </a:r>
            </a:p>
          </p:txBody>
        </p:sp>
        <p:sp>
          <p:nvSpPr>
            <p:cNvPr id="161" name="TextBox 160">
              <a:extLst>
                <a:ext uri="{FF2B5EF4-FFF2-40B4-BE49-F238E27FC236}">
                  <a16:creationId xmlns:a16="http://schemas.microsoft.com/office/drawing/2014/main" id="{9A51A5FB-F360-477E-9D1E-C1277F3178AD}"/>
                </a:ext>
              </a:extLst>
            </p:cNvPr>
            <p:cNvSpPr txBox="1"/>
            <p:nvPr/>
          </p:nvSpPr>
          <p:spPr>
            <a:xfrm>
              <a:off x="9356336" y="3970431"/>
              <a:ext cx="2139737" cy="1073692"/>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Create improved offering selection process</a:t>
              </a:r>
            </a:p>
            <a:p>
              <a:pPr marL="114300" indent="-114300">
                <a:lnSpc>
                  <a:spcPts val="1300"/>
                </a:lnSpc>
                <a:buFont typeface="Arial" panose="020B0604020202020204" pitchFamily="34" charset="0"/>
                <a:buChar char="•"/>
              </a:pPr>
              <a:r>
                <a:rPr lang="en-US" sz="800" dirty="0">
                  <a:latin typeface="Century Gothic" panose="020B0502020202020204" pitchFamily="34" charset="0"/>
                </a:rPr>
                <a:t>Hook into “improve the offering” program</a:t>
              </a:r>
            </a:p>
            <a:p>
              <a:pPr marL="114300" indent="-114300">
                <a:lnSpc>
                  <a:spcPts val="1300"/>
                </a:lnSpc>
                <a:buFont typeface="Arial" panose="020B0604020202020204" pitchFamily="34" charset="0"/>
                <a:buChar char="•"/>
              </a:pPr>
              <a:r>
                <a:rPr lang="en-US" sz="800" dirty="0">
                  <a:latin typeface="Century Gothic" panose="020B0502020202020204" pitchFamily="34" charset="0"/>
                </a:rPr>
                <a:t>Training program for new offerings and user interface</a:t>
              </a:r>
            </a:p>
          </p:txBody>
        </p:sp>
      </p:grpSp>
      <p:grpSp>
        <p:nvGrpSpPr>
          <p:cNvPr id="5" name="Group 4">
            <a:extLst>
              <a:ext uri="{FF2B5EF4-FFF2-40B4-BE49-F238E27FC236}">
                <a16:creationId xmlns:a16="http://schemas.microsoft.com/office/drawing/2014/main" id="{4DA5B3B8-936F-5E46-8686-2EAAE695FC55}"/>
              </a:ext>
            </a:extLst>
          </p:cNvPr>
          <p:cNvGrpSpPr/>
          <p:nvPr/>
        </p:nvGrpSpPr>
        <p:grpSpPr>
          <a:xfrm>
            <a:off x="5358099" y="5255294"/>
            <a:ext cx="6137976" cy="906980"/>
            <a:chOff x="5358099" y="5255294"/>
            <a:chExt cx="6137976" cy="906980"/>
          </a:xfrm>
        </p:grpSpPr>
        <p:sp>
          <p:nvSpPr>
            <p:cNvPr id="152" name="TextBox 151">
              <a:extLst>
                <a:ext uri="{FF2B5EF4-FFF2-40B4-BE49-F238E27FC236}">
                  <a16:creationId xmlns:a16="http://schemas.microsoft.com/office/drawing/2014/main" id="{C3FB0666-3699-42F6-95BB-C264B99EDAE0}"/>
                </a:ext>
              </a:extLst>
            </p:cNvPr>
            <p:cNvSpPr txBox="1"/>
            <p:nvPr/>
          </p:nvSpPr>
          <p:spPr>
            <a:xfrm>
              <a:off x="5358099" y="5338650"/>
              <a:ext cx="1632834" cy="740267"/>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Employee development plans</a:t>
              </a:r>
            </a:p>
            <a:p>
              <a:pPr marL="114300" indent="-114300">
                <a:lnSpc>
                  <a:spcPts val="1300"/>
                </a:lnSpc>
                <a:buFont typeface="Arial" panose="020B0604020202020204" pitchFamily="34" charset="0"/>
                <a:buChar char="•"/>
              </a:pPr>
              <a:r>
                <a:rPr lang="en-US" sz="800" dirty="0">
                  <a:latin typeface="Century Gothic" panose="020B0502020202020204" pitchFamily="34" charset="0"/>
                </a:rPr>
                <a:t>Technology training index</a:t>
              </a:r>
            </a:p>
            <a:p>
              <a:pPr marL="114300" indent="-114300">
                <a:lnSpc>
                  <a:spcPts val="1300"/>
                </a:lnSpc>
                <a:buFont typeface="Arial" panose="020B0604020202020204" pitchFamily="34" charset="0"/>
                <a:buChar char="•"/>
              </a:pPr>
              <a:r>
                <a:rPr lang="en-US" sz="800" dirty="0">
                  <a:latin typeface="Century Gothic" panose="020B0502020202020204" pitchFamily="34" charset="0"/>
                </a:rPr>
                <a:t>Network efficiency index</a:t>
              </a:r>
            </a:p>
          </p:txBody>
        </p:sp>
        <p:sp>
          <p:nvSpPr>
            <p:cNvPr id="157" name="TextBox 156">
              <a:extLst>
                <a:ext uri="{FF2B5EF4-FFF2-40B4-BE49-F238E27FC236}">
                  <a16:creationId xmlns:a16="http://schemas.microsoft.com/office/drawing/2014/main" id="{29F7643B-CA73-49CF-94E2-F2E9E946C584}"/>
                </a:ext>
              </a:extLst>
            </p:cNvPr>
            <p:cNvSpPr txBox="1"/>
            <p:nvPr/>
          </p:nvSpPr>
          <p:spPr>
            <a:xfrm>
              <a:off x="7355506" y="5422006"/>
              <a:ext cx="1632834" cy="573555"/>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95% in place</a:t>
              </a:r>
            </a:p>
            <a:p>
              <a:pPr marL="114300" indent="-114300">
                <a:lnSpc>
                  <a:spcPts val="1300"/>
                </a:lnSpc>
                <a:buFont typeface="Arial" panose="020B0604020202020204" pitchFamily="34" charset="0"/>
                <a:buChar char="•"/>
              </a:pPr>
              <a:r>
                <a:rPr lang="en-US" sz="800" dirty="0">
                  <a:latin typeface="Century Gothic" panose="020B0502020202020204" pitchFamily="34" charset="0"/>
                </a:rPr>
                <a:t>90% efficient</a:t>
              </a:r>
            </a:p>
            <a:p>
              <a:pPr marL="114300" indent="-114300">
                <a:lnSpc>
                  <a:spcPts val="1300"/>
                </a:lnSpc>
                <a:buFont typeface="Arial" panose="020B0604020202020204" pitchFamily="34" charset="0"/>
                <a:buChar char="•"/>
              </a:pPr>
              <a:r>
                <a:rPr lang="en-US" sz="800" dirty="0">
                  <a:latin typeface="Century Gothic" panose="020B0502020202020204" pitchFamily="34" charset="0"/>
                </a:rPr>
                <a:t>99.99% uptime</a:t>
              </a:r>
            </a:p>
          </p:txBody>
        </p:sp>
        <p:sp>
          <p:nvSpPr>
            <p:cNvPr id="162" name="TextBox 161">
              <a:extLst>
                <a:ext uri="{FF2B5EF4-FFF2-40B4-BE49-F238E27FC236}">
                  <a16:creationId xmlns:a16="http://schemas.microsoft.com/office/drawing/2014/main" id="{C9F7F30D-2D03-4B5F-BBD0-98E4D8B294F7}"/>
                </a:ext>
              </a:extLst>
            </p:cNvPr>
            <p:cNvSpPr txBox="1"/>
            <p:nvPr/>
          </p:nvSpPr>
          <p:spPr>
            <a:xfrm>
              <a:off x="9356338" y="5255294"/>
              <a:ext cx="2139737" cy="906980"/>
            </a:xfrm>
            <a:prstGeom prst="rect">
              <a:avLst/>
            </a:prstGeom>
            <a:noFill/>
          </p:spPr>
          <p:txBody>
            <a:bodyPr wrap="square" rtlCol="0" anchor="ctr" anchorCtr="0">
              <a:spAutoFit/>
            </a:bodyPr>
            <a:lstStyle/>
            <a:p>
              <a:pPr marL="114300" indent="-114300">
                <a:lnSpc>
                  <a:spcPts val="1300"/>
                </a:lnSpc>
                <a:buFont typeface="Arial" panose="020B0604020202020204" pitchFamily="34" charset="0"/>
                <a:buChar char="•"/>
              </a:pPr>
              <a:r>
                <a:rPr lang="en-US" sz="800" dirty="0">
                  <a:latin typeface="Century Gothic" panose="020B0502020202020204" pitchFamily="34" charset="0"/>
                </a:rPr>
                <a:t>Product and marketing training program</a:t>
              </a:r>
            </a:p>
            <a:p>
              <a:pPr marL="114300" indent="-114300">
                <a:lnSpc>
                  <a:spcPts val="1300"/>
                </a:lnSpc>
                <a:buFont typeface="Arial" panose="020B0604020202020204" pitchFamily="34" charset="0"/>
                <a:buChar char="•"/>
              </a:pPr>
              <a:r>
                <a:rPr lang="en-US" sz="800" dirty="0">
                  <a:latin typeface="Century Gothic" panose="020B0502020202020204" pitchFamily="34" charset="0"/>
                </a:rPr>
                <a:t>2 year renew the network staged plan and roll-out</a:t>
              </a:r>
            </a:p>
            <a:p>
              <a:pPr marL="114300" indent="-114300">
                <a:lnSpc>
                  <a:spcPts val="1300"/>
                </a:lnSpc>
                <a:buFont typeface="Arial" panose="020B0604020202020204" pitchFamily="34" charset="0"/>
                <a:buChar char="•"/>
              </a:pPr>
              <a:r>
                <a:rPr lang="en-US" sz="800" dirty="0">
                  <a:latin typeface="Century Gothic" panose="020B0502020202020204" pitchFamily="34" charset="0"/>
                </a:rPr>
                <a:t>Technology improvement program</a:t>
              </a:r>
            </a:p>
          </p:txBody>
        </p:sp>
      </p:grpSp>
      <p:grpSp>
        <p:nvGrpSpPr>
          <p:cNvPr id="68" name="Group 67">
            <a:extLst>
              <a:ext uri="{FF2B5EF4-FFF2-40B4-BE49-F238E27FC236}">
                <a16:creationId xmlns:a16="http://schemas.microsoft.com/office/drawing/2014/main" id="{A884C0F1-E4C9-124A-AE14-1E24C30166C3}"/>
              </a:ext>
            </a:extLst>
          </p:cNvPr>
          <p:cNvGrpSpPr/>
          <p:nvPr/>
        </p:nvGrpSpPr>
        <p:grpSpPr>
          <a:xfrm>
            <a:off x="5261082" y="2848902"/>
            <a:ext cx="6386906" cy="2229291"/>
            <a:chOff x="739036" y="2640248"/>
            <a:chExt cx="10828404" cy="2229291"/>
          </a:xfrm>
        </p:grpSpPr>
        <p:cxnSp>
          <p:nvCxnSpPr>
            <p:cNvPr id="69" name="Straight Connector 68">
              <a:extLst>
                <a:ext uri="{FF2B5EF4-FFF2-40B4-BE49-F238E27FC236}">
                  <a16:creationId xmlns:a16="http://schemas.microsoft.com/office/drawing/2014/main" id="{F8B5A1B5-061B-E241-B692-3A253217F807}"/>
                </a:ext>
              </a:extLst>
            </p:cNvPr>
            <p:cNvCxnSpPr>
              <a:cxnSpLocks/>
            </p:cNvCxnSpPr>
            <p:nvPr/>
          </p:nvCxnSpPr>
          <p:spPr>
            <a:xfrm flipH="1">
              <a:off x="739036" y="2640248"/>
              <a:ext cx="10828404" cy="1"/>
            </a:xfrm>
            <a:prstGeom prst="line">
              <a:avLst/>
            </a:prstGeom>
            <a:ln w="12700" cap="rnd">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0836D7-6076-9341-BDA7-4678CE5245EC}"/>
                </a:ext>
              </a:extLst>
            </p:cNvPr>
            <p:cNvCxnSpPr>
              <a:cxnSpLocks/>
            </p:cNvCxnSpPr>
            <p:nvPr/>
          </p:nvCxnSpPr>
          <p:spPr>
            <a:xfrm flipH="1">
              <a:off x="739036" y="3754893"/>
              <a:ext cx="10828404" cy="1"/>
            </a:xfrm>
            <a:prstGeom prst="line">
              <a:avLst/>
            </a:prstGeom>
            <a:ln w="12700" cap="rnd">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59A15AF-9FA1-0249-87CA-FBD862F2F651}"/>
                </a:ext>
              </a:extLst>
            </p:cNvPr>
            <p:cNvCxnSpPr>
              <a:cxnSpLocks/>
            </p:cNvCxnSpPr>
            <p:nvPr/>
          </p:nvCxnSpPr>
          <p:spPr>
            <a:xfrm flipH="1">
              <a:off x="739036" y="4869538"/>
              <a:ext cx="10828404" cy="1"/>
            </a:xfrm>
            <a:prstGeom prst="line">
              <a:avLst/>
            </a:prstGeom>
            <a:ln w="12700" cap="rnd">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544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50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1500"/>
                                        <p:tgtEl>
                                          <p:spTgt spid="68"/>
                                        </p:tgtEl>
                                      </p:cBhvr>
                                    </p:animEffect>
                                  </p:childTnLst>
                                </p:cTn>
                              </p:par>
                              <p:par>
                                <p:cTn id="8" presetID="17" presetClass="entr" presetSubtype="1"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 calcmode="lin" valueType="num">
                                      <p:cBhvr>
                                        <p:cTn id="10" dur="1500" fill="hold"/>
                                        <p:tgtEl>
                                          <p:spTgt spid="84"/>
                                        </p:tgtEl>
                                        <p:attrNameLst>
                                          <p:attrName>ppt_x</p:attrName>
                                        </p:attrNameLst>
                                      </p:cBhvr>
                                      <p:tavLst>
                                        <p:tav tm="0">
                                          <p:val>
                                            <p:strVal val="#ppt_x"/>
                                          </p:val>
                                        </p:tav>
                                        <p:tav tm="100000">
                                          <p:val>
                                            <p:strVal val="#ppt_x"/>
                                          </p:val>
                                        </p:tav>
                                      </p:tavLst>
                                    </p:anim>
                                    <p:anim calcmode="lin" valueType="num">
                                      <p:cBhvr>
                                        <p:cTn id="11" dur="1500" fill="hold"/>
                                        <p:tgtEl>
                                          <p:spTgt spid="84"/>
                                        </p:tgtEl>
                                        <p:attrNameLst>
                                          <p:attrName>ppt_y</p:attrName>
                                        </p:attrNameLst>
                                      </p:cBhvr>
                                      <p:tavLst>
                                        <p:tav tm="0">
                                          <p:val>
                                            <p:strVal val="#ppt_y-#ppt_h/2"/>
                                          </p:val>
                                        </p:tav>
                                        <p:tav tm="100000">
                                          <p:val>
                                            <p:strVal val="#ppt_y"/>
                                          </p:val>
                                        </p:tav>
                                      </p:tavLst>
                                    </p:anim>
                                    <p:anim calcmode="lin" valueType="num">
                                      <p:cBhvr>
                                        <p:cTn id="12" dur="1500" fill="hold"/>
                                        <p:tgtEl>
                                          <p:spTgt spid="84"/>
                                        </p:tgtEl>
                                        <p:attrNameLst>
                                          <p:attrName>ppt_w</p:attrName>
                                        </p:attrNameLst>
                                      </p:cBhvr>
                                      <p:tavLst>
                                        <p:tav tm="0">
                                          <p:val>
                                            <p:strVal val="#ppt_w"/>
                                          </p:val>
                                        </p:tav>
                                        <p:tav tm="100000">
                                          <p:val>
                                            <p:strVal val="#ppt_w"/>
                                          </p:val>
                                        </p:tav>
                                      </p:tavLst>
                                    </p:anim>
                                    <p:anim calcmode="lin" valueType="num">
                                      <p:cBhvr>
                                        <p:cTn id="13" dur="1500" fill="hold"/>
                                        <p:tgtEl>
                                          <p:spTgt spid="84"/>
                                        </p:tgtEl>
                                        <p:attrNameLst>
                                          <p:attrName>ppt_h</p:attrName>
                                        </p:attrNameLst>
                                      </p:cBhvr>
                                      <p:tavLst>
                                        <p:tav tm="0">
                                          <p:val>
                                            <p:fltVal val="0"/>
                                          </p:val>
                                        </p:tav>
                                        <p:tav tm="100000">
                                          <p:val>
                                            <p:strVal val="#ppt_h"/>
                                          </p:val>
                                        </p:tav>
                                      </p:tavLst>
                                    </p:anim>
                                  </p:childTnLst>
                                </p:cTn>
                              </p:par>
                              <p:par>
                                <p:cTn id="14" presetID="17" presetClass="entr" presetSubtype="1" fill="hold" grpId="0" nodeType="withEffect">
                                  <p:stCondLst>
                                    <p:cond delay="0"/>
                                  </p:stCondLst>
                                  <p:childTnLst>
                                    <p:set>
                                      <p:cBhvr>
                                        <p:cTn id="15" dur="1" fill="hold">
                                          <p:stCondLst>
                                            <p:cond delay="0"/>
                                          </p:stCondLst>
                                        </p:cTn>
                                        <p:tgtEl>
                                          <p:spTgt spid="105"/>
                                        </p:tgtEl>
                                        <p:attrNameLst>
                                          <p:attrName>style.visibility</p:attrName>
                                        </p:attrNameLst>
                                      </p:cBhvr>
                                      <p:to>
                                        <p:strVal val="visible"/>
                                      </p:to>
                                    </p:set>
                                    <p:anim calcmode="lin" valueType="num">
                                      <p:cBhvr>
                                        <p:cTn id="16" dur="1500" fill="hold"/>
                                        <p:tgtEl>
                                          <p:spTgt spid="105"/>
                                        </p:tgtEl>
                                        <p:attrNameLst>
                                          <p:attrName>ppt_x</p:attrName>
                                        </p:attrNameLst>
                                      </p:cBhvr>
                                      <p:tavLst>
                                        <p:tav tm="0">
                                          <p:val>
                                            <p:strVal val="#ppt_x"/>
                                          </p:val>
                                        </p:tav>
                                        <p:tav tm="100000">
                                          <p:val>
                                            <p:strVal val="#ppt_x"/>
                                          </p:val>
                                        </p:tav>
                                      </p:tavLst>
                                    </p:anim>
                                    <p:anim calcmode="lin" valueType="num">
                                      <p:cBhvr>
                                        <p:cTn id="17" dur="1500" fill="hold"/>
                                        <p:tgtEl>
                                          <p:spTgt spid="105"/>
                                        </p:tgtEl>
                                        <p:attrNameLst>
                                          <p:attrName>ppt_y</p:attrName>
                                        </p:attrNameLst>
                                      </p:cBhvr>
                                      <p:tavLst>
                                        <p:tav tm="0">
                                          <p:val>
                                            <p:strVal val="#ppt_y-#ppt_h/2"/>
                                          </p:val>
                                        </p:tav>
                                        <p:tav tm="100000">
                                          <p:val>
                                            <p:strVal val="#ppt_y"/>
                                          </p:val>
                                        </p:tav>
                                      </p:tavLst>
                                    </p:anim>
                                    <p:anim calcmode="lin" valueType="num">
                                      <p:cBhvr>
                                        <p:cTn id="18" dur="1500" fill="hold"/>
                                        <p:tgtEl>
                                          <p:spTgt spid="105"/>
                                        </p:tgtEl>
                                        <p:attrNameLst>
                                          <p:attrName>ppt_w</p:attrName>
                                        </p:attrNameLst>
                                      </p:cBhvr>
                                      <p:tavLst>
                                        <p:tav tm="0">
                                          <p:val>
                                            <p:strVal val="#ppt_w"/>
                                          </p:val>
                                        </p:tav>
                                        <p:tav tm="100000">
                                          <p:val>
                                            <p:strVal val="#ppt_w"/>
                                          </p:val>
                                        </p:tav>
                                      </p:tavLst>
                                    </p:anim>
                                    <p:anim calcmode="lin" valueType="num">
                                      <p:cBhvr>
                                        <p:cTn id="19" dur="1500" fill="hold"/>
                                        <p:tgtEl>
                                          <p:spTgt spid="105"/>
                                        </p:tgtEl>
                                        <p:attrNameLst>
                                          <p:attrName>ppt_h</p:attrName>
                                        </p:attrNameLst>
                                      </p:cBhvr>
                                      <p:tavLst>
                                        <p:tav tm="0">
                                          <p:val>
                                            <p:fltVal val="0"/>
                                          </p:val>
                                        </p:tav>
                                        <p:tav tm="100000">
                                          <p:val>
                                            <p:strVal val="#ppt_h"/>
                                          </p:val>
                                        </p:tav>
                                      </p:tavLst>
                                    </p:anim>
                                  </p:childTnLst>
                                </p:cTn>
                              </p:par>
                              <p:par>
                                <p:cTn id="20" presetID="17" presetClass="entr" presetSubtype="1"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1500" fill="hold"/>
                                        <p:tgtEl>
                                          <p:spTgt spid="94"/>
                                        </p:tgtEl>
                                        <p:attrNameLst>
                                          <p:attrName>ppt_x</p:attrName>
                                        </p:attrNameLst>
                                      </p:cBhvr>
                                      <p:tavLst>
                                        <p:tav tm="0">
                                          <p:val>
                                            <p:strVal val="#ppt_x"/>
                                          </p:val>
                                        </p:tav>
                                        <p:tav tm="100000">
                                          <p:val>
                                            <p:strVal val="#ppt_x"/>
                                          </p:val>
                                        </p:tav>
                                      </p:tavLst>
                                    </p:anim>
                                    <p:anim calcmode="lin" valueType="num">
                                      <p:cBhvr>
                                        <p:cTn id="23" dur="1500" fill="hold"/>
                                        <p:tgtEl>
                                          <p:spTgt spid="94"/>
                                        </p:tgtEl>
                                        <p:attrNameLst>
                                          <p:attrName>ppt_y</p:attrName>
                                        </p:attrNameLst>
                                      </p:cBhvr>
                                      <p:tavLst>
                                        <p:tav tm="0">
                                          <p:val>
                                            <p:strVal val="#ppt_y-#ppt_h/2"/>
                                          </p:val>
                                        </p:tav>
                                        <p:tav tm="100000">
                                          <p:val>
                                            <p:strVal val="#ppt_y"/>
                                          </p:val>
                                        </p:tav>
                                      </p:tavLst>
                                    </p:anim>
                                    <p:anim calcmode="lin" valueType="num">
                                      <p:cBhvr>
                                        <p:cTn id="24" dur="1500" fill="hold"/>
                                        <p:tgtEl>
                                          <p:spTgt spid="94"/>
                                        </p:tgtEl>
                                        <p:attrNameLst>
                                          <p:attrName>ppt_w</p:attrName>
                                        </p:attrNameLst>
                                      </p:cBhvr>
                                      <p:tavLst>
                                        <p:tav tm="0">
                                          <p:val>
                                            <p:strVal val="#ppt_w"/>
                                          </p:val>
                                        </p:tav>
                                        <p:tav tm="100000">
                                          <p:val>
                                            <p:strVal val="#ppt_w"/>
                                          </p:val>
                                        </p:tav>
                                      </p:tavLst>
                                    </p:anim>
                                    <p:anim calcmode="lin" valueType="num">
                                      <p:cBhvr>
                                        <p:cTn id="25" dur="1500" fill="hold"/>
                                        <p:tgtEl>
                                          <p:spTgt spid="94"/>
                                        </p:tgtEl>
                                        <p:attrNameLst>
                                          <p:attrName>ppt_h</p:attrName>
                                        </p:attrNameLst>
                                      </p:cBhvr>
                                      <p:tavLst>
                                        <p:tav tm="0">
                                          <p:val>
                                            <p:fltVal val="0"/>
                                          </p:val>
                                        </p:tav>
                                        <p:tav tm="100000">
                                          <p:val>
                                            <p:strVal val="#ppt_h"/>
                                          </p:val>
                                        </p:tav>
                                      </p:tavLst>
                                    </p:anim>
                                  </p:childTnLst>
                                </p:cTn>
                              </p:par>
                              <p:par>
                                <p:cTn id="26" presetID="17" presetClass="entr" presetSubtype="1"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 calcmode="lin" valueType="num">
                                      <p:cBhvr>
                                        <p:cTn id="28" dur="1500" fill="hold"/>
                                        <p:tgtEl>
                                          <p:spTgt spid="89"/>
                                        </p:tgtEl>
                                        <p:attrNameLst>
                                          <p:attrName>ppt_x</p:attrName>
                                        </p:attrNameLst>
                                      </p:cBhvr>
                                      <p:tavLst>
                                        <p:tav tm="0">
                                          <p:val>
                                            <p:strVal val="#ppt_x"/>
                                          </p:val>
                                        </p:tav>
                                        <p:tav tm="100000">
                                          <p:val>
                                            <p:strVal val="#ppt_x"/>
                                          </p:val>
                                        </p:tav>
                                      </p:tavLst>
                                    </p:anim>
                                    <p:anim calcmode="lin" valueType="num">
                                      <p:cBhvr>
                                        <p:cTn id="29" dur="1500" fill="hold"/>
                                        <p:tgtEl>
                                          <p:spTgt spid="89"/>
                                        </p:tgtEl>
                                        <p:attrNameLst>
                                          <p:attrName>ppt_y</p:attrName>
                                        </p:attrNameLst>
                                      </p:cBhvr>
                                      <p:tavLst>
                                        <p:tav tm="0">
                                          <p:val>
                                            <p:strVal val="#ppt_y-#ppt_h/2"/>
                                          </p:val>
                                        </p:tav>
                                        <p:tav tm="100000">
                                          <p:val>
                                            <p:strVal val="#ppt_y"/>
                                          </p:val>
                                        </p:tav>
                                      </p:tavLst>
                                    </p:anim>
                                    <p:anim calcmode="lin" valueType="num">
                                      <p:cBhvr>
                                        <p:cTn id="30" dur="1500" fill="hold"/>
                                        <p:tgtEl>
                                          <p:spTgt spid="89"/>
                                        </p:tgtEl>
                                        <p:attrNameLst>
                                          <p:attrName>ppt_w</p:attrName>
                                        </p:attrNameLst>
                                      </p:cBhvr>
                                      <p:tavLst>
                                        <p:tav tm="0">
                                          <p:val>
                                            <p:strVal val="#ppt_w"/>
                                          </p:val>
                                        </p:tav>
                                        <p:tav tm="100000">
                                          <p:val>
                                            <p:strVal val="#ppt_w"/>
                                          </p:val>
                                        </p:tav>
                                      </p:tavLst>
                                    </p:anim>
                                    <p:anim calcmode="lin" valueType="num">
                                      <p:cBhvr>
                                        <p:cTn id="31" dur="1500" fill="hold"/>
                                        <p:tgtEl>
                                          <p:spTgt spid="89"/>
                                        </p:tgtEl>
                                        <p:attrNameLst>
                                          <p:attrName>ppt_h</p:attrName>
                                        </p:attrNameLst>
                                      </p:cBhvr>
                                      <p:tavLst>
                                        <p:tav tm="0">
                                          <p:val>
                                            <p:fltVal val="0"/>
                                          </p:val>
                                        </p:tav>
                                        <p:tav tm="100000">
                                          <p:val>
                                            <p:strVal val="#ppt_h"/>
                                          </p:val>
                                        </p:tav>
                                      </p:tavLst>
                                    </p:anim>
                                  </p:childTnLst>
                                </p:cTn>
                              </p:par>
                              <p:par>
                                <p:cTn id="32" presetID="42" presetClass="entr" presetSubtype="0" fill="hold" nodeType="withEffect">
                                  <p:stCondLst>
                                    <p:cond delay="5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5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5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50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par>
                                <p:cTn id="52" presetID="16" presetClass="entr" presetSubtype="37" fill="hold" nodeType="withEffect">
                                  <p:stCondLst>
                                    <p:cond delay="1000"/>
                                  </p:stCondLst>
                                  <p:childTnLst>
                                    <p:set>
                                      <p:cBhvr>
                                        <p:cTn id="53" dur="1" fill="hold">
                                          <p:stCondLst>
                                            <p:cond delay="0"/>
                                          </p:stCondLst>
                                        </p:cTn>
                                        <p:tgtEl>
                                          <p:spTgt spid="68"/>
                                        </p:tgtEl>
                                        <p:attrNameLst>
                                          <p:attrName>style.visibility</p:attrName>
                                        </p:attrNameLst>
                                      </p:cBhvr>
                                      <p:to>
                                        <p:strVal val="visible"/>
                                      </p:to>
                                    </p:set>
                                    <p:animEffect transition="in" filter="barn(outVertical)">
                                      <p:cBhvr>
                                        <p:cTn id="54" dur="1000"/>
                                        <p:tgtEl>
                                          <p:spTgt spid="68"/>
                                        </p:tgtEl>
                                      </p:cBhvr>
                                    </p:animEffect>
                                  </p:childTnLst>
                                </p:cTn>
                              </p:par>
                              <p:par>
                                <p:cTn id="55" presetID="12" presetClass="entr" presetSubtype="8" fill="hold" grpId="0" nodeType="withEffect">
                                  <p:stCondLst>
                                    <p:cond delay="1000"/>
                                  </p:stCondLst>
                                  <p:childTnLst>
                                    <p:set>
                                      <p:cBhvr>
                                        <p:cTn id="56" dur="1" fill="hold">
                                          <p:stCondLst>
                                            <p:cond delay="0"/>
                                          </p:stCondLst>
                                        </p:cTn>
                                        <p:tgtEl>
                                          <p:spTgt spid="95"/>
                                        </p:tgtEl>
                                        <p:attrNameLst>
                                          <p:attrName>style.visibility</p:attrName>
                                        </p:attrNameLst>
                                      </p:cBhvr>
                                      <p:to>
                                        <p:strVal val="visible"/>
                                      </p:to>
                                    </p:set>
                                    <p:anim calcmode="lin" valueType="num">
                                      <p:cBhvr additive="base">
                                        <p:cTn id="57" dur="1500"/>
                                        <p:tgtEl>
                                          <p:spTgt spid="95"/>
                                        </p:tgtEl>
                                        <p:attrNameLst>
                                          <p:attrName>ppt_x</p:attrName>
                                        </p:attrNameLst>
                                      </p:cBhvr>
                                      <p:tavLst>
                                        <p:tav tm="0">
                                          <p:val>
                                            <p:strVal val="#ppt_x-#ppt_w*1.125000"/>
                                          </p:val>
                                        </p:tav>
                                        <p:tav tm="100000">
                                          <p:val>
                                            <p:strVal val="#ppt_x"/>
                                          </p:val>
                                        </p:tav>
                                      </p:tavLst>
                                    </p:anim>
                                    <p:animEffect transition="in" filter="wipe(right)">
                                      <p:cBhvr>
                                        <p:cTn id="58" dur="1500"/>
                                        <p:tgtEl>
                                          <p:spTgt spid="95"/>
                                        </p:tgtEl>
                                      </p:cBhvr>
                                    </p:animEffect>
                                  </p:childTnLst>
                                </p:cTn>
                              </p:par>
                              <p:par>
                                <p:cTn id="59" presetID="10" presetClass="entr" presetSubtype="0" fill="hold" nodeType="withEffect">
                                  <p:stCondLst>
                                    <p:cond delay="100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1000"/>
                                        <p:tgtEl>
                                          <p:spTgt spid="2"/>
                                        </p:tgtEl>
                                      </p:cBhvr>
                                    </p:animEffect>
                                  </p:childTnLst>
                                </p:cTn>
                              </p:par>
                              <p:par>
                                <p:cTn id="62" presetID="12" presetClass="entr" presetSubtype="8" fill="hold" grpId="0" nodeType="withEffect">
                                  <p:stCondLst>
                                    <p:cond delay="1250"/>
                                  </p:stCondLst>
                                  <p:childTnLst>
                                    <p:set>
                                      <p:cBhvr>
                                        <p:cTn id="63" dur="1" fill="hold">
                                          <p:stCondLst>
                                            <p:cond delay="0"/>
                                          </p:stCondLst>
                                        </p:cTn>
                                        <p:tgtEl>
                                          <p:spTgt spid="96"/>
                                        </p:tgtEl>
                                        <p:attrNameLst>
                                          <p:attrName>style.visibility</p:attrName>
                                        </p:attrNameLst>
                                      </p:cBhvr>
                                      <p:to>
                                        <p:strVal val="visible"/>
                                      </p:to>
                                    </p:set>
                                    <p:anim calcmode="lin" valueType="num">
                                      <p:cBhvr additive="base">
                                        <p:cTn id="64" dur="1500"/>
                                        <p:tgtEl>
                                          <p:spTgt spid="96"/>
                                        </p:tgtEl>
                                        <p:attrNameLst>
                                          <p:attrName>ppt_x</p:attrName>
                                        </p:attrNameLst>
                                      </p:cBhvr>
                                      <p:tavLst>
                                        <p:tav tm="0">
                                          <p:val>
                                            <p:strVal val="#ppt_x-#ppt_w*1.125000"/>
                                          </p:val>
                                        </p:tav>
                                        <p:tav tm="100000">
                                          <p:val>
                                            <p:strVal val="#ppt_x"/>
                                          </p:val>
                                        </p:tav>
                                      </p:tavLst>
                                    </p:anim>
                                    <p:animEffect transition="in" filter="wipe(right)">
                                      <p:cBhvr>
                                        <p:cTn id="65" dur="1500"/>
                                        <p:tgtEl>
                                          <p:spTgt spid="96"/>
                                        </p:tgtEl>
                                      </p:cBhvr>
                                    </p:animEffect>
                                  </p:childTnLst>
                                </p:cTn>
                              </p:par>
                              <p:par>
                                <p:cTn id="66" presetID="10" presetClass="entr" presetSubtype="0" fill="hold" nodeType="withEffect">
                                  <p:stCondLst>
                                    <p:cond delay="1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1000"/>
                                        <p:tgtEl>
                                          <p:spTgt spid="3"/>
                                        </p:tgtEl>
                                      </p:cBhvr>
                                    </p:animEffect>
                                  </p:childTnLst>
                                </p:cTn>
                              </p:par>
                              <p:par>
                                <p:cTn id="69" presetID="12" presetClass="entr" presetSubtype="8" fill="hold" grpId="0" nodeType="withEffect">
                                  <p:stCondLst>
                                    <p:cond delay="1500"/>
                                  </p:stCondLst>
                                  <p:childTnLst>
                                    <p:set>
                                      <p:cBhvr>
                                        <p:cTn id="70" dur="1" fill="hold">
                                          <p:stCondLst>
                                            <p:cond delay="0"/>
                                          </p:stCondLst>
                                        </p:cTn>
                                        <p:tgtEl>
                                          <p:spTgt spid="97"/>
                                        </p:tgtEl>
                                        <p:attrNameLst>
                                          <p:attrName>style.visibility</p:attrName>
                                        </p:attrNameLst>
                                      </p:cBhvr>
                                      <p:to>
                                        <p:strVal val="visible"/>
                                      </p:to>
                                    </p:set>
                                    <p:anim calcmode="lin" valueType="num">
                                      <p:cBhvr additive="base">
                                        <p:cTn id="71" dur="1500"/>
                                        <p:tgtEl>
                                          <p:spTgt spid="97"/>
                                        </p:tgtEl>
                                        <p:attrNameLst>
                                          <p:attrName>ppt_x</p:attrName>
                                        </p:attrNameLst>
                                      </p:cBhvr>
                                      <p:tavLst>
                                        <p:tav tm="0">
                                          <p:val>
                                            <p:strVal val="#ppt_x-#ppt_w*1.125000"/>
                                          </p:val>
                                        </p:tav>
                                        <p:tav tm="100000">
                                          <p:val>
                                            <p:strVal val="#ppt_x"/>
                                          </p:val>
                                        </p:tav>
                                      </p:tavLst>
                                    </p:anim>
                                    <p:animEffect transition="in" filter="wipe(right)">
                                      <p:cBhvr>
                                        <p:cTn id="72" dur="1500"/>
                                        <p:tgtEl>
                                          <p:spTgt spid="97"/>
                                        </p:tgtEl>
                                      </p:cBhvr>
                                    </p:animEffect>
                                  </p:childTnLst>
                                </p:cTn>
                              </p:par>
                              <p:par>
                                <p:cTn id="73" presetID="10" presetClass="entr" presetSubtype="0" fill="hold" nodeType="withEffect">
                                  <p:stCondLst>
                                    <p:cond delay="1500"/>
                                  </p:stCondLst>
                                  <p:childTnLst>
                                    <p:set>
                                      <p:cBhvr>
                                        <p:cTn id="74" dur="1" fill="hold">
                                          <p:stCondLst>
                                            <p:cond delay="0"/>
                                          </p:stCondLst>
                                        </p:cTn>
                                        <p:tgtEl>
                                          <p:spTgt spid="4"/>
                                        </p:tgtEl>
                                        <p:attrNameLst>
                                          <p:attrName>style.visibility</p:attrName>
                                        </p:attrNameLst>
                                      </p:cBhvr>
                                      <p:to>
                                        <p:strVal val="visible"/>
                                      </p:to>
                                    </p:set>
                                    <p:animEffect transition="in" filter="fade">
                                      <p:cBhvr>
                                        <p:cTn id="75" dur="1000"/>
                                        <p:tgtEl>
                                          <p:spTgt spid="4"/>
                                        </p:tgtEl>
                                      </p:cBhvr>
                                    </p:animEffect>
                                  </p:childTnLst>
                                </p:cTn>
                              </p:par>
                              <p:par>
                                <p:cTn id="76" presetID="12" presetClass="entr" presetSubtype="8" fill="hold" grpId="0" nodeType="withEffect">
                                  <p:stCondLst>
                                    <p:cond delay="1750"/>
                                  </p:stCondLst>
                                  <p:childTnLst>
                                    <p:set>
                                      <p:cBhvr>
                                        <p:cTn id="77" dur="1" fill="hold">
                                          <p:stCondLst>
                                            <p:cond delay="0"/>
                                          </p:stCondLst>
                                        </p:cTn>
                                        <p:tgtEl>
                                          <p:spTgt spid="98"/>
                                        </p:tgtEl>
                                        <p:attrNameLst>
                                          <p:attrName>style.visibility</p:attrName>
                                        </p:attrNameLst>
                                      </p:cBhvr>
                                      <p:to>
                                        <p:strVal val="visible"/>
                                      </p:to>
                                    </p:set>
                                    <p:anim calcmode="lin" valueType="num">
                                      <p:cBhvr additive="base">
                                        <p:cTn id="78" dur="1500"/>
                                        <p:tgtEl>
                                          <p:spTgt spid="98"/>
                                        </p:tgtEl>
                                        <p:attrNameLst>
                                          <p:attrName>ppt_x</p:attrName>
                                        </p:attrNameLst>
                                      </p:cBhvr>
                                      <p:tavLst>
                                        <p:tav tm="0">
                                          <p:val>
                                            <p:strVal val="#ppt_x-#ppt_w*1.125000"/>
                                          </p:val>
                                        </p:tav>
                                        <p:tav tm="100000">
                                          <p:val>
                                            <p:strVal val="#ppt_x"/>
                                          </p:val>
                                        </p:tav>
                                      </p:tavLst>
                                    </p:anim>
                                    <p:animEffect transition="in" filter="wipe(right)">
                                      <p:cBhvr>
                                        <p:cTn id="79" dur="1500"/>
                                        <p:tgtEl>
                                          <p:spTgt spid="98"/>
                                        </p:tgtEl>
                                      </p:cBhvr>
                                    </p:animEffect>
                                  </p:childTnLst>
                                </p:cTn>
                              </p:par>
                              <p:par>
                                <p:cTn id="80" presetID="10" presetClass="entr" presetSubtype="0" fill="hold" nodeType="withEffect">
                                  <p:stCondLst>
                                    <p:cond delay="175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1000"/>
                                        <p:tgtEl>
                                          <p:spTgt spid="5"/>
                                        </p:tgtEl>
                                      </p:cBhvr>
                                    </p:animEffect>
                                  </p:childTnLst>
                                </p:cTn>
                              </p:par>
                            </p:childTnLst>
                          </p:cTn>
                        </p:par>
                        <p:par>
                          <p:cTn id="83" fill="hold">
                            <p:stCondLst>
                              <p:cond delay="3250"/>
                            </p:stCondLst>
                            <p:childTnLst>
                              <p:par>
                                <p:cTn id="84" presetID="23" presetClass="entr" presetSubtype="16" fill="hold" grpId="0" nodeType="after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p:cTn id="86" dur="1500" fill="hold"/>
                                        <p:tgtEl>
                                          <p:spTgt spid="49"/>
                                        </p:tgtEl>
                                        <p:attrNameLst>
                                          <p:attrName>ppt_w</p:attrName>
                                        </p:attrNameLst>
                                      </p:cBhvr>
                                      <p:tavLst>
                                        <p:tav tm="0">
                                          <p:val>
                                            <p:fltVal val="0"/>
                                          </p:val>
                                        </p:tav>
                                        <p:tav tm="100000">
                                          <p:val>
                                            <p:strVal val="#ppt_w"/>
                                          </p:val>
                                        </p:tav>
                                      </p:tavLst>
                                    </p:anim>
                                    <p:anim calcmode="lin" valueType="num">
                                      <p:cBhvr>
                                        <p:cTn id="87" dur="1500" fill="hold"/>
                                        <p:tgtEl>
                                          <p:spTgt spid="49"/>
                                        </p:tgtEl>
                                        <p:attrNameLst>
                                          <p:attrName>ppt_h</p:attrName>
                                        </p:attrNameLst>
                                      </p:cBhvr>
                                      <p:tavLst>
                                        <p:tav tm="0">
                                          <p:val>
                                            <p:fltVal val="0"/>
                                          </p:val>
                                        </p:tav>
                                        <p:tav tm="100000">
                                          <p:val>
                                            <p:strVal val="#ppt_h"/>
                                          </p:val>
                                        </p:tav>
                                      </p:tavLst>
                                    </p:anim>
                                  </p:childTnLst>
                                </p:cTn>
                              </p:par>
                              <p:par>
                                <p:cTn id="88" presetID="23" presetClass="entr" presetSubtype="16" fill="hold" grpId="0" nodeType="withEffect">
                                  <p:stCondLst>
                                    <p:cond delay="0"/>
                                  </p:stCondLst>
                                  <p:childTnLst>
                                    <p:set>
                                      <p:cBhvr>
                                        <p:cTn id="89" dur="1" fill="hold">
                                          <p:stCondLst>
                                            <p:cond delay="0"/>
                                          </p:stCondLst>
                                        </p:cTn>
                                        <p:tgtEl>
                                          <p:spTgt spid="55"/>
                                        </p:tgtEl>
                                        <p:attrNameLst>
                                          <p:attrName>style.visibility</p:attrName>
                                        </p:attrNameLst>
                                      </p:cBhvr>
                                      <p:to>
                                        <p:strVal val="visible"/>
                                      </p:to>
                                    </p:set>
                                    <p:anim calcmode="lin" valueType="num">
                                      <p:cBhvr>
                                        <p:cTn id="90" dur="1500" fill="hold"/>
                                        <p:tgtEl>
                                          <p:spTgt spid="55"/>
                                        </p:tgtEl>
                                        <p:attrNameLst>
                                          <p:attrName>ppt_w</p:attrName>
                                        </p:attrNameLst>
                                      </p:cBhvr>
                                      <p:tavLst>
                                        <p:tav tm="0">
                                          <p:val>
                                            <p:fltVal val="0"/>
                                          </p:val>
                                        </p:tav>
                                        <p:tav tm="100000">
                                          <p:val>
                                            <p:strVal val="#ppt_w"/>
                                          </p:val>
                                        </p:tav>
                                      </p:tavLst>
                                    </p:anim>
                                    <p:anim calcmode="lin" valueType="num">
                                      <p:cBhvr>
                                        <p:cTn id="91" dur="1500" fill="hold"/>
                                        <p:tgtEl>
                                          <p:spTgt spid="55"/>
                                        </p:tgtEl>
                                        <p:attrNameLst>
                                          <p:attrName>ppt_h</p:attrName>
                                        </p:attrNameLst>
                                      </p:cBhvr>
                                      <p:tavLst>
                                        <p:tav tm="0">
                                          <p:val>
                                            <p:fltVal val="0"/>
                                          </p:val>
                                        </p:tav>
                                        <p:tav tm="100000">
                                          <p:val>
                                            <p:strVal val="#ppt_h"/>
                                          </p:val>
                                        </p:tav>
                                      </p:tavLst>
                                    </p:anim>
                                  </p:childTnLst>
                                </p:cTn>
                              </p:par>
                              <p:par>
                                <p:cTn id="92" presetID="23" presetClass="entr" presetSubtype="16" fill="hold" grpId="0" nodeType="withEffect">
                                  <p:stCondLst>
                                    <p:cond delay="0"/>
                                  </p:stCondLst>
                                  <p:childTnLst>
                                    <p:set>
                                      <p:cBhvr>
                                        <p:cTn id="93" dur="1" fill="hold">
                                          <p:stCondLst>
                                            <p:cond delay="0"/>
                                          </p:stCondLst>
                                        </p:cTn>
                                        <p:tgtEl>
                                          <p:spTgt spid="56"/>
                                        </p:tgtEl>
                                        <p:attrNameLst>
                                          <p:attrName>style.visibility</p:attrName>
                                        </p:attrNameLst>
                                      </p:cBhvr>
                                      <p:to>
                                        <p:strVal val="visible"/>
                                      </p:to>
                                    </p:set>
                                    <p:anim calcmode="lin" valueType="num">
                                      <p:cBhvr>
                                        <p:cTn id="94" dur="1500" fill="hold"/>
                                        <p:tgtEl>
                                          <p:spTgt spid="56"/>
                                        </p:tgtEl>
                                        <p:attrNameLst>
                                          <p:attrName>ppt_w</p:attrName>
                                        </p:attrNameLst>
                                      </p:cBhvr>
                                      <p:tavLst>
                                        <p:tav tm="0">
                                          <p:val>
                                            <p:fltVal val="0"/>
                                          </p:val>
                                        </p:tav>
                                        <p:tav tm="100000">
                                          <p:val>
                                            <p:strVal val="#ppt_w"/>
                                          </p:val>
                                        </p:tav>
                                      </p:tavLst>
                                    </p:anim>
                                    <p:anim calcmode="lin" valueType="num">
                                      <p:cBhvr>
                                        <p:cTn id="95" dur="1500" fill="hold"/>
                                        <p:tgtEl>
                                          <p:spTgt spid="56"/>
                                        </p:tgtEl>
                                        <p:attrNameLst>
                                          <p:attrName>ppt_h</p:attrName>
                                        </p:attrNameLst>
                                      </p:cBhvr>
                                      <p:tavLst>
                                        <p:tav tm="0">
                                          <p:val>
                                            <p:fltVal val="0"/>
                                          </p:val>
                                        </p:tav>
                                        <p:tav tm="100000">
                                          <p:val>
                                            <p:strVal val="#ppt_h"/>
                                          </p:val>
                                        </p:tav>
                                      </p:tavLst>
                                    </p:anim>
                                  </p:childTnLst>
                                </p:cTn>
                              </p:par>
                              <p:par>
                                <p:cTn id="96" presetID="23" presetClass="entr" presetSubtype="16" fill="hold" grpId="0" nodeType="withEffect">
                                  <p:stCondLst>
                                    <p:cond delay="0"/>
                                  </p:stCondLst>
                                  <p:childTnLst>
                                    <p:set>
                                      <p:cBhvr>
                                        <p:cTn id="97" dur="1" fill="hold">
                                          <p:stCondLst>
                                            <p:cond delay="0"/>
                                          </p:stCondLst>
                                        </p:cTn>
                                        <p:tgtEl>
                                          <p:spTgt spid="71"/>
                                        </p:tgtEl>
                                        <p:attrNameLst>
                                          <p:attrName>style.visibility</p:attrName>
                                        </p:attrNameLst>
                                      </p:cBhvr>
                                      <p:to>
                                        <p:strVal val="visible"/>
                                      </p:to>
                                    </p:set>
                                    <p:anim calcmode="lin" valueType="num">
                                      <p:cBhvr>
                                        <p:cTn id="98" dur="1500" fill="hold"/>
                                        <p:tgtEl>
                                          <p:spTgt spid="71"/>
                                        </p:tgtEl>
                                        <p:attrNameLst>
                                          <p:attrName>ppt_w</p:attrName>
                                        </p:attrNameLst>
                                      </p:cBhvr>
                                      <p:tavLst>
                                        <p:tav tm="0">
                                          <p:val>
                                            <p:fltVal val="0"/>
                                          </p:val>
                                        </p:tav>
                                        <p:tav tm="100000">
                                          <p:val>
                                            <p:strVal val="#ppt_w"/>
                                          </p:val>
                                        </p:tav>
                                      </p:tavLst>
                                    </p:anim>
                                    <p:anim calcmode="lin" valueType="num">
                                      <p:cBhvr>
                                        <p:cTn id="99" dur="1500" fill="hold"/>
                                        <p:tgtEl>
                                          <p:spTgt spid="71"/>
                                        </p:tgtEl>
                                        <p:attrNameLst>
                                          <p:attrName>ppt_h</p:attrName>
                                        </p:attrNameLst>
                                      </p:cBhvr>
                                      <p:tavLst>
                                        <p:tav tm="0">
                                          <p:val>
                                            <p:fltVal val="0"/>
                                          </p:val>
                                        </p:tav>
                                        <p:tav tm="100000">
                                          <p:val>
                                            <p:strVal val="#ppt_h"/>
                                          </p:val>
                                        </p:tav>
                                      </p:tavLst>
                                    </p:anim>
                                  </p:childTnLst>
                                </p:cTn>
                              </p:par>
                              <p:par>
                                <p:cTn id="100" presetID="23" presetClass="entr" presetSubtype="16" fill="hold" grpId="0" nodeType="withEffect">
                                  <p:stCondLst>
                                    <p:cond delay="0"/>
                                  </p:stCondLst>
                                  <p:childTnLst>
                                    <p:set>
                                      <p:cBhvr>
                                        <p:cTn id="101" dur="1" fill="hold">
                                          <p:stCondLst>
                                            <p:cond delay="0"/>
                                          </p:stCondLst>
                                        </p:cTn>
                                        <p:tgtEl>
                                          <p:spTgt spid="72"/>
                                        </p:tgtEl>
                                        <p:attrNameLst>
                                          <p:attrName>style.visibility</p:attrName>
                                        </p:attrNameLst>
                                      </p:cBhvr>
                                      <p:to>
                                        <p:strVal val="visible"/>
                                      </p:to>
                                    </p:set>
                                    <p:anim calcmode="lin" valueType="num">
                                      <p:cBhvr>
                                        <p:cTn id="102" dur="1500" fill="hold"/>
                                        <p:tgtEl>
                                          <p:spTgt spid="72"/>
                                        </p:tgtEl>
                                        <p:attrNameLst>
                                          <p:attrName>ppt_w</p:attrName>
                                        </p:attrNameLst>
                                      </p:cBhvr>
                                      <p:tavLst>
                                        <p:tav tm="0">
                                          <p:val>
                                            <p:fltVal val="0"/>
                                          </p:val>
                                        </p:tav>
                                        <p:tav tm="100000">
                                          <p:val>
                                            <p:strVal val="#ppt_w"/>
                                          </p:val>
                                        </p:tav>
                                      </p:tavLst>
                                    </p:anim>
                                    <p:anim calcmode="lin" valueType="num">
                                      <p:cBhvr>
                                        <p:cTn id="103" dur="1500" fill="hold"/>
                                        <p:tgtEl>
                                          <p:spTgt spid="72"/>
                                        </p:tgtEl>
                                        <p:attrNameLst>
                                          <p:attrName>ppt_h</p:attrName>
                                        </p:attrNameLst>
                                      </p:cBhvr>
                                      <p:tavLst>
                                        <p:tav tm="0">
                                          <p:val>
                                            <p:fltVal val="0"/>
                                          </p:val>
                                        </p:tav>
                                        <p:tav tm="100000">
                                          <p:val>
                                            <p:strVal val="#ppt_h"/>
                                          </p:val>
                                        </p:tav>
                                      </p:tavLst>
                                    </p:anim>
                                  </p:childTnLst>
                                </p:cTn>
                              </p:par>
                              <p:par>
                                <p:cTn id="104" presetID="23" presetClass="entr" presetSubtype="16"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 calcmode="lin" valueType="num">
                                      <p:cBhvr>
                                        <p:cTn id="106" dur="1500" fill="hold"/>
                                        <p:tgtEl>
                                          <p:spTgt spid="73"/>
                                        </p:tgtEl>
                                        <p:attrNameLst>
                                          <p:attrName>ppt_w</p:attrName>
                                        </p:attrNameLst>
                                      </p:cBhvr>
                                      <p:tavLst>
                                        <p:tav tm="0">
                                          <p:val>
                                            <p:fltVal val="0"/>
                                          </p:val>
                                        </p:tav>
                                        <p:tav tm="100000">
                                          <p:val>
                                            <p:strVal val="#ppt_w"/>
                                          </p:val>
                                        </p:tav>
                                      </p:tavLst>
                                    </p:anim>
                                    <p:anim calcmode="lin" valueType="num">
                                      <p:cBhvr>
                                        <p:cTn id="107" dur="1500" fill="hold"/>
                                        <p:tgtEl>
                                          <p:spTgt spid="73"/>
                                        </p:tgtEl>
                                        <p:attrNameLst>
                                          <p:attrName>ppt_h</p:attrName>
                                        </p:attrNameLst>
                                      </p:cBhvr>
                                      <p:tavLst>
                                        <p:tav tm="0">
                                          <p:val>
                                            <p:fltVal val="0"/>
                                          </p:val>
                                        </p:tav>
                                        <p:tav tm="100000">
                                          <p:val>
                                            <p:strVal val="#ppt_h"/>
                                          </p:val>
                                        </p:tav>
                                      </p:tavLst>
                                    </p:anim>
                                  </p:childTnLst>
                                </p:cTn>
                              </p:par>
                              <p:par>
                                <p:cTn id="108" presetID="23" presetClass="entr" presetSubtype="16" fill="hold" grpId="0" nodeType="withEffect">
                                  <p:stCondLst>
                                    <p:cond delay="0"/>
                                  </p:stCondLst>
                                  <p:childTnLst>
                                    <p:set>
                                      <p:cBhvr>
                                        <p:cTn id="109" dur="1" fill="hold">
                                          <p:stCondLst>
                                            <p:cond delay="0"/>
                                          </p:stCondLst>
                                        </p:cTn>
                                        <p:tgtEl>
                                          <p:spTgt spid="144"/>
                                        </p:tgtEl>
                                        <p:attrNameLst>
                                          <p:attrName>style.visibility</p:attrName>
                                        </p:attrNameLst>
                                      </p:cBhvr>
                                      <p:to>
                                        <p:strVal val="visible"/>
                                      </p:to>
                                    </p:set>
                                    <p:anim calcmode="lin" valueType="num">
                                      <p:cBhvr>
                                        <p:cTn id="110" dur="1500" fill="hold"/>
                                        <p:tgtEl>
                                          <p:spTgt spid="144"/>
                                        </p:tgtEl>
                                        <p:attrNameLst>
                                          <p:attrName>ppt_w</p:attrName>
                                        </p:attrNameLst>
                                      </p:cBhvr>
                                      <p:tavLst>
                                        <p:tav tm="0">
                                          <p:val>
                                            <p:fltVal val="0"/>
                                          </p:val>
                                        </p:tav>
                                        <p:tav tm="100000">
                                          <p:val>
                                            <p:strVal val="#ppt_w"/>
                                          </p:val>
                                        </p:tav>
                                      </p:tavLst>
                                    </p:anim>
                                    <p:anim calcmode="lin" valueType="num">
                                      <p:cBhvr>
                                        <p:cTn id="111" dur="1500" fill="hold"/>
                                        <p:tgtEl>
                                          <p:spTgt spid="144"/>
                                        </p:tgtEl>
                                        <p:attrNameLst>
                                          <p:attrName>ppt_h</p:attrName>
                                        </p:attrNameLst>
                                      </p:cBhvr>
                                      <p:tavLst>
                                        <p:tav tm="0">
                                          <p:val>
                                            <p:fltVal val="0"/>
                                          </p:val>
                                        </p:tav>
                                        <p:tav tm="100000">
                                          <p:val>
                                            <p:strVal val="#ppt_h"/>
                                          </p:val>
                                        </p:tav>
                                      </p:tavLst>
                                    </p:anim>
                                  </p:childTnLst>
                                </p:cTn>
                              </p:par>
                              <p:par>
                                <p:cTn id="112" presetID="23" presetClass="entr" presetSubtype="16" fill="hold" grpId="0" nodeType="withEffect">
                                  <p:stCondLst>
                                    <p:cond delay="0"/>
                                  </p:stCondLst>
                                  <p:childTnLst>
                                    <p:set>
                                      <p:cBhvr>
                                        <p:cTn id="113" dur="1" fill="hold">
                                          <p:stCondLst>
                                            <p:cond delay="0"/>
                                          </p:stCondLst>
                                        </p:cTn>
                                        <p:tgtEl>
                                          <p:spTgt spid="145"/>
                                        </p:tgtEl>
                                        <p:attrNameLst>
                                          <p:attrName>style.visibility</p:attrName>
                                        </p:attrNameLst>
                                      </p:cBhvr>
                                      <p:to>
                                        <p:strVal val="visible"/>
                                      </p:to>
                                    </p:set>
                                    <p:anim calcmode="lin" valueType="num">
                                      <p:cBhvr>
                                        <p:cTn id="114" dur="1500" fill="hold"/>
                                        <p:tgtEl>
                                          <p:spTgt spid="145"/>
                                        </p:tgtEl>
                                        <p:attrNameLst>
                                          <p:attrName>ppt_w</p:attrName>
                                        </p:attrNameLst>
                                      </p:cBhvr>
                                      <p:tavLst>
                                        <p:tav tm="0">
                                          <p:val>
                                            <p:fltVal val="0"/>
                                          </p:val>
                                        </p:tav>
                                        <p:tav tm="100000">
                                          <p:val>
                                            <p:strVal val="#ppt_w"/>
                                          </p:val>
                                        </p:tav>
                                      </p:tavLst>
                                    </p:anim>
                                    <p:anim calcmode="lin" valueType="num">
                                      <p:cBhvr>
                                        <p:cTn id="115" dur="1500" fill="hold"/>
                                        <p:tgtEl>
                                          <p:spTgt spid="145"/>
                                        </p:tgtEl>
                                        <p:attrNameLst>
                                          <p:attrName>ppt_h</p:attrName>
                                        </p:attrNameLst>
                                      </p:cBhvr>
                                      <p:tavLst>
                                        <p:tav tm="0">
                                          <p:val>
                                            <p:fltVal val="0"/>
                                          </p:val>
                                        </p:tav>
                                        <p:tav tm="100000">
                                          <p:val>
                                            <p:strVal val="#ppt_h"/>
                                          </p:val>
                                        </p:tav>
                                      </p:tavLst>
                                    </p:anim>
                                  </p:childTnLst>
                                </p:cTn>
                              </p:par>
                              <p:par>
                                <p:cTn id="116" presetID="23" presetClass="entr" presetSubtype="16" fill="hold" grpId="0" nodeType="withEffect">
                                  <p:stCondLst>
                                    <p:cond delay="0"/>
                                  </p:stCondLst>
                                  <p:childTnLst>
                                    <p:set>
                                      <p:cBhvr>
                                        <p:cTn id="117" dur="1" fill="hold">
                                          <p:stCondLst>
                                            <p:cond delay="0"/>
                                          </p:stCondLst>
                                        </p:cTn>
                                        <p:tgtEl>
                                          <p:spTgt spid="146"/>
                                        </p:tgtEl>
                                        <p:attrNameLst>
                                          <p:attrName>style.visibility</p:attrName>
                                        </p:attrNameLst>
                                      </p:cBhvr>
                                      <p:to>
                                        <p:strVal val="visible"/>
                                      </p:to>
                                    </p:set>
                                    <p:anim calcmode="lin" valueType="num">
                                      <p:cBhvr>
                                        <p:cTn id="118" dur="1500" fill="hold"/>
                                        <p:tgtEl>
                                          <p:spTgt spid="146"/>
                                        </p:tgtEl>
                                        <p:attrNameLst>
                                          <p:attrName>ppt_w</p:attrName>
                                        </p:attrNameLst>
                                      </p:cBhvr>
                                      <p:tavLst>
                                        <p:tav tm="0">
                                          <p:val>
                                            <p:fltVal val="0"/>
                                          </p:val>
                                        </p:tav>
                                        <p:tav tm="100000">
                                          <p:val>
                                            <p:strVal val="#ppt_w"/>
                                          </p:val>
                                        </p:tav>
                                      </p:tavLst>
                                    </p:anim>
                                    <p:anim calcmode="lin" valueType="num">
                                      <p:cBhvr>
                                        <p:cTn id="119" dur="1500" fill="hold"/>
                                        <p:tgtEl>
                                          <p:spTgt spid="146"/>
                                        </p:tgtEl>
                                        <p:attrNameLst>
                                          <p:attrName>ppt_h</p:attrName>
                                        </p:attrNameLst>
                                      </p:cBhvr>
                                      <p:tavLst>
                                        <p:tav tm="0">
                                          <p:val>
                                            <p:fltVal val="0"/>
                                          </p:val>
                                        </p:tav>
                                        <p:tav tm="100000">
                                          <p:val>
                                            <p:strVal val="#ppt_h"/>
                                          </p:val>
                                        </p:tav>
                                      </p:tavLst>
                                    </p:anim>
                                  </p:childTnLst>
                                </p:cTn>
                              </p:par>
                              <p:par>
                                <p:cTn id="120" presetID="22" presetClass="entr" presetSubtype="4" fill="hold" nodeType="withEffect">
                                  <p:stCondLst>
                                    <p:cond delay="1000"/>
                                  </p:stCondLst>
                                  <p:childTnLst>
                                    <p:set>
                                      <p:cBhvr>
                                        <p:cTn id="121" dur="1" fill="hold">
                                          <p:stCondLst>
                                            <p:cond delay="0"/>
                                          </p:stCondLst>
                                        </p:cTn>
                                        <p:tgtEl>
                                          <p:spTgt spid="114"/>
                                        </p:tgtEl>
                                        <p:attrNameLst>
                                          <p:attrName>style.visibility</p:attrName>
                                        </p:attrNameLst>
                                      </p:cBhvr>
                                      <p:to>
                                        <p:strVal val="visible"/>
                                      </p:to>
                                    </p:set>
                                    <p:animEffect transition="in" filter="wipe(down)">
                                      <p:cBhvr>
                                        <p:cTn id="122" dur="1000"/>
                                        <p:tgtEl>
                                          <p:spTgt spid="114"/>
                                        </p:tgtEl>
                                      </p:cBhvr>
                                    </p:animEffect>
                                  </p:childTnLst>
                                </p:cTn>
                              </p:par>
                              <p:par>
                                <p:cTn id="123" presetID="22" presetClass="entr" presetSubtype="4" fill="hold" nodeType="withEffect">
                                  <p:stCondLst>
                                    <p:cond delay="1000"/>
                                  </p:stCondLst>
                                  <p:childTnLst>
                                    <p:set>
                                      <p:cBhvr>
                                        <p:cTn id="124" dur="1" fill="hold">
                                          <p:stCondLst>
                                            <p:cond delay="0"/>
                                          </p:stCondLst>
                                        </p:cTn>
                                        <p:tgtEl>
                                          <p:spTgt spid="102"/>
                                        </p:tgtEl>
                                        <p:attrNameLst>
                                          <p:attrName>style.visibility</p:attrName>
                                        </p:attrNameLst>
                                      </p:cBhvr>
                                      <p:to>
                                        <p:strVal val="visible"/>
                                      </p:to>
                                    </p:set>
                                    <p:animEffect transition="in" filter="wipe(down)">
                                      <p:cBhvr>
                                        <p:cTn id="125" dur="1000"/>
                                        <p:tgtEl>
                                          <p:spTgt spid="102"/>
                                        </p:tgtEl>
                                      </p:cBhvr>
                                    </p:animEffect>
                                  </p:childTnLst>
                                </p:cTn>
                              </p:par>
                              <p:par>
                                <p:cTn id="126" presetID="22" presetClass="entr" presetSubtype="4" fill="hold" nodeType="withEffect">
                                  <p:stCondLst>
                                    <p:cond delay="1000"/>
                                  </p:stCondLst>
                                  <p:childTnLst>
                                    <p:set>
                                      <p:cBhvr>
                                        <p:cTn id="127" dur="1" fill="hold">
                                          <p:stCondLst>
                                            <p:cond delay="0"/>
                                          </p:stCondLst>
                                        </p:cTn>
                                        <p:tgtEl>
                                          <p:spTgt spid="14348"/>
                                        </p:tgtEl>
                                        <p:attrNameLst>
                                          <p:attrName>style.visibility</p:attrName>
                                        </p:attrNameLst>
                                      </p:cBhvr>
                                      <p:to>
                                        <p:strVal val="visible"/>
                                      </p:to>
                                    </p:set>
                                    <p:animEffect transition="in" filter="wipe(down)">
                                      <p:cBhvr>
                                        <p:cTn id="128" dur="1000"/>
                                        <p:tgtEl>
                                          <p:spTgt spid="14348"/>
                                        </p:tgtEl>
                                      </p:cBhvr>
                                    </p:animEffect>
                                  </p:childTnLst>
                                </p:cTn>
                              </p:par>
                              <p:par>
                                <p:cTn id="129" presetID="22" presetClass="entr" presetSubtype="4" fill="hold" nodeType="withEffect">
                                  <p:stCondLst>
                                    <p:cond delay="1000"/>
                                  </p:stCondLst>
                                  <p:childTnLst>
                                    <p:set>
                                      <p:cBhvr>
                                        <p:cTn id="130" dur="1" fill="hold">
                                          <p:stCondLst>
                                            <p:cond delay="0"/>
                                          </p:stCondLst>
                                        </p:cTn>
                                        <p:tgtEl>
                                          <p:spTgt spid="99"/>
                                        </p:tgtEl>
                                        <p:attrNameLst>
                                          <p:attrName>style.visibility</p:attrName>
                                        </p:attrNameLst>
                                      </p:cBhvr>
                                      <p:to>
                                        <p:strVal val="visible"/>
                                      </p:to>
                                    </p:set>
                                    <p:animEffect transition="in" filter="wipe(down)">
                                      <p:cBhvr>
                                        <p:cTn id="131" dur="1000"/>
                                        <p:tgtEl>
                                          <p:spTgt spid="99"/>
                                        </p:tgtEl>
                                      </p:cBhvr>
                                    </p:animEffect>
                                  </p:childTnLst>
                                </p:cTn>
                              </p:par>
                              <p:par>
                                <p:cTn id="132" presetID="22" presetClass="entr" presetSubtype="4" fill="hold" nodeType="withEffect">
                                  <p:stCondLst>
                                    <p:cond delay="1000"/>
                                  </p:stCondLst>
                                  <p:childTnLst>
                                    <p:set>
                                      <p:cBhvr>
                                        <p:cTn id="133" dur="1" fill="hold">
                                          <p:stCondLst>
                                            <p:cond delay="0"/>
                                          </p:stCondLst>
                                        </p:cTn>
                                        <p:tgtEl>
                                          <p:spTgt spid="110"/>
                                        </p:tgtEl>
                                        <p:attrNameLst>
                                          <p:attrName>style.visibility</p:attrName>
                                        </p:attrNameLst>
                                      </p:cBhvr>
                                      <p:to>
                                        <p:strVal val="visible"/>
                                      </p:to>
                                    </p:set>
                                    <p:animEffect transition="in" filter="wipe(down)">
                                      <p:cBhvr>
                                        <p:cTn id="134" dur="1000"/>
                                        <p:tgtEl>
                                          <p:spTgt spid="110"/>
                                        </p:tgtEl>
                                      </p:cBhvr>
                                    </p:animEffect>
                                  </p:childTnLst>
                                </p:cTn>
                              </p:par>
                              <p:par>
                                <p:cTn id="135" presetID="22" presetClass="entr" presetSubtype="4" fill="hold" nodeType="withEffect">
                                  <p:stCondLst>
                                    <p:cond delay="1000"/>
                                  </p:stCondLst>
                                  <p:childTnLst>
                                    <p:set>
                                      <p:cBhvr>
                                        <p:cTn id="136" dur="1" fill="hold">
                                          <p:stCondLst>
                                            <p:cond delay="0"/>
                                          </p:stCondLst>
                                        </p:cTn>
                                        <p:tgtEl>
                                          <p:spTgt spid="119"/>
                                        </p:tgtEl>
                                        <p:attrNameLst>
                                          <p:attrName>style.visibility</p:attrName>
                                        </p:attrNameLst>
                                      </p:cBhvr>
                                      <p:to>
                                        <p:strVal val="visible"/>
                                      </p:to>
                                    </p:set>
                                    <p:animEffect transition="in" filter="wipe(down)">
                                      <p:cBhvr>
                                        <p:cTn id="137" dur="1000"/>
                                        <p:tgtEl>
                                          <p:spTgt spid="119"/>
                                        </p:tgtEl>
                                      </p:cBhvr>
                                    </p:animEffect>
                                  </p:childTnLst>
                                </p:cTn>
                              </p:par>
                              <p:par>
                                <p:cTn id="138" presetID="22" presetClass="entr" presetSubtype="4" fill="hold" nodeType="withEffect">
                                  <p:stCondLst>
                                    <p:cond delay="1000"/>
                                  </p:stCondLst>
                                  <p:childTnLst>
                                    <p:set>
                                      <p:cBhvr>
                                        <p:cTn id="139" dur="1" fill="hold">
                                          <p:stCondLst>
                                            <p:cond delay="0"/>
                                          </p:stCondLst>
                                        </p:cTn>
                                        <p:tgtEl>
                                          <p:spTgt spid="131"/>
                                        </p:tgtEl>
                                        <p:attrNameLst>
                                          <p:attrName>style.visibility</p:attrName>
                                        </p:attrNameLst>
                                      </p:cBhvr>
                                      <p:to>
                                        <p:strVal val="visible"/>
                                      </p:to>
                                    </p:set>
                                    <p:animEffect transition="in" filter="wipe(down)">
                                      <p:cBhvr>
                                        <p:cTn id="140" dur="1000"/>
                                        <p:tgtEl>
                                          <p:spTgt spid="131"/>
                                        </p:tgtEl>
                                      </p:cBhvr>
                                    </p:animEffect>
                                  </p:childTnLst>
                                </p:cTn>
                              </p:par>
                              <p:par>
                                <p:cTn id="141" presetID="22" presetClass="entr" presetSubtype="4" fill="hold" nodeType="withEffect">
                                  <p:stCondLst>
                                    <p:cond delay="1000"/>
                                  </p:stCondLst>
                                  <p:childTnLst>
                                    <p:set>
                                      <p:cBhvr>
                                        <p:cTn id="142" dur="1" fill="hold">
                                          <p:stCondLst>
                                            <p:cond delay="0"/>
                                          </p:stCondLst>
                                        </p:cTn>
                                        <p:tgtEl>
                                          <p:spTgt spid="118"/>
                                        </p:tgtEl>
                                        <p:attrNameLst>
                                          <p:attrName>style.visibility</p:attrName>
                                        </p:attrNameLst>
                                      </p:cBhvr>
                                      <p:to>
                                        <p:strVal val="visible"/>
                                      </p:to>
                                    </p:set>
                                    <p:animEffect transition="in" filter="wipe(down)">
                                      <p:cBhvr>
                                        <p:cTn id="143" dur="1000"/>
                                        <p:tgtEl>
                                          <p:spTgt spid="118"/>
                                        </p:tgtEl>
                                      </p:cBhvr>
                                    </p:animEffect>
                                  </p:childTnLst>
                                </p:cTn>
                              </p:par>
                              <p:par>
                                <p:cTn id="144" presetID="22" presetClass="entr" presetSubtype="8" fill="hold" nodeType="withEffect">
                                  <p:stCondLst>
                                    <p:cond delay="1000"/>
                                  </p:stCondLst>
                                  <p:childTnLst>
                                    <p:set>
                                      <p:cBhvr>
                                        <p:cTn id="145" dur="1" fill="hold">
                                          <p:stCondLst>
                                            <p:cond delay="0"/>
                                          </p:stCondLst>
                                        </p:cTn>
                                        <p:tgtEl>
                                          <p:spTgt spid="125"/>
                                        </p:tgtEl>
                                        <p:attrNameLst>
                                          <p:attrName>style.visibility</p:attrName>
                                        </p:attrNameLst>
                                      </p:cBhvr>
                                      <p:to>
                                        <p:strVal val="visible"/>
                                      </p:to>
                                    </p:set>
                                    <p:animEffect transition="in" filter="wipe(left)">
                                      <p:cBhvr>
                                        <p:cTn id="146" dur="1000"/>
                                        <p:tgtEl>
                                          <p:spTgt spid="125"/>
                                        </p:tgtEl>
                                      </p:cBhvr>
                                    </p:animEffect>
                                  </p:childTnLst>
                                </p:cTn>
                              </p:par>
                              <p:par>
                                <p:cTn id="147" presetID="22" presetClass="entr" presetSubtype="2" fill="hold" nodeType="withEffect">
                                  <p:stCondLst>
                                    <p:cond delay="1000"/>
                                  </p:stCondLst>
                                  <p:childTnLst>
                                    <p:set>
                                      <p:cBhvr>
                                        <p:cTn id="148" dur="1" fill="hold">
                                          <p:stCondLst>
                                            <p:cond delay="0"/>
                                          </p:stCondLst>
                                        </p:cTn>
                                        <p:tgtEl>
                                          <p:spTgt spid="128"/>
                                        </p:tgtEl>
                                        <p:attrNameLst>
                                          <p:attrName>style.visibility</p:attrName>
                                        </p:attrNameLst>
                                      </p:cBhvr>
                                      <p:to>
                                        <p:strVal val="visible"/>
                                      </p:to>
                                    </p:set>
                                    <p:animEffect transition="in" filter="wipe(right)">
                                      <p:cBhvr>
                                        <p:cTn id="149" dur="1000"/>
                                        <p:tgtEl>
                                          <p:spTgt spid="128"/>
                                        </p:tgtEl>
                                      </p:cBhvr>
                                    </p:animEffect>
                                  </p:childTnLst>
                                </p:cTn>
                              </p:par>
                              <p:par>
                                <p:cTn id="150" presetID="23" presetClass="entr" presetSubtype="16" fill="hold" grpId="0" nodeType="withEffect">
                                  <p:stCondLst>
                                    <p:cond delay="1000"/>
                                  </p:stCondLst>
                                  <p:childTnLst>
                                    <p:set>
                                      <p:cBhvr>
                                        <p:cTn id="151" dur="1" fill="hold">
                                          <p:stCondLst>
                                            <p:cond delay="0"/>
                                          </p:stCondLst>
                                        </p:cTn>
                                        <p:tgtEl>
                                          <p:spTgt spid="147"/>
                                        </p:tgtEl>
                                        <p:attrNameLst>
                                          <p:attrName>style.visibility</p:attrName>
                                        </p:attrNameLst>
                                      </p:cBhvr>
                                      <p:to>
                                        <p:strVal val="visible"/>
                                      </p:to>
                                    </p:set>
                                    <p:anim calcmode="lin" valueType="num">
                                      <p:cBhvr>
                                        <p:cTn id="152" dur="1500" fill="hold"/>
                                        <p:tgtEl>
                                          <p:spTgt spid="147"/>
                                        </p:tgtEl>
                                        <p:attrNameLst>
                                          <p:attrName>ppt_w</p:attrName>
                                        </p:attrNameLst>
                                      </p:cBhvr>
                                      <p:tavLst>
                                        <p:tav tm="0">
                                          <p:val>
                                            <p:fltVal val="0"/>
                                          </p:val>
                                        </p:tav>
                                        <p:tav tm="100000">
                                          <p:val>
                                            <p:strVal val="#ppt_w"/>
                                          </p:val>
                                        </p:tav>
                                      </p:tavLst>
                                    </p:anim>
                                    <p:anim calcmode="lin" valueType="num">
                                      <p:cBhvr>
                                        <p:cTn id="153" dur="1500" fill="hold"/>
                                        <p:tgtEl>
                                          <p:spTgt spid="147"/>
                                        </p:tgtEl>
                                        <p:attrNameLst>
                                          <p:attrName>ppt_h</p:attrName>
                                        </p:attrNameLst>
                                      </p:cBhvr>
                                      <p:tavLst>
                                        <p:tav tm="0">
                                          <p:val>
                                            <p:fltVal val="0"/>
                                          </p:val>
                                        </p:tav>
                                        <p:tav tm="100000">
                                          <p:val>
                                            <p:strVal val="#ppt_h"/>
                                          </p:val>
                                        </p:tav>
                                      </p:tavLst>
                                    </p:anim>
                                  </p:childTnLst>
                                </p:cTn>
                              </p:par>
                              <p:par>
                                <p:cTn id="154" presetID="23" presetClass="entr" presetSubtype="16" fill="hold" grpId="0" nodeType="withEffect">
                                  <p:stCondLst>
                                    <p:cond delay="1000"/>
                                  </p:stCondLst>
                                  <p:childTnLst>
                                    <p:set>
                                      <p:cBhvr>
                                        <p:cTn id="155" dur="1" fill="hold">
                                          <p:stCondLst>
                                            <p:cond delay="0"/>
                                          </p:stCondLst>
                                        </p:cTn>
                                        <p:tgtEl>
                                          <p:spTgt spid="148"/>
                                        </p:tgtEl>
                                        <p:attrNameLst>
                                          <p:attrName>style.visibility</p:attrName>
                                        </p:attrNameLst>
                                      </p:cBhvr>
                                      <p:to>
                                        <p:strVal val="visible"/>
                                      </p:to>
                                    </p:set>
                                    <p:anim calcmode="lin" valueType="num">
                                      <p:cBhvr>
                                        <p:cTn id="156" dur="1500" fill="hold"/>
                                        <p:tgtEl>
                                          <p:spTgt spid="148"/>
                                        </p:tgtEl>
                                        <p:attrNameLst>
                                          <p:attrName>ppt_w</p:attrName>
                                        </p:attrNameLst>
                                      </p:cBhvr>
                                      <p:tavLst>
                                        <p:tav tm="0">
                                          <p:val>
                                            <p:fltVal val="0"/>
                                          </p:val>
                                        </p:tav>
                                        <p:tav tm="100000">
                                          <p:val>
                                            <p:strVal val="#ppt_w"/>
                                          </p:val>
                                        </p:tav>
                                      </p:tavLst>
                                    </p:anim>
                                    <p:anim calcmode="lin" valueType="num">
                                      <p:cBhvr>
                                        <p:cTn id="157" dur="1500" fill="hold"/>
                                        <p:tgtEl>
                                          <p:spTgt spid="148"/>
                                        </p:tgtEl>
                                        <p:attrNameLst>
                                          <p:attrName>ppt_h</p:attrName>
                                        </p:attrNameLst>
                                      </p:cBhvr>
                                      <p:tavLst>
                                        <p:tav tm="0">
                                          <p:val>
                                            <p:fltVal val="0"/>
                                          </p:val>
                                        </p:tav>
                                        <p:tav tm="100000">
                                          <p:val>
                                            <p:strVal val="#ppt_h"/>
                                          </p:val>
                                        </p:tav>
                                      </p:tavLst>
                                    </p:anim>
                                  </p:childTnLst>
                                </p:cTn>
                              </p:par>
                              <p:par>
                                <p:cTn id="158" presetID="23" presetClass="entr" presetSubtype="16" fill="hold" grpId="0" nodeType="withEffect">
                                  <p:stCondLst>
                                    <p:cond delay="1000"/>
                                  </p:stCondLst>
                                  <p:childTnLst>
                                    <p:set>
                                      <p:cBhvr>
                                        <p:cTn id="159" dur="1" fill="hold">
                                          <p:stCondLst>
                                            <p:cond delay="0"/>
                                          </p:stCondLst>
                                        </p:cTn>
                                        <p:tgtEl>
                                          <p:spTgt spid="149"/>
                                        </p:tgtEl>
                                        <p:attrNameLst>
                                          <p:attrName>style.visibility</p:attrName>
                                        </p:attrNameLst>
                                      </p:cBhvr>
                                      <p:to>
                                        <p:strVal val="visible"/>
                                      </p:to>
                                    </p:set>
                                    <p:anim calcmode="lin" valueType="num">
                                      <p:cBhvr>
                                        <p:cTn id="160" dur="1500" fill="hold"/>
                                        <p:tgtEl>
                                          <p:spTgt spid="149"/>
                                        </p:tgtEl>
                                        <p:attrNameLst>
                                          <p:attrName>ppt_w</p:attrName>
                                        </p:attrNameLst>
                                      </p:cBhvr>
                                      <p:tavLst>
                                        <p:tav tm="0">
                                          <p:val>
                                            <p:fltVal val="0"/>
                                          </p:val>
                                        </p:tav>
                                        <p:tav tm="100000">
                                          <p:val>
                                            <p:strVal val="#ppt_w"/>
                                          </p:val>
                                        </p:tav>
                                      </p:tavLst>
                                    </p:anim>
                                    <p:anim calcmode="lin" valueType="num">
                                      <p:cBhvr>
                                        <p:cTn id="161" dur="1500" fill="hold"/>
                                        <p:tgtEl>
                                          <p:spTgt spid="149"/>
                                        </p:tgtEl>
                                        <p:attrNameLst>
                                          <p:attrName>ppt_h</p:attrName>
                                        </p:attrNameLst>
                                      </p:cBhvr>
                                      <p:tavLst>
                                        <p:tav tm="0">
                                          <p:val>
                                            <p:fltVal val="0"/>
                                          </p:val>
                                        </p:tav>
                                        <p:tav tm="100000">
                                          <p:val>
                                            <p:strVal val="#ppt_h"/>
                                          </p:val>
                                        </p:tav>
                                      </p:tavLst>
                                    </p:anim>
                                  </p:childTnLst>
                                </p:cTn>
                              </p:par>
                              <p:par>
                                <p:cTn id="162" presetID="12" presetClass="entr" presetSubtype="4" fill="hold" grpId="0" nodeType="withEffect">
                                  <p:stCondLst>
                                    <p:cond delay="1500"/>
                                  </p:stCondLst>
                                  <p:childTnLst>
                                    <p:set>
                                      <p:cBhvr>
                                        <p:cTn id="163" dur="1" fill="hold">
                                          <p:stCondLst>
                                            <p:cond delay="0"/>
                                          </p:stCondLst>
                                        </p:cTn>
                                        <p:tgtEl>
                                          <p:spTgt spid="14368"/>
                                        </p:tgtEl>
                                        <p:attrNameLst>
                                          <p:attrName>style.visibility</p:attrName>
                                        </p:attrNameLst>
                                      </p:cBhvr>
                                      <p:to>
                                        <p:strVal val="visible"/>
                                      </p:to>
                                    </p:set>
                                    <p:anim calcmode="lin" valueType="num">
                                      <p:cBhvr additive="base">
                                        <p:cTn id="164" dur="1000"/>
                                        <p:tgtEl>
                                          <p:spTgt spid="14368"/>
                                        </p:tgtEl>
                                        <p:attrNameLst>
                                          <p:attrName>ppt_y</p:attrName>
                                        </p:attrNameLst>
                                      </p:cBhvr>
                                      <p:tavLst>
                                        <p:tav tm="0">
                                          <p:val>
                                            <p:strVal val="#ppt_y+#ppt_h*1.125000"/>
                                          </p:val>
                                        </p:tav>
                                        <p:tav tm="100000">
                                          <p:val>
                                            <p:strVal val="#ppt_y"/>
                                          </p:val>
                                        </p:tav>
                                      </p:tavLst>
                                    </p:anim>
                                    <p:animEffect transition="in" filter="wipe(up)">
                                      <p:cBhvr>
                                        <p:cTn id="165" dur="1000"/>
                                        <p:tgtEl>
                                          <p:spTgt spid="14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55" grpId="0" animBg="1"/>
      <p:bldP spid="56" grpId="0" animBg="1"/>
      <p:bldP spid="72" grpId="0" animBg="1"/>
      <p:bldP spid="73" grpId="0" animBg="1"/>
      <p:bldP spid="14368" grpId="0" animBg="1"/>
      <p:bldP spid="145" grpId="0" animBg="1"/>
      <p:bldP spid="146" grpId="0" animBg="1"/>
      <p:bldP spid="148" grpId="0" animBg="1"/>
      <p:bldP spid="149" grpId="0" animBg="1"/>
      <p:bldP spid="49" grpId="0" animBg="1"/>
      <p:bldP spid="71" grpId="0" animBg="1"/>
      <p:bldP spid="144" grpId="0" animBg="1"/>
      <p:bldP spid="147" grpId="0" animBg="1"/>
      <p:bldP spid="95" grpId="0"/>
      <p:bldP spid="96" grpId="0"/>
      <p:bldP spid="97" grpId="0"/>
      <p:bldP spid="98" grpId="0"/>
      <p:bldP spid="94" grpId="0" animBg="1"/>
      <p:bldP spid="105" grpId="0" animBg="1"/>
      <p:bldP spid="8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DF7CC93-53B3-7340-949F-C840C3E9130D}"/>
              </a:ext>
            </a:extLst>
          </p:cNvPr>
          <p:cNvGrpSpPr/>
          <p:nvPr/>
        </p:nvGrpSpPr>
        <p:grpSpPr>
          <a:xfrm>
            <a:off x="1032307" y="957613"/>
            <a:ext cx="4699368" cy="2632543"/>
            <a:chOff x="1032307" y="957613"/>
            <a:chExt cx="4699368" cy="2632543"/>
          </a:xfrm>
        </p:grpSpPr>
        <p:sp>
          <p:nvSpPr>
            <p:cNvPr id="125" name="Rectangle: Rounded Corners 124">
              <a:extLst>
                <a:ext uri="{FF2B5EF4-FFF2-40B4-BE49-F238E27FC236}">
                  <a16:creationId xmlns:a16="http://schemas.microsoft.com/office/drawing/2014/main" id="{752A9463-7864-4CE0-A628-F9B4494D598C}"/>
                </a:ext>
              </a:extLst>
            </p:cNvPr>
            <p:cNvSpPr/>
            <p:nvPr/>
          </p:nvSpPr>
          <p:spPr>
            <a:xfrm>
              <a:off x="1032307" y="957613"/>
              <a:ext cx="4699368" cy="2632543"/>
            </a:xfrm>
            <a:prstGeom prst="roundRect">
              <a:avLst>
                <a:gd name="adj" fmla="val 3348"/>
              </a:avLst>
            </a:prstGeom>
            <a:gradFill>
              <a:gsLst>
                <a:gs pos="0">
                  <a:schemeClr val="accent1"/>
                </a:gs>
                <a:gs pos="2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1CE14836-F1E2-4F21-8168-FAFAA6A1D49B}"/>
                </a:ext>
              </a:extLst>
            </p:cNvPr>
            <p:cNvSpPr txBox="1"/>
            <p:nvPr/>
          </p:nvSpPr>
          <p:spPr>
            <a:xfrm>
              <a:off x="1629728" y="1037397"/>
              <a:ext cx="3534288" cy="279820"/>
            </a:xfrm>
            <a:prstGeom prst="rect">
              <a:avLst/>
            </a:prstGeom>
            <a:noFill/>
          </p:spPr>
          <p:txBody>
            <a:bodyPr wrap="square">
              <a:spAutoFit/>
            </a:bodyPr>
            <a:lstStyle/>
            <a:p>
              <a:pPr algn="ctr">
                <a:lnSpc>
                  <a:spcPts val="1600"/>
                </a:lnSpc>
              </a:pPr>
              <a:r>
                <a:rPr lang="en-US" sz="1200" b="1" i="0" dirty="0">
                  <a:solidFill>
                    <a:schemeClr val="bg1"/>
                  </a:solidFill>
                  <a:effectLst/>
                  <a:latin typeface="Century Gothic" panose="020B0502020202020204" pitchFamily="34" charset="0"/>
                </a:rPr>
                <a:t>FINANCES</a:t>
              </a:r>
              <a:endParaRPr lang="en-US" sz="1200" b="1" dirty="0">
                <a:solidFill>
                  <a:schemeClr val="bg1"/>
                </a:solidFill>
                <a:latin typeface="Century Gothic" panose="020B0502020202020204" pitchFamily="34" charset="0"/>
              </a:endParaRPr>
            </a:p>
          </p:txBody>
        </p:sp>
      </p:grpSp>
      <p:grpSp>
        <p:nvGrpSpPr>
          <p:cNvPr id="4" name="Group 3">
            <a:extLst>
              <a:ext uri="{FF2B5EF4-FFF2-40B4-BE49-F238E27FC236}">
                <a16:creationId xmlns:a16="http://schemas.microsoft.com/office/drawing/2014/main" id="{35EACC8A-B0F9-5A49-8ADE-E1F3D4634D1B}"/>
              </a:ext>
            </a:extLst>
          </p:cNvPr>
          <p:cNvGrpSpPr/>
          <p:nvPr/>
        </p:nvGrpSpPr>
        <p:grpSpPr>
          <a:xfrm>
            <a:off x="6477791" y="957613"/>
            <a:ext cx="4699368" cy="2632543"/>
            <a:chOff x="6477791" y="957613"/>
            <a:chExt cx="4699368" cy="2632543"/>
          </a:xfrm>
        </p:grpSpPr>
        <p:sp>
          <p:nvSpPr>
            <p:cNvPr id="166" name="Rectangle: Rounded Corners 165">
              <a:extLst>
                <a:ext uri="{FF2B5EF4-FFF2-40B4-BE49-F238E27FC236}">
                  <a16:creationId xmlns:a16="http://schemas.microsoft.com/office/drawing/2014/main" id="{F2C1ED0A-3A60-4C91-ABE1-18829B030B04}"/>
                </a:ext>
              </a:extLst>
            </p:cNvPr>
            <p:cNvSpPr/>
            <p:nvPr/>
          </p:nvSpPr>
          <p:spPr>
            <a:xfrm>
              <a:off x="6477791" y="957613"/>
              <a:ext cx="4699368" cy="2632543"/>
            </a:xfrm>
            <a:prstGeom prst="roundRect">
              <a:avLst>
                <a:gd name="adj" fmla="val 3348"/>
              </a:avLst>
            </a:prstGeom>
            <a:gradFill>
              <a:gsLst>
                <a:gs pos="0">
                  <a:schemeClr val="accent1"/>
                </a:gs>
                <a:gs pos="27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TextBox 164">
              <a:extLst>
                <a:ext uri="{FF2B5EF4-FFF2-40B4-BE49-F238E27FC236}">
                  <a16:creationId xmlns:a16="http://schemas.microsoft.com/office/drawing/2014/main" id="{7683E36F-3111-4F55-A804-1A5D0DA439A5}"/>
                </a:ext>
              </a:extLst>
            </p:cNvPr>
            <p:cNvSpPr txBox="1"/>
            <p:nvPr/>
          </p:nvSpPr>
          <p:spPr>
            <a:xfrm>
              <a:off x="7075212" y="1037397"/>
              <a:ext cx="3534288" cy="279820"/>
            </a:xfrm>
            <a:prstGeom prst="rect">
              <a:avLst/>
            </a:prstGeom>
            <a:noFill/>
          </p:spPr>
          <p:txBody>
            <a:bodyPr wrap="square">
              <a:spAutoFit/>
            </a:bodyPr>
            <a:lstStyle/>
            <a:p>
              <a:pPr algn="ctr">
                <a:lnSpc>
                  <a:spcPts val="1600"/>
                </a:lnSpc>
              </a:pPr>
              <a:r>
                <a:rPr lang="en-US" sz="1200" b="1" i="0" dirty="0">
                  <a:solidFill>
                    <a:schemeClr val="bg1"/>
                  </a:solidFill>
                  <a:effectLst/>
                  <a:latin typeface="Century Gothic" panose="020B0502020202020204" pitchFamily="34" charset="0"/>
                </a:rPr>
                <a:t>LEARNING &amp; GROWTH</a:t>
              </a:r>
              <a:endParaRPr lang="en-US" sz="1200" b="1" dirty="0">
                <a:solidFill>
                  <a:schemeClr val="bg1"/>
                </a:solidFill>
                <a:latin typeface="Century Gothic" panose="020B0502020202020204" pitchFamily="34" charset="0"/>
              </a:endParaRPr>
            </a:p>
          </p:txBody>
        </p:sp>
      </p:grpSp>
      <p:grpSp>
        <p:nvGrpSpPr>
          <p:cNvPr id="5" name="Group 4">
            <a:extLst>
              <a:ext uri="{FF2B5EF4-FFF2-40B4-BE49-F238E27FC236}">
                <a16:creationId xmlns:a16="http://schemas.microsoft.com/office/drawing/2014/main" id="{1D85482F-5FF1-B54C-B383-859B42BC450C}"/>
              </a:ext>
            </a:extLst>
          </p:cNvPr>
          <p:cNvGrpSpPr/>
          <p:nvPr/>
        </p:nvGrpSpPr>
        <p:grpSpPr>
          <a:xfrm>
            <a:off x="1032307" y="3843678"/>
            <a:ext cx="4699368" cy="2632543"/>
            <a:chOff x="1032307" y="3843678"/>
            <a:chExt cx="4699368" cy="2632543"/>
          </a:xfrm>
        </p:grpSpPr>
        <p:sp>
          <p:nvSpPr>
            <p:cNvPr id="173" name="Rectangle: Rounded Corners 172">
              <a:extLst>
                <a:ext uri="{FF2B5EF4-FFF2-40B4-BE49-F238E27FC236}">
                  <a16:creationId xmlns:a16="http://schemas.microsoft.com/office/drawing/2014/main" id="{EF13C187-6C41-4D1F-BABF-5CEF8596FA4B}"/>
                </a:ext>
              </a:extLst>
            </p:cNvPr>
            <p:cNvSpPr/>
            <p:nvPr/>
          </p:nvSpPr>
          <p:spPr>
            <a:xfrm>
              <a:off x="1032307" y="3843678"/>
              <a:ext cx="4699368" cy="2632543"/>
            </a:xfrm>
            <a:prstGeom prst="roundRect">
              <a:avLst>
                <a:gd name="adj" fmla="val 3348"/>
              </a:avLst>
            </a:prstGeom>
            <a:gradFill>
              <a:gsLst>
                <a:gs pos="0">
                  <a:schemeClr val="accent1"/>
                </a:gs>
                <a:gs pos="28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a:extLst>
                <a:ext uri="{FF2B5EF4-FFF2-40B4-BE49-F238E27FC236}">
                  <a16:creationId xmlns:a16="http://schemas.microsoft.com/office/drawing/2014/main" id="{F6F0C45C-8CAF-42EF-A5A2-3D8A746EB9E5}"/>
                </a:ext>
              </a:extLst>
            </p:cNvPr>
            <p:cNvSpPr txBox="1"/>
            <p:nvPr/>
          </p:nvSpPr>
          <p:spPr>
            <a:xfrm>
              <a:off x="1629728" y="3923462"/>
              <a:ext cx="3534288" cy="279820"/>
            </a:xfrm>
            <a:prstGeom prst="rect">
              <a:avLst/>
            </a:prstGeom>
            <a:noFill/>
          </p:spPr>
          <p:txBody>
            <a:bodyPr wrap="square">
              <a:spAutoFit/>
            </a:bodyPr>
            <a:lstStyle/>
            <a:p>
              <a:pPr algn="ctr">
                <a:lnSpc>
                  <a:spcPts val="1600"/>
                </a:lnSpc>
              </a:pPr>
              <a:r>
                <a:rPr lang="en-US" sz="1200" b="1" i="0" dirty="0">
                  <a:solidFill>
                    <a:schemeClr val="bg1"/>
                  </a:solidFill>
                  <a:effectLst/>
                  <a:latin typeface="Century Gothic" panose="020B0502020202020204" pitchFamily="34" charset="0"/>
                </a:rPr>
                <a:t>CUSTOMER</a:t>
              </a:r>
              <a:endParaRPr lang="en-US" sz="1200" b="1" dirty="0">
                <a:solidFill>
                  <a:schemeClr val="bg1"/>
                </a:solidFill>
                <a:latin typeface="Century Gothic" panose="020B0502020202020204" pitchFamily="34" charset="0"/>
              </a:endParaRPr>
            </a:p>
          </p:txBody>
        </p:sp>
      </p:grpSp>
      <p:grpSp>
        <p:nvGrpSpPr>
          <p:cNvPr id="6" name="Group 5">
            <a:extLst>
              <a:ext uri="{FF2B5EF4-FFF2-40B4-BE49-F238E27FC236}">
                <a16:creationId xmlns:a16="http://schemas.microsoft.com/office/drawing/2014/main" id="{D6EDBB68-A8FA-E748-B8CB-57CD3EA8719A}"/>
              </a:ext>
            </a:extLst>
          </p:cNvPr>
          <p:cNvGrpSpPr/>
          <p:nvPr/>
        </p:nvGrpSpPr>
        <p:grpSpPr>
          <a:xfrm>
            <a:off x="6477791" y="3843678"/>
            <a:ext cx="4699368" cy="2632543"/>
            <a:chOff x="6477791" y="3843678"/>
            <a:chExt cx="4699368" cy="2632543"/>
          </a:xfrm>
        </p:grpSpPr>
        <p:sp>
          <p:nvSpPr>
            <p:cNvPr id="180" name="Rectangle: Rounded Corners 179">
              <a:extLst>
                <a:ext uri="{FF2B5EF4-FFF2-40B4-BE49-F238E27FC236}">
                  <a16:creationId xmlns:a16="http://schemas.microsoft.com/office/drawing/2014/main" id="{4CE93FCE-DEF6-401B-8BF0-CC8E03934D79}"/>
                </a:ext>
              </a:extLst>
            </p:cNvPr>
            <p:cNvSpPr/>
            <p:nvPr/>
          </p:nvSpPr>
          <p:spPr>
            <a:xfrm>
              <a:off x="6477791" y="3843678"/>
              <a:ext cx="4699368" cy="2632543"/>
            </a:xfrm>
            <a:prstGeom prst="roundRect">
              <a:avLst>
                <a:gd name="adj" fmla="val 3348"/>
              </a:avLst>
            </a:prstGeom>
            <a:gradFill>
              <a:gsLst>
                <a:gs pos="0">
                  <a:schemeClr val="accent1"/>
                </a:gs>
                <a:gs pos="28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TextBox 178">
              <a:extLst>
                <a:ext uri="{FF2B5EF4-FFF2-40B4-BE49-F238E27FC236}">
                  <a16:creationId xmlns:a16="http://schemas.microsoft.com/office/drawing/2014/main" id="{728FFDDA-618C-4D52-945D-69A51461FB96}"/>
                </a:ext>
              </a:extLst>
            </p:cNvPr>
            <p:cNvSpPr txBox="1"/>
            <p:nvPr/>
          </p:nvSpPr>
          <p:spPr>
            <a:xfrm>
              <a:off x="7075212" y="3923462"/>
              <a:ext cx="3534288" cy="279820"/>
            </a:xfrm>
            <a:prstGeom prst="rect">
              <a:avLst/>
            </a:prstGeom>
            <a:noFill/>
          </p:spPr>
          <p:txBody>
            <a:bodyPr wrap="square">
              <a:spAutoFit/>
            </a:bodyPr>
            <a:lstStyle/>
            <a:p>
              <a:pPr algn="ctr">
                <a:lnSpc>
                  <a:spcPts val="1600"/>
                </a:lnSpc>
              </a:pPr>
              <a:r>
                <a:rPr lang="en-US" sz="1200" b="1" i="0" dirty="0">
                  <a:solidFill>
                    <a:schemeClr val="bg1"/>
                  </a:solidFill>
                  <a:effectLst/>
                  <a:latin typeface="Century Gothic" panose="020B0502020202020204" pitchFamily="34" charset="0"/>
                </a:rPr>
                <a:t>INTERNAL PROCESS</a:t>
              </a:r>
              <a:endParaRPr lang="en-US" sz="1200" b="1" dirty="0">
                <a:solidFill>
                  <a:schemeClr val="bg1"/>
                </a:solidFill>
                <a:latin typeface="Century Gothic" panose="020B0502020202020204" pitchFamily="34" charset="0"/>
              </a:endParaRPr>
            </a:p>
          </p:txBody>
        </p:sp>
      </p:grpSp>
      <p:sp>
        <p:nvSpPr>
          <p:cNvPr id="82" name="Dashboard">
            <a:extLst>
              <a:ext uri="{FF2B5EF4-FFF2-40B4-BE49-F238E27FC236}">
                <a16:creationId xmlns:a16="http://schemas.microsoft.com/office/drawing/2014/main" id="{6EE20B30-3E8F-7E48-AFAD-411E0CC42DA8}"/>
              </a:ext>
            </a:extLst>
          </p:cNvPr>
          <p:cNvSpPr txBox="1"/>
          <p:nvPr/>
        </p:nvSpPr>
        <p:spPr>
          <a:xfrm>
            <a:off x="4399464" y="251388"/>
            <a:ext cx="3390672" cy="477054"/>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Roboto Condensed Bold"/>
              </a:rPr>
              <a:t>Balanced Scorecard</a:t>
            </a:r>
          </a:p>
        </p:txBody>
      </p:sp>
      <p:sp>
        <p:nvSpPr>
          <p:cNvPr id="126" name="Rectangle: Rounded Corners 125">
            <a:extLst>
              <a:ext uri="{FF2B5EF4-FFF2-40B4-BE49-F238E27FC236}">
                <a16:creationId xmlns:a16="http://schemas.microsoft.com/office/drawing/2014/main" id="{A96E1A87-0614-4FD5-998B-9F4442ED1C6F}"/>
              </a:ext>
            </a:extLst>
          </p:cNvPr>
          <p:cNvSpPr/>
          <p:nvPr/>
        </p:nvSpPr>
        <p:spPr>
          <a:xfrm>
            <a:off x="927485" y="1394820"/>
            <a:ext cx="4909008" cy="2145431"/>
          </a:xfrm>
          <a:prstGeom prst="roundRect">
            <a:avLst>
              <a:gd name="adj" fmla="val 3820"/>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400"/>
              </a:lnSpc>
            </a:pPr>
            <a:endParaRPr lang="en-US" sz="900" dirty="0">
              <a:solidFill>
                <a:schemeClr val="tx1"/>
              </a:solidFill>
              <a:latin typeface="Century Gothic" panose="020B0502020202020204" pitchFamily="34" charset="0"/>
            </a:endParaRPr>
          </a:p>
        </p:txBody>
      </p:sp>
      <p:sp>
        <p:nvSpPr>
          <p:cNvPr id="134" name="Rectangle: Rounded Corners 133">
            <a:extLst>
              <a:ext uri="{FF2B5EF4-FFF2-40B4-BE49-F238E27FC236}">
                <a16:creationId xmlns:a16="http://schemas.microsoft.com/office/drawing/2014/main" id="{0ADD8023-7200-4E8E-AA17-ACB666B9E198}"/>
              </a:ext>
            </a:extLst>
          </p:cNvPr>
          <p:cNvSpPr/>
          <p:nvPr/>
        </p:nvSpPr>
        <p:spPr>
          <a:xfrm>
            <a:off x="1032307" y="1501163"/>
            <a:ext cx="4699364" cy="582953"/>
          </a:xfrm>
          <a:prstGeom prst="roundRect">
            <a:avLst>
              <a:gd name="adj" fmla="val 10361"/>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gn="ctr">
              <a:lnSpc>
                <a:spcPts val="1400"/>
              </a:lnSpc>
            </a:pPr>
            <a:r>
              <a:rPr lang="en-US" sz="1000" b="1" i="1" dirty="0">
                <a:solidFill>
                  <a:schemeClr val="tx2"/>
                </a:solidFill>
                <a:latin typeface="Century Gothic" panose="020B0502020202020204" pitchFamily="34" charset="0"/>
              </a:rPr>
              <a:t>“How we maintain our current financial strategies”</a:t>
            </a:r>
          </a:p>
        </p:txBody>
      </p:sp>
      <p:graphicFrame>
        <p:nvGraphicFramePr>
          <p:cNvPr id="3" name="Table 7">
            <a:extLst>
              <a:ext uri="{FF2B5EF4-FFF2-40B4-BE49-F238E27FC236}">
                <a16:creationId xmlns:a16="http://schemas.microsoft.com/office/drawing/2014/main" id="{4CB55C4E-9042-4736-B0A7-837F18A5D487}"/>
              </a:ext>
            </a:extLst>
          </p:cNvPr>
          <p:cNvGraphicFramePr>
            <a:graphicFrameLocks noGrp="1"/>
          </p:cNvGraphicFramePr>
          <p:nvPr>
            <p:extLst>
              <p:ext uri="{D42A27DB-BD31-4B8C-83A1-F6EECF244321}">
                <p14:modId xmlns:p14="http://schemas.microsoft.com/office/powerpoint/2010/main" val="354177860"/>
              </p:ext>
            </p:extLst>
          </p:nvPr>
        </p:nvGraphicFramePr>
        <p:xfrm>
          <a:off x="1032307" y="2236618"/>
          <a:ext cx="4699365" cy="1210380"/>
        </p:xfrm>
        <a:graphic>
          <a:graphicData uri="http://schemas.openxmlformats.org/drawingml/2006/table">
            <a:tbl>
              <a:tblPr bandRow="1">
                <a:tableStyleId>{5C22544A-7EE6-4342-B048-85BDC9FD1C3A}</a:tableStyleId>
              </a:tblPr>
              <a:tblGrid>
                <a:gridCol w="939873">
                  <a:extLst>
                    <a:ext uri="{9D8B030D-6E8A-4147-A177-3AD203B41FA5}">
                      <a16:colId xmlns:a16="http://schemas.microsoft.com/office/drawing/2014/main" val="1360809793"/>
                    </a:ext>
                  </a:extLst>
                </a:gridCol>
                <a:gridCol w="939873">
                  <a:extLst>
                    <a:ext uri="{9D8B030D-6E8A-4147-A177-3AD203B41FA5}">
                      <a16:colId xmlns:a16="http://schemas.microsoft.com/office/drawing/2014/main" val="526948790"/>
                    </a:ext>
                  </a:extLst>
                </a:gridCol>
                <a:gridCol w="1163398">
                  <a:extLst>
                    <a:ext uri="{9D8B030D-6E8A-4147-A177-3AD203B41FA5}">
                      <a16:colId xmlns:a16="http://schemas.microsoft.com/office/drawing/2014/main" val="1179022530"/>
                    </a:ext>
                  </a:extLst>
                </a:gridCol>
                <a:gridCol w="872967">
                  <a:extLst>
                    <a:ext uri="{9D8B030D-6E8A-4147-A177-3AD203B41FA5}">
                      <a16:colId xmlns:a16="http://schemas.microsoft.com/office/drawing/2014/main" val="4249446438"/>
                    </a:ext>
                  </a:extLst>
                </a:gridCol>
                <a:gridCol w="783254">
                  <a:extLst>
                    <a:ext uri="{9D8B030D-6E8A-4147-A177-3AD203B41FA5}">
                      <a16:colId xmlns:a16="http://schemas.microsoft.com/office/drawing/2014/main" val="3765741251"/>
                    </a:ext>
                  </a:extLst>
                </a:gridCol>
              </a:tblGrid>
              <a:tr h="403460">
                <a:tc>
                  <a:txBody>
                    <a:bodyPr/>
                    <a:lstStyle/>
                    <a:p>
                      <a:pPr>
                        <a:lnSpc>
                          <a:spcPts val="1200"/>
                        </a:lnSpc>
                      </a:pPr>
                      <a:r>
                        <a:rPr lang="en-US" sz="1000" b="1" dirty="0">
                          <a:solidFill>
                            <a:schemeClr val="accent1"/>
                          </a:solidFill>
                        </a:rPr>
                        <a:t>OBJECTIVE</a:t>
                      </a:r>
                    </a:p>
                  </a:txBody>
                  <a:tcPr marT="27432" anchor="ctr">
                    <a:lnL w="12700" cmpd="sng">
                      <a:noFill/>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Maintain probability</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Reduce operating costs</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Minimize debt</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Efficient billings</a:t>
                      </a:r>
                    </a:p>
                  </a:txBody>
                  <a:tcPr marT="27432" anchor="ctr">
                    <a:lnL w="6350" cap="flat" cmpd="sng" algn="ctr">
                      <a:solidFill>
                        <a:schemeClr val="bg2">
                          <a:lumMod val="75000"/>
                        </a:schemeClr>
                      </a:solidFill>
                      <a:prstDash val="sysDot"/>
                      <a:round/>
                      <a:headEnd type="none" w="med" len="med"/>
                      <a:tailEnd type="none" w="med" len="med"/>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3713433"/>
                  </a:ext>
                </a:extLst>
              </a:tr>
              <a:tr h="403460">
                <a:tc>
                  <a:txBody>
                    <a:bodyPr/>
                    <a:lstStyle/>
                    <a:p>
                      <a:pPr>
                        <a:lnSpc>
                          <a:spcPts val="1200"/>
                        </a:lnSpc>
                      </a:pPr>
                      <a:r>
                        <a:rPr lang="en-US" sz="1000" b="1" dirty="0">
                          <a:solidFill>
                            <a:schemeClr val="accent1"/>
                          </a:solidFill>
                        </a:rPr>
                        <a:t>TARGET</a:t>
                      </a:r>
                    </a:p>
                  </a:txBody>
                  <a:tcPr marT="27432" anchor="ctr">
                    <a:lnL w="12700" cmpd="sng">
                      <a:noFill/>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+0.05%</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+50k</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300K Red</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3 Days</a:t>
                      </a:r>
                    </a:p>
                  </a:txBody>
                  <a:tcPr marT="27432" anchor="ctr">
                    <a:lnL w="6350" cap="flat" cmpd="sng" algn="ctr">
                      <a:solidFill>
                        <a:schemeClr val="bg2">
                          <a:lumMod val="75000"/>
                        </a:schemeClr>
                      </a:solidFill>
                      <a:prstDash val="sysDot"/>
                      <a:round/>
                      <a:headEnd type="none" w="med" len="med"/>
                      <a:tailEnd type="none" w="med" len="med"/>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1481402"/>
                  </a:ext>
                </a:extLst>
              </a:tr>
              <a:tr h="403460">
                <a:tc>
                  <a:txBody>
                    <a:bodyPr/>
                    <a:lstStyle/>
                    <a:p>
                      <a:pPr>
                        <a:lnSpc>
                          <a:spcPts val="1200"/>
                        </a:lnSpc>
                      </a:pPr>
                      <a:r>
                        <a:rPr lang="en-US" sz="1000" b="1" dirty="0">
                          <a:solidFill>
                            <a:schemeClr val="accent1"/>
                          </a:solidFill>
                        </a:rPr>
                        <a:t>CURRENT</a:t>
                      </a:r>
                    </a:p>
                  </a:txBody>
                  <a:tcPr marT="27432" anchor="ctr">
                    <a:lnL w="12700" cmpd="sng">
                      <a:noFill/>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-0.02%</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-35</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200K Red</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4 Days</a:t>
                      </a:r>
                    </a:p>
                  </a:txBody>
                  <a:tcPr marT="27432" anchor="ctr">
                    <a:lnL w="6350" cap="flat" cmpd="sng" algn="ctr">
                      <a:solidFill>
                        <a:schemeClr val="bg2">
                          <a:lumMod val="75000"/>
                        </a:schemeClr>
                      </a:solidFill>
                      <a:prstDash val="sysDot"/>
                      <a:round/>
                      <a:headEnd type="none" w="med" len="med"/>
                      <a:tailEnd type="none" w="med" len="med"/>
                    </a:lnL>
                    <a:lnR w="12700" cmpd="sng">
                      <a:noFill/>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5971189"/>
                  </a:ext>
                </a:extLst>
              </a:tr>
            </a:tbl>
          </a:graphicData>
        </a:graphic>
      </p:graphicFrame>
      <p:sp>
        <p:nvSpPr>
          <p:cNvPr id="167" name="Rectangle: Rounded Corners 166">
            <a:extLst>
              <a:ext uri="{FF2B5EF4-FFF2-40B4-BE49-F238E27FC236}">
                <a16:creationId xmlns:a16="http://schemas.microsoft.com/office/drawing/2014/main" id="{05FC43B7-F286-4385-96D4-1B134BD5C06D}"/>
              </a:ext>
            </a:extLst>
          </p:cNvPr>
          <p:cNvSpPr/>
          <p:nvPr/>
        </p:nvSpPr>
        <p:spPr>
          <a:xfrm>
            <a:off x="6372969" y="1394820"/>
            <a:ext cx="4909008" cy="2145431"/>
          </a:xfrm>
          <a:prstGeom prst="roundRect">
            <a:avLst>
              <a:gd name="adj" fmla="val 3820"/>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400"/>
              </a:lnSpc>
            </a:pPr>
            <a:endParaRPr lang="en-US" sz="900" dirty="0">
              <a:solidFill>
                <a:schemeClr val="tx1"/>
              </a:solidFill>
              <a:latin typeface="Century Gothic" panose="020B0502020202020204" pitchFamily="34" charset="0"/>
            </a:endParaRPr>
          </a:p>
        </p:txBody>
      </p:sp>
      <p:sp>
        <p:nvSpPr>
          <p:cNvPr id="168" name="Rectangle: Rounded Corners 167">
            <a:extLst>
              <a:ext uri="{FF2B5EF4-FFF2-40B4-BE49-F238E27FC236}">
                <a16:creationId xmlns:a16="http://schemas.microsoft.com/office/drawing/2014/main" id="{749BA11C-72B7-4743-89FA-7ECB26488F93}"/>
              </a:ext>
            </a:extLst>
          </p:cNvPr>
          <p:cNvSpPr/>
          <p:nvPr/>
        </p:nvSpPr>
        <p:spPr>
          <a:xfrm>
            <a:off x="6477791" y="1501163"/>
            <a:ext cx="4699364" cy="582953"/>
          </a:xfrm>
          <a:prstGeom prst="roundRect">
            <a:avLst>
              <a:gd name="adj" fmla="val 10361"/>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gn="ctr">
              <a:lnSpc>
                <a:spcPts val="1400"/>
              </a:lnSpc>
            </a:pPr>
            <a:r>
              <a:rPr lang="en-US" sz="1000" b="1" i="1" dirty="0">
                <a:solidFill>
                  <a:schemeClr val="tx2"/>
                </a:solidFill>
                <a:latin typeface="Century Gothic" panose="020B0502020202020204" pitchFamily="34" charset="0"/>
              </a:rPr>
              <a:t>“How we maintain our learning and growth strategies”</a:t>
            </a:r>
          </a:p>
        </p:txBody>
      </p:sp>
      <p:graphicFrame>
        <p:nvGraphicFramePr>
          <p:cNvPr id="169" name="Table 7">
            <a:extLst>
              <a:ext uri="{FF2B5EF4-FFF2-40B4-BE49-F238E27FC236}">
                <a16:creationId xmlns:a16="http://schemas.microsoft.com/office/drawing/2014/main" id="{C682988D-EC40-4796-BB27-F42D05754263}"/>
              </a:ext>
            </a:extLst>
          </p:cNvPr>
          <p:cNvGraphicFramePr>
            <a:graphicFrameLocks noGrp="1"/>
          </p:cNvGraphicFramePr>
          <p:nvPr>
            <p:extLst>
              <p:ext uri="{D42A27DB-BD31-4B8C-83A1-F6EECF244321}">
                <p14:modId xmlns:p14="http://schemas.microsoft.com/office/powerpoint/2010/main" val="601733528"/>
              </p:ext>
            </p:extLst>
          </p:nvPr>
        </p:nvGraphicFramePr>
        <p:xfrm>
          <a:off x="6477791" y="2236618"/>
          <a:ext cx="4699365" cy="1210380"/>
        </p:xfrm>
        <a:graphic>
          <a:graphicData uri="http://schemas.openxmlformats.org/drawingml/2006/table">
            <a:tbl>
              <a:tblPr bandRow="1">
                <a:tableStyleId>{5C22544A-7EE6-4342-B048-85BDC9FD1C3A}</a:tableStyleId>
              </a:tblPr>
              <a:tblGrid>
                <a:gridCol w="939873">
                  <a:extLst>
                    <a:ext uri="{9D8B030D-6E8A-4147-A177-3AD203B41FA5}">
                      <a16:colId xmlns:a16="http://schemas.microsoft.com/office/drawing/2014/main" val="1360809793"/>
                    </a:ext>
                  </a:extLst>
                </a:gridCol>
                <a:gridCol w="939873">
                  <a:extLst>
                    <a:ext uri="{9D8B030D-6E8A-4147-A177-3AD203B41FA5}">
                      <a16:colId xmlns:a16="http://schemas.microsoft.com/office/drawing/2014/main" val="526948790"/>
                    </a:ext>
                  </a:extLst>
                </a:gridCol>
                <a:gridCol w="900763">
                  <a:extLst>
                    <a:ext uri="{9D8B030D-6E8A-4147-A177-3AD203B41FA5}">
                      <a16:colId xmlns:a16="http://schemas.microsoft.com/office/drawing/2014/main" val="1179022530"/>
                    </a:ext>
                  </a:extLst>
                </a:gridCol>
                <a:gridCol w="1135602">
                  <a:extLst>
                    <a:ext uri="{9D8B030D-6E8A-4147-A177-3AD203B41FA5}">
                      <a16:colId xmlns:a16="http://schemas.microsoft.com/office/drawing/2014/main" val="4249446438"/>
                    </a:ext>
                  </a:extLst>
                </a:gridCol>
                <a:gridCol w="783254">
                  <a:extLst>
                    <a:ext uri="{9D8B030D-6E8A-4147-A177-3AD203B41FA5}">
                      <a16:colId xmlns:a16="http://schemas.microsoft.com/office/drawing/2014/main" val="3765741251"/>
                    </a:ext>
                  </a:extLst>
                </a:gridCol>
              </a:tblGrid>
              <a:tr h="403460">
                <a:tc>
                  <a:txBody>
                    <a:bodyPr/>
                    <a:lstStyle/>
                    <a:p>
                      <a:pPr>
                        <a:lnSpc>
                          <a:spcPts val="1200"/>
                        </a:lnSpc>
                      </a:pPr>
                      <a:r>
                        <a:rPr lang="en-US" sz="1000" b="1" dirty="0">
                          <a:solidFill>
                            <a:schemeClr val="accent1"/>
                          </a:solidFill>
                        </a:rPr>
                        <a:t>OBJECTIVE</a:t>
                      </a:r>
                    </a:p>
                  </a:txBody>
                  <a:tcPr marT="27432" anchor="ctr">
                    <a:lnL w="12700" cmpd="sng">
                      <a:noFill/>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Innovative products</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Recruit partners</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Reduce </a:t>
                      </a:r>
                      <a:br>
                        <a:rPr lang="en-US" sz="800" dirty="0"/>
                      </a:br>
                      <a:r>
                        <a:rPr lang="en-US" sz="800" dirty="0"/>
                        <a:t>operating costs</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Open new regions</a:t>
                      </a:r>
                    </a:p>
                  </a:txBody>
                  <a:tcPr marT="27432" anchor="ctr">
                    <a:lnL w="6350" cap="flat" cmpd="sng" algn="ctr">
                      <a:solidFill>
                        <a:schemeClr val="bg2">
                          <a:lumMod val="75000"/>
                        </a:schemeClr>
                      </a:solidFill>
                      <a:prstDash val="sysDot"/>
                      <a:round/>
                      <a:headEnd type="none" w="med" len="med"/>
                      <a:tailEnd type="none" w="med" len="med"/>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3713433"/>
                  </a:ext>
                </a:extLst>
              </a:tr>
              <a:tr h="403460">
                <a:tc>
                  <a:txBody>
                    <a:bodyPr/>
                    <a:lstStyle/>
                    <a:p>
                      <a:pPr>
                        <a:lnSpc>
                          <a:spcPts val="1200"/>
                        </a:lnSpc>
                      </a:pPr>
                      <a:r>
                        <a:rPr lang="en-US" sz="1000" b="1" dirty="0">
                          <a:solidFill>
                            <a:schemeClr val="accent1"/>
                          </a:solidFill>
                        </a:rPr>
                        <a:t>TARGET</a:t>
                      </a:r>
                    </a:p>
                  </a:txBody>
                  <a:tcPr marT="27432" anchor="ctr">
                    <a:lnL w="12700" cmpd="sng">
                      <a:noFill/>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3 new</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10 new</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-18K</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4 New</a:t>
                      </a:r>
                    </a:p>
                  </a:txBody>
                  <a:tcPr marT="27432" anchor="ctr">
                    <a:lnL w="6350" cap="flat" cmpd="sng" algn="ctr">
                      <a:solidFill>
                        <a:schemeClr val="bg2">
                          <a:lumMod val="75000"/>
                        </a:schemeClr>
                      </a:solidFill>
                      <a:prstDash val="sysDot"/>
                      <a:round/>
                      <a:headEnd type="none" w="med" len="med"/>
                      <a:tailEnd type="none" w="med" len="med"/>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1481402"/>
                  </a:ext>
                </a:extLst>
              </a:tr>
              <a:tr h="403460">
                <a:tc>
                  <a:txBody>
                    <a:bodyPr/>
                    <a:lstStyle/>
                    <a:p>
                      <a:pPr>
                        <a:lnSpc>
                          <a:spcPts val="1200"/>
                        </a:lnSpc>
                      </a:pPr>
                      <a:r>
                        <a:rPr lang="en-US" sz="1000" b="1" dirty="0">
                          <a:solidFill>
                            <a:schemeClr val="accent1"/>
                          </a:solidFill>
                        </a:rPr>
                        <a:t>CURRENT</a:t>
                      </a:r>
                    </a:p>
                  </a:txBody>
                  <a:tcPr marT="27432" anchor="ctr">
                    <a:lnL w="12700" cmpd="sng">
                      <a:noFill/>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1 New YTD</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11 new</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-20K</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3 New</a:t>
                      </a:r>
                    </a:p>
                  </a:txBody>
                  <a:tcPr marT="27432" anchor="ctr">
                    <a:lnL w="6350" cap="flat" cmpd="sng" algn="ctr">
                      <a:solidFill>
                        <a:schemeClr val="bg2">
                          <a:lumMod val="75000"/>
                        </a:schemeClr>
                      </a:solidFill>
                      <a:prstDash val="sysDot"/>
                      <a:round/>
                      <a:headEnd type="none" w="med" len="med"/>
                      <a:tailEnd type="none" w="med" len="med"/>
                    </a:lnL>
                    <a:lnR w="12700" cmpd="sng">
                      <a:noFill/>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5971189"/>
                  </a:ext>
                </a:extLst>
              </a:tr>
            </a:tbl>
          </a:graphicData>
        </a:graphic>
      </p:graphicFrame>
      <p:sp>
        <p:nvSpPr>
          <p:cNvPr id="174" name="Rectangle: Rounded Corners 173">
            <a:extLst>
              <a:ext uri="{FF2B5EF4-FFF2-40B4-BE49-F238E27FC236}">
                <a16:creationId xmlns:a16="http://schemas.microsoft.com/office/drawing/2014/main" id="{306C3A2C-1434-4306-9EB1-8BA2A097F166}"/>
              </a:ext>
            </a:extLst>
          </p:cNvPr>
          <p:cNvSpPr/>
          <p:nvPr/>
        </p:nvSpPr>
        <p:spPr>
          <a:xfrm>
            <a:off x="927485" y="4280885"/>
            <a:ext cx="4909008" cy="2145431"/>
          </a:xfrm>
          <a:prstGeom prst="roundRect">
            <a:avLst>
              <a:gd name="adj" fmla="val 3820"/>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400"/>
              </a:lnSpc>
            </a:pPr>
            <a:endParaRPr lang="en-US" sz="900" dirty="0">
              <a:solidFill>
                <a:schemeClr val="tx1"/>
              </a:solidFill>
              <a:latin typeface="Century Gothic" panose="020B0502020202020204" pitchFamily="34" charset="0"/>
            </a:endParaRPr>
          </a:p>
        </p:txBody>
      </p:sp>
      <p:sp>
        <p:nvSpPr>
          <p:cNvPr id="175" name="Rectangle: Rounded Corners 174">
            <a:extLst>
              <a:ext uri="{FF2B5EF4-FFF2-40B4-BE49-F238E27FC236}">
                <a16:creationId xmlns:a16="http://schemas.microsoft.com/office/drawing/2014/main" id="{AB5A9035-CADC-451F-998E-B313B794C3C6}"/>
              </a:ext>
            </a:extLst>
          </p:cNvPr>
          <p:cNvSpPr/>
          <p:nvPr/>
        </p:nvSpPr>
        <p:spPr>
          <a:xfrm>
            <a:off x="1032307" y="4387228"/>
            <a:ext cx="4699364" cy="582953"/>
          </a:xfrm>
          <a:prstGeom prst="roundRect">
            <a:avLst>
              <a:gd name="adj" fmla="val 10361"/>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gn="ctr">
              <a:lnSpc>
                <a:spcPts val="1400"/>
              </a:lnSpc>
            </a:pPr>
            <a:r>
              <a:rPr lang="en-US" sz="1000" b="1" i="1" dirty="0">
                <a:solidFill>
                  <a:schemeClr val="tx2"/>
                </a:solidFill>
                <a:latin typeface="Century Gothic" panose="020B0502020202020204" pitchFamily="34" charset="0"/>
              </a:rPr>
              <a:t>“How we increase our success &amp; maintain our customer strategies”</a:t>
            </a:r>
          </a:p>
        </p:txBody>
      </p:sp>
      <p:graphicFrame>
        <p:nvGraphicFramePr>
          <p:cNvPr id="176" name="Table 7">
            <a:extLst>
              <a:ext uri="{FF2B5EF4-FFF2-40B4-BE49-F238E27FC236}">
                <a16:creationId xmlns:a16="http://schemas.microsoft.com/office/drawing/2014/main" id="{2890D233-E007-4467-B0D9-CF8E4E76CDB1}"/>
              </a:ext>
            </a:extLst>
          </p:cNvPr>
          <p:cNvGraphicFramePr>
            <a:graphicFrameLocks noGrp="1"/>
          </p:cNvGraphicFramePr>
          <p:nvPr>
            <p:extLst>
              <p:ext uri="{D42A27DB-BD31-4B8C-83A1-F6EECF244321}">
                <p14:modId xmlns:p14="http://schemas.microsoft.com/office/powerpoint/2010/main" val="2165249335"/>
              </p:ext>
            </p:extLst>
          </p:nvPr>
        </p:nvGraphicFramePr>
        <p:xfrm>
          <a:off x="1032307" y="5122683"/>
          <a:ext cx="4699365" cy="1210380"/>
        </p:xfrm>
        <a:graphic>
          <a:graphicData uri="http://schemas.openxmlformats.org/drawingml/2006/table">
            <a:tbl>
              <a:tblPr bandRow="1">
                <a:tableStyleId>{5C22544A-7EE6-4342-B048-85BDC9FD1C3A}</a:tableStyleId>
              </a:tblPr>
              <a:tblGrid>
                <a:gridCol w="939873">
                  <a:extLst>
                    <a:ext uri="{9D8B030D-6E8A-4147-A177-3AD203B41FA5}">
                      <a16:colId xmlns:a16="http://schemas.microsoft.com/office/drawing/2014/main" val="1360809793"/>
                    </a:ext>
                  </a:extLst>
                </a:gridCol>
                <a:gridCol w="939873">
                  <a:extLst>
                    <a:ext uri="{9D8B030D-6E8A-4147-A177-3AD203B41FA5}">
                      <a16:colId xmlns:a16="http://schemas.microsoft.com/office/drawing/2014/main" val="526948790"/>
                    </a:ext>
                  </a:extLst>
                </a:gridCol>
                <a:gridCol w="964622">
                  <a:extLst>
                    <a:ext uri="{9D8B030D-6E8A-4147-A177-3AD203B41FA5}">
                      <a16:colId xmlns:a16="http://schemas.microsoft.com/office/drawing/2014/main" val="1179022530"/>
                    </a:ext>
                  </a:extLst>
                </a:gridCol>
                <a:gridCol w="1071743">
                  <a:extLst>
                    <a:ext uri="{9D8B030D-6E8A-4147-A177-3AD203B41FA5}">
                      <a16:colId xmlns:a16="http://schemas.microsoft.com/office/drawing/2014/main" val="4249446438"/>
                    </a:ext>
                  </a:extLst>
                </a:gridCol>
                <a:gridCol w="783254">
                  <a:extLst>
                    <a:ext uri="{9D8B030D-6E8A-4147-A177-3AD203B41FA5}">
                      <a16:colId xmlns:a16="http://schemas.microsoft.com/office/drawing/2014/main" val="3765741251"/>
                    </a:ext>
                  </a:extLst>
                </a:gridCol>
              </a:tblGrid>
              <a:tr h="403460">
                <a:tc>
                  <a:txBody>
                    <a:bodyPr/>
                    <a:lstStyle/>
                    <a:p>
                      <a:pPr>
                        <a:lnSpc>
                          <a:spcPts val="1200"/>
                        </a:lnSpc>
                      </a:pPr>
                      <a:r>
                        <a:rPr lang="en-US" sz="1000" b="1" dirty="0">
                          <a:solidFill>
                            <a:schemeClr val="accent1"/>
                          </a:solidFill>
                        </a:rPr>
                        <a:t>OBJECTIVE</a:t>
                      </a:r>
                    </a:p>
                  </a:txBody>
                  <a:tcPr marT="27432" anchor="ctr">
                    <a:lnL w="12700" cmpd="sng">
                      <a:noFill/>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High cast</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Retain</a:t>
                      </a:r>
                      <a:br>
                        <a:rPr lang="en-US" sz="800" dirty="0"/>
                      </a:br>
                      <a:r>
                        <a:rPr lang="en-US" sz="800" dirty="0"/>
                        <a:t>customers</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Fulfill customer needs</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Loyalty program</a:t>
                      </a:r>
                    </a:p>
                  </a:txBody>
                  <a:tcPr marT="27432" anchor="ctr">
                    <a:lnL w="6350" cap="flat" cmpd="sng" algn="ctr">
                      <a:solidFill>
                        <a:schemeClr val="bg2">
                          <a:lumMod val="75000"/>
                        </a:schemeClr>
                      </a:solidFill>
                      <a:prstDash val="sysDot"/>
                      <a:round/>
                      <a:headEnd type="none" w="med" len="med"/>
                      <a:tailEnd type="none" w="med" len="med"/>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3713433"/>
                  </a:ext>
                </a:extLst>
              </a:tr>
              <a:tr h="403460">
                <a:tc>
                  <a:txBody>
                    <a:bodyPr/>
                    <a:lstStyle/>
                    <a:p>
                      <a:pPr>
                        <a:lnSpc>
                          <a:spcPts val="1200"/>
                        </a:lnSpc>
                      </a:pPr>
                      <a:r>
                        <a:rPr lang="en-US" sz="1000" b="1" dirty="0">
                          <a:solidFill>
                            <a:schemeClr val="accent1"/>
                          </a:solidFill>
                        </a:rPr>
                        <a:t>TARGET</a:t>
                      </a:r>
                    </a:p>
                  </a:txBody>
                  <a:tcPr marT="27432" anchor="ctr">
                    <a:lnL w="12700" cmpd="sng">
                      <a:noFill/>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4.56/5</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340</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3/10</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27% repeat</a:t>
                      </a:r>
                    </a:p>
                  </a:txBody>
                  <a:tcPr marT="27432" anchor="ctr">
                    <a:lnL w="6350" cap="flat" cmpd="sng" algn="ctr">
                      <a:solidFill>
                        <a:schemeClr val="bg2">
                          <a:lumMod val="75000"/>
                        </a:schemeClr>
                      </a:solidFill>
                      <a:prstDash val="sysDot"/>
                      <a:round/>
                      <a:headEnd type="none" w="med" len="med"/>
                      <a:tailEnd type="none" w="med" len="med"/>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1481402"/>
                  </a:ext>
                </a:extLst>
              </a:tr>
              <a:tr h="403460">
                <a:tc>
                  <a:txBody>
                    <a:bodyPr/>
                    <a:lstStyle/>
                    <a:p>
                      <a:pPr>
                        <a:lnSpc>
                          <a:spcPts val="1200"/>
                        </a:lnSpc>
                      </a:pPr>
                      <a:r>
                        <a:rPr lang="en-US" sz="1000" b="1" dirty="0">
                          <a:solidFill>
                            <a:schemeClr val="accent1"/>
                          </a:solidFill>
                        </a:rPr>
                        <a:t>CURRENT</a:t>
                      </a:r>
                    </a:p>
                  </a:txBody>
                  <a:tcPr marT="27432" anchor="ctr">
                    <a:lnL w="12700" cmpd="sng">
                      <a:noFill/>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4.52/2</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337</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2.6/10</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285 repeat</a:t>
                      </a:r>
                    </a:p>
                  </a:txBody>
                  <a:tcPr marT="27432" anchor="ctr">
                    <a:lnL w="6350" cap="flat" cmpd="sng" algn="ctr">
                      <a:solidFill>
                        <a:schemeClr val="bg2">
                          <a:lumMod val="75000"/>
                        </a:schemeClr>
                      </a:solidFill>
                      <a:prstDash val="sysDot"/>
                      <a:round/>
                      <a:headEnd type="none" w="med" len="med"/>
                      <a:tailEnd type="none" w="med" len="med"/>
                    </a:lnL>
                    <a:lnR w="12700" cmpd="sng">
                      <a:noFill/>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5971189"/>
                  </a:ext>
                </a:extLst>
              </a:tr>
            </a:tbl>
          </a:graphicData>
        </a:graphic>
      </p:graphicFrame>
      <p:sp>
        <p:nvSpPr>
          <p:cNvPr id="181" name="Rectangle: Rounded Corners 180">
            <a:extLst>
              <a:ext uri="{FF2B5EF4-FFF2-40B4-BE49-F238E27FC236}">
                <a16:creationId xmlns:a16="http://schemas.microsoft.com/office/drawing/2014/main" id="{FFA68853-CA8A-4252-84CF-26921A528399}"/>
              </a:ext>
            </a:extLst>
          </p:cNvPr>
          <p:cNvSpPr/>
          <p:nvPr/>
        </p:nvSpPr>
        <p:spPr>
          <a:xfrm>
            <a:off x="6372969" y="4280885"/>
            <a:ext cx="4909008" cy="2145431"/>
          </a:xfrm>
          <a:prstGeom prst="roundRect">
            <a:avLst>
              <a:gd name="adj" fmla="val 3820"/>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400"/>
              </a:lnSpc>
            </a:pPr>
            <a:endParaRPr lang="en-US" sz="900" dirty="0">
              <a:solidFill>
                <a:schemeClr val="tx1"/>
              </a:solidFill>
              <a:latin typeface="Century Gothic" panose="020B0502020202020204" pitchFamily="34" charset="0"/>
            </a:endParaRPr>
          </a:p>
        </p:txBody>
      </p:sp>
      <p:sp>
        <p:nvSpPr>
          <p:cNvPr id="182" name="Rectangle: Rounded Corners 181">
            <a:extLst>
              <a:ext uri="{FF2B5EF4-FFF2-40B4-BE49-F238E27FC236}">
                <a16:creationId xmlns:a16="http://schemas.microsoft.com/office/drawing/2014/main" id="{65993883-38A0-4C67-80C1-306E16D1A423}"/>
              </a:ext>
            </a:extLst>
          </p:cNvPr>
          <p:cNvSpPr/>
          <p:nvPr/>
        </p:nvSpPr>
        <p:spPr>
          <a:xfrm>
            <a:off x="6477791" y="4387228"/>
            <a:ext cx="4699364" cy="582953"/>
          </a:xfrm>
          <a:prstGeom prst="roundRect">
            <a:avLst>
              <a:gd name="adj" fmla="val 10361"/>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gn="ctr">
              <a:lnSpc>
                <a:spcPts val="1400"/>
              </a:lnSpc>
            </a:pPr>
            <a:r>
              <a:rPr lang="en-US" sz="1000" b="1" i="1" dirty="0">
                <a:solidFill>
                  <a:schemeClr val="tx2"/>
                </a:solidFill>
                <a:latin typeface="Century Gothic" panose="020B0502020202020204" pitchFamily="34" charset="0"/>
              </a:rPr>
              <a:t>“Internal initiatives 7 strategies designed to increase performance”</a:t>
            </a:r>
          </a:p>
        </p:txBody>
      </p:sp>
      <p:graphicFrame>
        <p:nvGraphicFramePr>
          <p:cNvPr id="183" name="Table 7">
            <a:extLst>
              <a:ext uri="{FF2B5EF4-FFF2-40B4-BE49-F238E27FC236}">
                <a16:creationId xmlns:a16="http://schemas.microsoft.com/office/drawing/2014/main" id="{02B5E30B-9DF7-4F22-9E05-A8D3807DBC5F}"/>
              </a:ext>
            </a:extLst>
          </p:cNvPr>
          <p:cNvGraphicFramePr>
            <a:graphicFrameLocks noGrp="1"/>
          </p:cNvGraphicFramePr>
          <p:nvPr>
            <p:extLst>
              <p:ext uri="{D42A27DB-BD31-4B8C-83A1-F6EECF244321}">
                <p14:modId xmlns:p14="http://schemas.microsoft.com/office/powerpoint/2010/main" val="3698366036"/>
              </p:ext>
            </p:extLst>
          </p:nvPr>
        </p:nvGraphicFramePr>
        <p:xfrm>
          <a:off x="6477791" y="5122683"/>
          <a:ext cx="4699365" cy="1210380"/>
        </p:xfrm>
        <a:graphic>
          <a:graphicData uri="http://schemas.openxmlformats.org/drawingml/2006/table">
            <a:tbl>
              <a:tblPr bandRow="1">
                <a:tableStyleId>{5C22544A-7EE6-4342-B048-85BDC9FD1C3A}</a:tableStyleId>
              </a:tblPr>
              <a:tblGrid>
                <a:gridCol w="939873">
                  <a:extLst>
                    <a:ext uri="{9D8B030D-6E8A-4147-A177-3AD203B41FA5}">
                      <a16:colId xmlns:a16="http://schemas.microsoft.com/office/drawing/2014/main" val="1360809793"/>
                    </a:ext>
                  </a:extLst>
                </a:gridCol>
                <a:gridCol w="939873">
                  <a:extLst>
                    <a:ext uri="{9D8B030D-6E8A-4147-A177-3AD203B41FA5}">
                      <a16:colId xmlns:a16="http://schemas.microsoft.com/office/drawing/2014/main" val="526948790"/>
                    </a:ext>
                  </a:extLst>
                </a:gridCol>
                <a:gridCol w="957913">
                  <a:extLst>
                    <a:ext uri="{9D8B030D-6E8A-4147-A177-3AD203B41FA5}">
                      <a16:colId xmlns:a16="http://schemas.microsoft.com/office/drawing/2014/main" val="1179022530"/>
                    </a:ext>
                  </a:extLst>
                </a:gridCol>
                <a:gridCol w="895350">
                  <a:extLst>
                    <a:ext uri="{9D8B030D-6E8A-4147-A177-3AD203B41FA5}">
                      <a16:colId xmlns:a16="http://schemas.microsoft.com/office/drawing/2014/main" val="4249446438"/>
                    </a:ext>
                  </a:extLst>
                </a:gridCol>
                <a:gridCol w="966356">
                  <a:extLst>
                    <a:ext uri="{9D8B030D-6E8A-4147-A177-3AD203B41FA5}">
                      <a16:colId xmlns:a16="http://schemas.microsoft.com/office/drawing/2014/main" val="3765741251"/>
                    </a:ext>
                  </a:extLst>
                </a:gridCol>
              </a:tblGrid>
              <a:tr h="403460">
                <a:tc>
                  <a:txBody>
                    <a:bodyPr/>
                    <a:lstStyle/>
                    <a:p>
                      <a:pPr>
                        <a:lnSpc>
                          <a:spcPts val="1200"/>
                        </a:lnSpc>
                      </a:pPr>
                      <a:r>
                        <a:rPr lang="en-US" sz="1000" b="1" dirty="0">
                          <a:solidFill>
                            <a:schemeClr val="accent1"/>
                          </a:solidFill>
                        </a:rPr>
                        <a:t>OBJECTIVE</a:t>
                      </a:r>
                    </a:p>
                  </a:txBody>
                  <a:tcPr marT="27432" anchor="ctr">
                    <a:lnL w="12700" cmpd="sng">
                      <a:noFill/>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Employee retention</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Fill empty positions</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Centralize IT</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Paperless office efforts</a:t>
                      </a:r>
                    </a:p>
                  </a:txBody>
                  <a:tcPr marT="27432" anchor="ctr">
                    <a:lnL w="6350" cap="flat" cmpd="sng" algn="ctr">
                      <a:solidFill>
                        <a:schemeClr val="bg2">
                          <a:lumMod val="75000"/>
                        </a:schemeClr>
                      </a:solidFill>
                      <a:prstDash val="sysDot"/>
                      <a:round/>
                      <a:headEnd type="none" w="med" len="med"/>
                      <a:tailEnd type="none" w="med" len="med"/>
                    </a:lnL>
                    <a:lnR w="12700" cmpd="sng">
                      <a:noFill/>
                    </a:lnR>
                    <a:lnT w="12700" cmpd="sng">
                      <a:noFill/>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3713433"/>
                  </a:ext>
                </a:extLst>
              </a:tr>
              <a:tr h="403460">
                <a:tc>
                  <a:txBody>
                    <a:bodyPr/>
                    <a:lstStyle/>
                    <a:p>
                      <a:pPr>
                        <a:lnSpc>
                          <a:spcPts val="1200"/>
                        </a:lnSpc>
                      </a:pPr>
                      <a:r>
                        <a:rPr lang="en-US" sz="1000" b="1" dirty="0">
                          <a:solidFill>
                            <a:schemeClr val="accent1"/>
                          </a:solidFill>
                        </a:rPr>
                        <a:t>TARGET</a:t>
                      </a:r>
                    </a:p>
                  </a:txBody>
                  <a:tcPr marT="27432" anchor="ctr">
                    <a:lnL w="12700" cmpd="sng">
                      <a:noFill/>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3% </a:t>
                      </a:r>
                      <a:r>
                        <a:rPr lang="en-US" sz="800" dirty="0" err="1"/>
                        <a:t>attr</a:t>
                      </a:r>
                      <a:r>
                        <a:rPr lang="en-US" sz="800" dirty="0"/>
                        <a:t>.</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0 empty</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85%</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ts val="1200"/>
                        </a:lnSpc>
                      </a:pPr>
                      <a:r>
                        <a:rPr lang="en-US" sz="800" dirty="0"/>
                        <a:t>75%</a:t>
                      </a:r>
                    </a:p>
                  </a:txBody>
                  <a:tcPr marT="27432" anchor="ctr">
                    <a:lnL w="6350" cap="flat" cmpd="sng" algn="ctr">
                      <a:solidFill>
                        <a:schemeClr val="bg2">
                          <a:lumMod val="75000"/>
                        </a:schemeClr>
                      </a:solidFill>
                      <a:prstDash val="sysDot"/>
                      <a:round/>
                      <a:headEnd type="none" w="med" len="med"/>
                      <a:tailEnd type="none" w="med" len="med"/>
                    </a:lnL>
                    <a:lnR w="12700" cmpd="sng">
                      <a:noFill/>
                    </a:lnR>
                    <a:lnT w="6350" cap="flat" cmpd="sng" algn="ctr">
                      <a:solidFill>
                        <a:schemeClr val="bg2">
                          <a:lumMod val="75000"/>
                        </a:schemeClr>
                      </a:solidFill>
                      <a:prstDash val="sysDot"/>
                      <a:round/>
                      <a:headEnd type="none" w="med" len="med"/>
                      <a:tailEnd type="none" w="med" len="med"/>
                    </a:lnT>
                    <a:lnB w="635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1481402"/>
                  </a:ext>
                </a:extLst>
              </a:tr>
              <a:tr h="403460">
                <a:tc>
                  <a:txBody>
                    <a:bodyPr/>
                    <a:lstStyle/>
                    <a:p>
                      <a:pPr>
                        <a:lnSpc>
                          <a:spcPts val="1200"/>
                        </a:lnSpc>
                      </a:pPr>
                      <a:r>
                        <a:rPr lang="en-US" sz="1000" b="1" dirty="0">
                          <a:solidFill>
                            <a:schemeClr val="accent1"/>
                          </a:solidFill>
                        </a:rPr>
                        <a:t>CURRENT</a:t>
                      </a:r>
                    </a:p>
                  </a:txBody>
                  <a:tcPr marT="27432" anchor="ctr">
                    <a:lnL w="12700" cmpd="sng">
                      <a:noFill/>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2.7% </a:t>
                      </a:r>
                      <a:r>
                        <a:rPr lang="en-US" sz="800" dirty="0" err="1"/>
                        <a:t>attr</a:t>
                      </a:r>
                      <a:r>
                        <a:rPr lang="en-US" sz="800" dirty="0"/>
                        <a:t>.</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12 empty</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82%</a:t>
                      </a:r>
                    </a:p>
                  </a:txBody>
                  <a:tcPr marT="27432" anchor="ctr">
                    <a:lnL w="6350" cap="flat" cmpd="sng" algn="ctr">
                      <a:solidFill>
                        <a:schemeClr val="bg2">
                          <a:lumMod val="75000"/>
                        </a:schemeClr>
                      </a:solidFill>
                      <a:prstDash val="sysDot"/>
                      <a:round/>
                      <a:headEnd type="none" w="med" len="med"/>
                      <a:tailEnd type="none" w="med" len="med"/>
                    </a:lnL>
                    <a:lnR w="6350" cap="flat" cmpd="sng" algn="ctr">
                      <a:solidFill>
                        <a:schemeClr val="bg2">
                          <a:lumMod val="75000"/>
                        </a:schemeClr>
                      </a:solidFill>
                      <a:prstDash val="sysDot"/>
                      <a:round/>
                      <a:headEnd type="none" w="med" len="med"/>
                      <a:tailEnd type="none" w="med" len="med"/>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ts val="1200"/>
                        </a:lnSpc>
                      </a:pPr>
                      <a:r>
                        <a:rPr lang="en-US" sz="800" dirty="0"/>
                        <a:t>77%</a:t>
                      </a:r>
                    </a:p>
                  </a:txBody>
                  <a:tcPr marT="27432" anchor="ctr">
                    <a:lnL w="6350" cap="flat" cmpd="sng" algn="ctr">
                      <a:solidFill>
                        <a:schemeClr val="bg2">
                          <a:lumMod val="75000"/>
                        </a:schemeClr>
                      </a:solidFill>
                      <a:prstDash val="sysDot"/>
                      <a:round/>
                      <a:headEnd type="none" w="med" len="med"/>
                      <a:tailEnd type="none" w="med" len="med"/>
                    </a:lnL>
                    <a:lnR w="12700" cmpd="sng">
                      <a:noFill/>
                    </a:lnR>
                    <a:lnT w="635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5971189"/>
                  </a:ext>
                </a:extLst>
              </a:tr>
            </a:tbl>
          </a:graphicData>
        </a:graphic>
      </p:graphicFrame>
    </p:spTree>
    <p:extLst>
      <p:ext uri="{BB962C8B-B14F-4D97-AF65-F5344CB8AC3E}">
        <p14:creationId xmlns:p14="http://schemas.microsoft.com/office/powerpoint/2010/main" val="401152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p:cTn id="7" dur="1000" fill="hold"/>
                                        <p:tgtEl>
                                          <p:spTgt spid="126"/>
                                        </p:tgtEl>
                                        <p:attrNameLst>
                                          <p:attrName>ppt_w</p:attrName>
                                        </p:attrNameLst>
                                      </p:cBhvr>
                                      <p:tavLst>
                                        <p:tav tm="0">
                                          <p:val>
                                            <p:strVal val="#ppt_w*0.70"/>
                                          </p:val>
                                        </p:tav>
                                        <p:tav tm="100000">
                                          <p:val>
                                            <p:strVal val="#ppt_w"/>
                                          </p:val>
                                        </p:tav>
                                      </p:tavLst>
                                    </p:anim>
                                    <p:anim calcmode="lin" valueType="num">
                                      <p:cBhvr>
                                        <p:cTn id="8" dur="1000" fill="hold"/>
                                        <p:tgtEl>
                                          <p:spTgt spid="126"/>
                                        </p:tgtEl>
                                        <p:attrNameLst>
                                          <p:attrName>ppt_h</p:attrName>
                                        </p:attrNameLst>
                                      </p:cBhvr>
                                      <p:tavLst>
                                        <p:tav tm="0">
                                          <p:val>
                                            <p:strVal val="#ppt_h"/>
                                          </p:val>
                                        </p:tav>
                                        <p:tav tm="100000">
                                          <p:val>
                                            <p:strVal val="#ppt_h"/>
                                          </p:val>
                                        </p:tav>
                                      </p:tavLst>
                                    </p:anim>
                                    <p:animEffect transition="in" filter="fade">
                                      <p:cBhvr>
                                        <p:cTn id="9" dur="1000"/>
                                        <p:tgtEl>
                                          <p:spTgt spid="12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67"/>
                                        </p:tgtEl>
                                        <p:attrNameLst>
                                          <p:attrName>style.visibility</p:attrName>
                                        </p:attrNameLst>
                                      </p:cBhvr>
                                      <p:to>
                                        <p:strVal val="visible"/>
                                      </p:to>
                                    </p:set>
                                    <p:anim calcmode="lin" valueType="num">
                                      <p:cBhvr>
                                        <p:cTn id="12" dur="1000" fill="hold"/>
                                        <p:tgtEl>
                                          <p:spTgt spid="167"/>
                                        </p:tgtEl>
                                        <p:attrNameLst>
                                          <p:attrName>ppt_w</p:attrName>
                                        </p:attrNameLst>
                                      </p:cBhvr>
                                      <p:tavLst>
                                        <p:tav tm="0">
                                          <p:val>
                                            <p:strVal val="#ppt_w*0.70"/>
                                          </p:val>
                                        </p:tav>
                                        <p:tav tm="100000">
                                          <p:val>
                                            <p:strVal val="#ppt_w"/>
                                          </p:val>
                                        </p:tav>
                                      </p:tavLst>
                                    </p:anim>
                                    <p:anim calcmode="lin" valueType="num">
                                      <p:cBhvr>
                                        <p:cTn id="13" dur="1000" fill="hold"/>
                                        <p:tgtEl>
                                          <p:spTgt spid="167"/>
                                        </p:tgtEl>
                                        <p:attrNameLst>
                                          <p:attrName>ppt_h</p:attrName>
                                        </p:attrNameLst>
                                      </p:cBhvr>
                                      <p:tavLst>
                                        <p:tav tm="0">
                                          <p:val>
                                            <p:strVal val="#ppt_h"/>
                                          </p:val>
                                        </p:tav>
                                        <p:tav tm="100000">
                                          <p:val>
                                            <p:strVal val="#ppt_h"/>
                                          </p:val>
                                        </p:tav>
                                      </p:tavLst>
                                    </p:anim>
                                    <p:animEffect transition="in" filter="fade">
                                      <p:cBhvr>
                                        <p:cTn id="14" dur="1000"/>
                                        <p:tgtEl>
                                          <p:spTgt spid="167"/>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74"/>
                                        </p:tgtEl>
                                        <p:attrNameLst>
                                          <p:attrName>style.visibility</p:attrName>
                                        </p:attrNameLst>
                                      </p:cBhvr>
                                      <p:to>
                                        <p:strVal val="visible"/>
                                      </p:to>
                                    </p:set>
                                    <p:anim calcmode="lin" valueType="num">
                                      <p:cBhvr>
                                        <p:cTn id="17" dur="1000" fill="hold"/>
                                        <p:tgtEl>
                                          <p:spTgt spid="174"/>
                                        </p:tgtEl>
                                        <p:attrNameLst>
                                          <p:attrName>ppt_w</p:attrName>
                                        </p:attrNameLst>
                                      </p:cBhvr>
                                      <p:tavLst>
                                        <p:tav tm="0">
                                          <p:val>
                                            <p:strVal val="#ppt_w*0.70"/>
                                          </p:val>
                                        </p:tav>
                                        <p:tav tm="100000">
                                          <p:val>
                                            <p:strVal val="#ppt_w"/>
                                          </p:val>
                                        </p:tav>
                                      </p:tavLst>
                                    </p:anim>
                                    <p:anim calcmode="lin" valueType="num">
                                      <p:cBhvr>
                                        <p:cTn id="18" dur="1000" fill="hold"/>
                                        <p:tgtEl>
                                          <p:spTgt spid="174"/>
                                        </p:tgtEl>
                                        <p:attrNameLst>
                                          <p:attrName>ppt_h</p:attrName>
                                        </p:attrNameLst>
                                      </p:cBhvr>
                                      <p:tavLst>
                                        <p:tav tm="0">
                                          <p:val>
                                            <p:strVal val="#ppt_h"/>
                                          </p:val>
                                        </p:tav>
                                        <p:tav tm="100000">
                                          <p:val>
                                            <p:strVal val="#ppt_h"/>
                                          </p:val>
                                        </p:tav>
                                      </p:tavLst>
                                    </p:anim>
                                    <p:animEffect transition="in" filter="fade">
                                      <p:cBhvr>
                                        <p:cTn id="19" dur="1000"/>
                                        <p:tgtEl>
                                          <p:spTgt spid="17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1"/>
                                        </p:tgtEl>
                                        <p:attrNameLst>
                                          <p:attrName>style.visibility</p:attrName>
                                        </p:attrNameLst>
                                      </p:cBhvr>
                                      <p:to>
                                        <p:strVal val="visible"/>
                                      </p:to>
                                    </p:set>
                                    <p:anim calcmode="lin" valueType="num">
                                      <p:cBhvr>
                                        <p:cTn id="22" dur="1000" fill="hold"/>
                                        <p:tgtEl>
                                          <p:spTgt spid="181"/>
                                        </p:tgtEl>
                                        <p:attrNameLst>
                                          <p:attrName>ppt_w</p:attrName>
                                        </p:attrNameLst>
                                      </p:cBhvr>
                                      <p:tavLst>
                                        <p:tav tm="0">
                                          <p:val>
                                            <p:strVal val="#ppt_w*0.70"/>
                                          </p:val>
                                        </p:tav>
                                        <p:tav tm="100000">
                                          <p:val>
                                            <p:strVal val="#ppt_w"/>
                                          </p:val>
                                        </p:tav>
                                      </p:tavLst>
                                    </p:anim>
                                    <p:anim calcmode="lin" valueType="num">
                                      <p:cBhvr>
                                        <p:cTn id="23" dur="1000" fill="hold"/>
                                        <p:tgtEl>
                                          <p:spTgt spid="181"/>
                                        </p:tgtEl>
                                        <p:attrNameLst>
                                          <p:attrName>ppt_h</p:attrName>
                                        </p:attrNameLst>
                                      </p:cBhvr>
                                      <p:tavLst>
                                        <p:tav tm="0">
                                          <p:val>
                                            <p:strVal val="#ppt_h"/>
                                          </p:val>
                                        </p:tav>
                                        <p:tav tm="100000">
                                          <p:val>
                                            <p:strVal val="#ppt_h"/>
                                          </p:val>
                                        </p:tav>
                                      </p:tavLst>
                                    </p:anim>
                                    <p:animEffect transition="in" filter="fade">
                                      <p:cBhvr>
                                        <p:cTn id="24" dur="1000"/>
                                        <p:tgtEl>
                                          <p:spTgt spid="181"/>
                                        </p:tgtEl>
                                      </p:cBhvr>
                                    </p:animEffect>
                                  </p:childTnLst>
                                </p:cTn>
                              </p:par>
                              <p:par>
                                <p:cTn id="25" presetID="42" presetClass="entr" presetSubtype="0" fill="hold" nodeType="withEffect">
                                  <p:stCondLst>
                                    <p:cond delay="5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12" presetClass="entr" presetSubtype="1" fill="hold" grpId="0" nodeType="withEffect">
                                  <p:stCondLst>
                                    <p:cond delay="1000"/>
                                  </p:stCondLst>
                                  <p:childTnLst>
                                    <p:set>
                                      <p:cBhvr>
                                        <p:cTn id="46" dur="1" fill="hold">
                                          <p:stCondLst>
                                            <p:cond delay="0"/>
                                          </p:stCondLst>
                                        </p:cTn>
                                        <p:tgtEl>
                                          <p:spTgt spid="134"/>
                                        </p:tgtEl>
                                        <p:attrNameLst>
                                          <p:attrName>style.visibility</p:attrName>
                                        </p:attrNameLst>
                                      </p:cBhvr>
                                      <p:to>
                                        <p:strVal val="visible"/>
                                      </p:to>
                                    </p:set>
                                    <p:anim calcmode="lin" valueType="num">
                                      <p:cBhvr additive="base">
                                        <p:cTn id="47" dur="1500"/>
                                        <p:tgtEl>
                                          <p:spTgt spid="134"/>
                                        </p:tgtEl>
                                        <p:attrNameLst>
                                          <p:attrName>ppt_y</p:attrName>
                                        </p:attrNameLst>
                                      </p:cBhvr>
                                      <p:tavLst>
                                        <p:tav tm="0">
                                          <p:val>
                                            <p:strVal val="#ppt_y-#ppt_h*1.125000"/>
                                          </p:val>
                                        </p:tav>
                                        <p:tav tm="100000">
                                          <p:val>
                                            <p:strVal val="#ppt_y"/>
                                          </p:val>
                                        </p:tav>
                                      </p:tavLst>
                                    </p:anim>
                                    <p:animEffect transition="in" filter="wipe(down)">
                                      <p:cBhvr>
                                        <p:cTn id="48" dur="1500"/>
                                        <p:tgtEl>
                                          <p:spTgt spid="134"/>
                                        </p:tgtEl>
                                      </p:cBhvr>
                                    </p:animEffect>
                                  </p:childTnLst>
                                </p:cTn>
                              </p:par>
                              <p:par>
                                <p:cTn id="49" presetID="12" presetClass="entr" presetSubtype="1" fill="hold" grpId="0" nodeType="withEffect">
                                  <p:stCondLst>
                                    <p:cond delay="1000"/>
                                  </p:stCondLst>
                                  <p:childTnLst>
                                    <p:set>
                                      <p:cBhvr>
                                        <p:cTn id="50" dur="1" fill="hold">
                                          <p:stCondLst>
                                            <p:cond delay="0"/>
                                          </p:stCondLst>
                                        </p:cTn>
                                        <p:tgtEl>
                                          <p:spTgt spid="168"/>
                                        </p:tgtEl>
                                        <p:attrNameLst>
                                          <p:attrName>style.visibility</p:attrName>
                                        </p:attrNameLst>
                                      </p:cBhvr>
                                      <p:to>
                                        <p:strVal val="visible"/>
                                      </p:to>
                                    </p:set>
                                    <p:anim calcmode="lin" valueType="num">
                                      <p:cBhvr additive="base">
                                        <p:cTn id="51" dur="1500"/>
                                        <p:tgtEl>
                                          <p:spTgt spid="168"/>
                                        </p:tgtEl>
                                        <p:attrNameLst>
                                          <p:attrName>ppt_y</p:attrName>
                                        </p:attrNameLst>
                                      </p:cBhvr>
                                      <p:tavLst>
                                        <p:tav tm="0">
                                          <p:val>
                                            <p:strVal val="#ppt_y-#ppt_h*1.125000"/>
                                          </p:val>
                                        </p:tav>
                                        <p:tav tm="100000">
                                          <p:val>
                                            <p:strVal val="#ppt_y"/>
                                          </p:val>
                                        </p:tav>
                                      </p:tavLst>
                                    </p:anim>
                                    <p:animEffect transition="in" filter="wipe(down)">
                                      <p:cBhvr>
                                        <p:cTn id="52" dur="1500"/>
                                        <p:tgtEl>
                                          <p:spTgt spid="168"/>
                                        </p:tgtEl>
                                      </p:cBhvr>
                                    </p:animEffect>
                                  </p:childTnLst>
                                </p:cTn>
                              </p:par>
                              <p:par>
                                <p:cTn id="53" presetID="12" presetClass="entr" presetSubtype="1" fill="hold" grpId="0" nodeType="withEffect">
                                  <p:stCondLst>
                                    <p:cond delay="1000"/>
                                  </p:stCondLst>
                                  <p:childTnLst>
                                    <p:set>
                                      <p:cBhvr>
                                        <p:cTn id="54" dur="1" fill="hold">
                                          <p:stCondLst>
                                            <p:cond delay="0"/>
                                          </p:stCondLst>
                                        </p:cTn>
                                        <p:tgtEl>
                                          <p:spTgt spid="175"/>
                                        </p:tgtEl>
                                        <p:attrNameLst>
                                          <p:attrName>style.visibility</p:attrName>
                                        </p:attrNameLst>
                                      </p:cBhvr>
                                      <p:to>
                                        <p:strVal val="visible"/>
                                      </p:to>
                                    </p:set>
                                    <p:anim calcmode="lin" valueType="num">
                                      <p:cBhvr additive="base">
                                        <p:cTn id="55" dur="1500"/>
                                        <p:tgtEl>
                                          <p:spTgt spid="175"/>
                                        </p:tgtEl>
                                        <p:attrNameLst>
                                          <p:attrName>ppt_y</p:attrName>
                                        </p:attrNameLst>
                                      </p:cBhvr>
                                      <p:tavLst>
                                        <p:tav tm="0">
                                          <p:val>
                                            <p:strVal val="#ppt_y-#ppt_h*1.125000"/>
                                          </p:val>
                                        </p:tav>
                                        <p:tav tm="100000">
                                          <p:val>
                                            <p:strVal val="#ppt_y"/>
                                          </p:val>
                                        </p:tav>
                                      </p:tavLst>
                                    </p:anim>
                                    <p:animEffect transition="in" filter="wipe(down)">
                                      <p:cBhvr>
                                        <p:cTn id="56" dur="1500"/>
                                        <p:tgtEl>
                                          <p:spTgt spid="175"/>
                                        </p:tgtEl>
                                      </p:cBhvr>
                                    </p:animEffect>
                                  </p:childTnLst>
                                </p:cTn>
                              </p:par>
                              <p:par>
                                <p:cTn id="57" presetID="12" presetClass="entr" presetSubtype="1" fill="hold" grpId="0" nodeType="withEffect">
                                  <p:stCondLst>
                                    <p:cond delay="1000"/>
                                  </p:stCondLst>
                                  <p:childTnLst>
                                    <p:set>
                                      <p:cBhvr>
                                        <p:cTn id="58" dur="1" fill="hold">
                                          <p:stCondLst>
                                            <p:cond delay="0"/>
                                          </p:stCondLst>
                                        </p:cTn>
                                        <p:tgtEl>
                                          <p:spTgt spid="182"/>
                                        </p:tgtEl>
                                        <p:attrNameLst>
                                          <p:attrName>style.visibility</p:attrName>
                                        </p:attrNameLst>
                                      </p:cBhvr>
                                      <p:to>
                                        <p:strVal val="visible"/>
                                      </p:to>
                                    </p:set>
                                    <p:anim calcmode="lin" valueType="num">
                                      <p:cBhvr additive="base">
                                        <p:cTn id="59" dur="1500"/>
                                        <p:tgtEl>
                                          <p:spTgt spid="182"/>
                                        </p:tgtEl>
                                        <p:attrNameLst>
                                          <p:attrName>ppt_y</p:attrName>
                                        </p:attrNameLst>
                                      </p:cBhvr>
                                      <p:tavLst>
                                        <p:tav tm="0">
                                          <p:val>
                                            <p:strVal val="#ppt_y-#ppt_h*1.125000"/>
                                          </p:val>
                                        </p:tav>
                                        <p:tav tm="100000">
                                          <p:val>
                                            <p:strVal val="#ppt_y"/>
                                          </p:val>
                                        </p:tav>
                                      </p:tavLst>
                                    </p:anim>
                                    <p:animEffect transition="in" filter="wipe(down)">
                                      <p:cBhvr>
                                        <p:cTn id="60" dur="1500"/>
                                        <p:tgtEl>
                                          <p:spTgt spid="182"/>
                                        </p:tgtEl>
                                      </p:cBhvr>
                                    </p:animEffect>
                                  </p:childTnLst>
                                </p:cTn>
                              </p:par>
                              <p:par>
                                <p:cTn id="61" presetID="22" presetClass="entr" presetSubtype="1" fill="hold" nodeType="withEffect">
                                  <p:stCondLst>
                                    <p:cond delay="2000"/>
                                  </p:stCondLst>
                                  <p:childTnLst>
                                    <p:set>
                                      <p:cBhvr>
                                        <p:cTn id="62" dur="1" fill="hold">
                                          <p:stCondLst>
                                            <p:cond delay="0"/>
                                          </p:stCondLst>
                                        </p:cTn>
                                        <p:tgtEl>
                                          <p:spTgt spid="3"/>
                                        </p:tgtEl>
                                        <p:attrNameLst>
                                          <p:attrName>style.visibility</p:attrName>
                                        </p:attrNameLst>
                                      </p:cBhvr>
                                      <p:to>
                                        <p:strVal val="visible"/>
                                      </p:to>
                                    </p:set>
                                    <p:animEffect transition="in" filter="wipe(up)">
                                      <p:cBhvr>
                                        <p:cTn id="63" dur="1500"/>
                                        <p:tgtEl>
                                          <p:spTgt spid="3"/>
                                        </p:tgtEl>
                                      </p:cBhvr>
                                    </p:animEffect>
                                  </p:childTnLst>
                                </p:cTn>
                              </p:par>
                              <p:par>
                                <p:cTn id="64" presetID="22" presetClass="entr" presetSubtype="1" fill="hold" nodeType="withEffect">
                                  <p:stCondLst>
                                    <p:cond delay="2500"/>
                                  </p:stCondLst>
                                  <p:childTnLst>
                                    <p:set>
                                      <p:cBhvr>
                                        <p:cTn id="65" dur="1" fill="hold">
                                          <p:stCondLst>
                                            <p:cond delay="0"/>
                                          </p:stCondLst>
                                        </p:cTn>
                                        <p:tgtEl>
                                          <p:spTgt spid="169"/>
                                        </p:tgtEl>
                                        <p:attrNameLst>
                                          <p:attrName>style.visibility</p:attrName>
                                        </p:attrNameLst>
                                      </p:cBhvr>
                                      <p:to>
                                        <p:strVal val="visible"/>
                                      </p:to>
                                    </p:set>
                                    <p:animEffect transition="in" filter="wipe(up)">
                                      <p:cBhvr>
                                        <p:cTn id="66" dur="1500"/>
                                        <p:tgtEl>
                                          <p:spTgt spid="169"/>
                                        </p:tgtEl>
                                      </p:cBhvr>
                                    </p:animEffect>
                                  </p:childTnLst>
                                </p:cTn>
                              </p:par>
                              <p:par>
                                <p:cTn id="67" presetID="22" presetClass="entr" presetSubtype="1" fill="hold" nodeType="withEffect">
                                  <p:stCondLst>
                                    <p:cond delay="3000"/>
                                  </p:stCondLst>
                                  <p:childTnLst>
                                    <p:set>
                                      <p:cBhvr>
                                        <p:cTn id="68" dur="1" fill="hold">
                                          <p:stCondLst>
                                            <p:cond delay="0"/>
                                          </p:stCondLst>
                                        </p:cTn>
                                        <p:tgtEl>
                                          <p:spTgt spid="176"/>
                                        </p:tgtEl>
                                        <p:attrNameLst>
                                          <p:attrName>style.visibility</p:attrName>
                                        </p:attrNameLst>
                                      </p:cBhvr>
                                      <p:to>
                                        <p:strVal val="visible"/>
                                      </p:to>
                                    </p:set>
                                    <p:animEffect transition="in" filter="wipe(up)">
                                      <p:cBhvr>
                                        <p:cTn id="69" dur="1500"/>
                                        <p:tgtEl>
                                          <p:spTgt spid="176"/>
                                        </p:tgtEl>
                                      </p:cBhvr>
                                    </p:animEffect>
                                  </p:childTnLst>
                                </p:cTn>
                              </p:par>
                              <p:par>
                                <p:cTn id="70" presetID="22" presetClass="entr" presetSubtype="1" fill="hold" nodeType="withEffect">
                                  <p:stCondLst>
                                    <p:cond delay="3500"/>
                                  </p:stCondLst>
                                  <p:childTnLst>
                                    <p:set>
                                      <p:cBhvr>
                                        <p:cTn id="71" dur="1" fill="hold">
                                          <p:stCondLst>
                                            <p:cond delay="0"/>
                                          </p:stCondLst>
                                        </p:cTn>
                                        <p:tgtEl>
                                          <p:spTgt spid="183"/>
                                        </p:tgtEl>
                                        <p:attrNameLst>
                                          <p:attrName>style.visibility</p:attrName>
                                        </p:attrNameLst>
                                      </p:cBhvr>
                                      <p:to>
                                        <p:strVal val="visible"/>
                                      </p:to>
                                    </p:set>
                                    <p:animEffect transition="in" filter="wipe(up)">
                                      <p:cBhvr>
                                        <p:cTn id="72" dur="1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4" grpId="0" animBg="1"/>
      <p:bldP spid="167" grpId="0" animBg="1"/>
      <p:bldP spid="168" grpId="0" animBg="1"/>
      <p:bldP spid="174" grpId="0" animBg="1"/>
      <p:bldP spid="175" grpId="0" animBg="1"/>
      <p:bldP spid="181" grpId="0" animBg="1"/>
      <p:bldP spid="18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AA20D7C-1A59-4A40-8841-607411018738}"/>
              </a:ext>
            </a:extLst>
          </p:cNvPr>
          <p:cNvSpPr/>
          <p:nvPr/>
        </p:nvSpPr>
        <p:spPr>
          <a:xfrm>
            <a:off x="1537456" y="1933518"/>
            <a:ext cx="2259525" cy="2259524"/>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23" name="Freeform: Shape 22">
            <a:extLst>
              <a:ext uri="{FF2B5EF4-FFF2-40B4-BE49-F238E27FC236}">
                <a16:creationId xmlns:a16="http://schemas.microsoft.com/office/drawing/2014/main" id="{F9CFBECD-EA0B-419D-8C1A-1D9DA367B909}"/>
              </a:ext>
            </a:extLst>
          </p:cNvPr>
          <p:cNvSpPr/>
          <p:nvPr/>
        </p:nvSpPr>
        <p:spPr>
          <a:xfrm>
            <a:off x="2420176" y="3754461"/>
            <a:ext cx="489324" cy="452868"/>
          </a:xfrm>
          <a:custGeom>
            <a:avLst/>
            <a:gdLst>
              <a:gd name="connsiteX0" fmla="*/ 236528 w 473055"/>
              <a:gd name="connsiteY0" fmla="*/ 0 h 437811"/>
              <a:gd name="connsiteX1" fmla="*/ 272182 w 473055"/>
              <a:gd name="connsiteY1" fmla="*/ 39230 h 437811"/>
              <a:gd name="connsiteX2" fmla="*/ 472485 w 473055"/>
              <a:gd name="connsiteY2" fmla="*/ 409183 h 437811"/>
              <a:gd name="connsiteX3" fmla="*/ 473055 w 473055"/>
              <a:gd name="connsiteY3" fmla="*/ 411401 h 437811"/>
              <a:gd name="connsiteX4" fmla="*/ 456643 w 473055"/>
              <a:gd name="connsiteY4" fmla="*/ 415621 h 437811"/>
              <a:gd name="connsiteX5" fmla="*/ 236527 w 473055"/>
              <a:gd name="connsiteY5" fmla="*/ 437811 h 437811"/>
              <a:gd name="connsiteX6" fmla="*/ 16411 w 473055"/>
              <a:gd name="connsiteY6" fmla="*/ 415621 h 437811"/>
              <a:gd name="connsiteX7" fmla="*/ 0 w 473055"/>
              <a:gd name="connsiteY7" fmla="*/ 411402 h 437811"/>
              <a:gd name="connsiteX8" fmla="*/ 570 w 473055"/>
              <a:gd name="connsiteY8" fmla="*/ 409183 h 437811"/>
              <a:gd name="connsiteX9" fmla="*/ 200873 w 473055"/>
              <a:gd name="connsiteY9" fmla="*/ 39230 h 437811"/>
              <a:gd name="connsiteX10" fmla="*/ 236528 w 473055"/>
              <a:gd name="connsiteY10" fmla="*/ 0 h 43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055" h="437811">
                <a:moveTo>
                  <a:pt x="236528" y="0"/>
                </a:moveTo>
                <a:lnTo>
                  <a:pt x="272182" y="39230"/>
                </a:lnTo>
                <a:cubicBezTo>
                  <a:pt x="361216" y="147114"/>
                  <a:pt x="429936" y="272383"/>
                  <a:pt x="472485" y="409183"/>
                </a:cubicBezTo>
                <a:lnTo>
                  <a:pt x="473055" y="411401"/>
                </a:lnTo>
                <a:lnTo>
                  <a:pt x="456643" y="415621"/>
                </a:lnTo>
                <a:cubicBezTo>
                  <a:pt x="385544" y="430171"/>
                  <a:pt x="311928" y="437811"/>
                  <a:pt x="236527" y="437811"/>
                </a:cubicBezTo>
                <a:cubicBezTo>
                  <a:pt x="161126" y="437811"/>
                  <a:pt x="87510" y="430171"/>
                  <a:pt x="16411" y="415621"/>
                </a:cubicBezTo>
                <a:lnTo>
                  <a:pt x="0" y="411402"/>
                </a:lnTo>
                <a:lnTo>
                  <a:pt x="570" y="409183"/>
                </a:lnTo>
                <a:cubicBezTo>
                  <a:pt x="43119" y="272383"/>
                  <a:pt x="111839" y="147114"/>
                  <a:pt x="200873" y="39230"/>
                </a:cubicBezTo>
                <a:lnTo>
                  <a:pt x="236528" y="0"/>
                </a:lnTo>
                <a:close/>
              </a:path>
            </a:pathLst>
          </a:custGeom>
          <a:gradFill>
            <a:gsLst>
              <a:gs pos="24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00"/>
          </a:p>
        </p:txBody>
      </p:sp>
      <p:sp>
        <p:nvSpPr>
          <p:cNvPr id="11" name="Oval 10">
            <a:extLst>
              <a:ext uri="{FF2B5EF4-FFF2-40B4-BE49-F238E27FC236}">
                <a16:creationId xmlns:a16="http://schemas.microsoft.com/office/drawing/2014/main" id="{7B9D5482-1433-4433-A07F-E6AC42D4DCFA}"/>
              </a:ext>
            </a:extLst>
          </p:cNvPr>
          <p:cNvSpPr/>
          <p:nvPr/>
        </p:nvSpPr>
        <p:spPr>
          <a:xfrm>
            <a:off x="2372355" y="3369624"/>
            <a:ext cx="2259525" cy="2259524"/>
          </a:xfrm>
          <a:prstGeom prst="ellipse">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12" name="Oval 11">
            <a:extLst>
              <a:ext uri="{FF2B5EF4-FFF2-40B4-BE49-F238E27FC236}">
                <a16:creationId xmlns:a16="http://schemas.microsoft.com/office/drawing/2014/main" id="{16121BA6-60D0-48A9-82C8-91D7BBB1B989}"/>
              </a:ext>
            </a:extLst>
          </p:cNvPr>
          <p:cNvSpPr/>
          <p:nvPr/>
        </p:nvSpPr>
        <p:spPr>
          <a:xfrm>
            <a:off x="702558" y="3369624"/>
            <a:ext cx="2259525" cy="2259524"/>
          </a:xfrm>
          <a:prstGeom prst="ellipse">
            <a:avLst/>
          </a:pr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6" name="Oval 15">
            <a:extLst>
              <a:ext uri="{FF2B5EF4-FFF2-40B4-BE49-F238E27FC236}">
                <a16:creationId xmlns:a16="http://schemas.microsoft.com/office/drawing/2014/main" id="{C346FFB4-0D26-449C-849C-BAD8D9CE0142}"/>
              </a:ext>
            </a:extLst>
          </p:cNvPr>
          <p:cNvSpPr/>
          <p:nvPr/>
        </p:nvSpPr>
        <p:spPr>
          <a:xfrm>
            <a:off x="1537456" y="1933518"/>
            <a:ext cx="2259525" cy="2259524"/>
          </a:xfrm>
          <a:prstGeom prst="ellipse">
            <a:avLst/>
          </a:prstGeom>
          <a:noFill/>
          <a:ln w="1238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17" name="Oval 16">
            <a:extLst>
              <a:ext uri="{FF2B5EF4-FFF2-40B4-BE49-F238E27FC236}">
                <a16:creationId xmlns:a16="http://schemas.microsoft.com/office/drawing/2014/main" id="{1F221667-348F-4291-AD0D-09346B2A0DB8}"/>
              </a:ext>
            </a:extLst>
          </p:cNvPr>
          <p:cNvSpPr/>
          <p:nvPr/>
        </p:nvSpPr>
        <p:spPr>
          <a:xfrm>
            <a:off x="2372355" y="3369624"/>
            <a:ext cx="2259525" cy="2259524"/>
          </a:xfrm>
          <a:prstGeom prst="ellipse">
            <a:avLst/>
          </a:prstGeom>
          <a:noFill/>
          <a:ln w="1238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18" name="Oval 17">
            <a:extLst>
              <a:ext uri="{FF2B5EF4-FFF2-40B4-BE49-F238E27FC236}">
                <a16:creationId xmlns:a16="http://schemas.microsoft.com/office/drawing/2014/main" id="{BA9D3282-71E7-48DA-B7F5-9E116666D346}"/>
              </a:ext>
            </a:extLst>
          </p:cNvPr>
          <p:cNvSpPr/>
          <p:nvPr/>
        </p:nvSpPr>
        <p:spPr>
          <a:xfrm>
            <a:off x="702558" y="3369624"/>
            <a:ext cx="2259525" cy="2259524"/>
          </a:xfrm>
          <a:prstGeom prst="ellipse">
            <a:avLst/>
          </a:prstGeom>
          <a:noFill/>
          <a:ln w="1238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nvGrpSpPr>
          <p:cNvPr id="63" name="Group 62">
            <a:extLst>
              <a:ext uri="{FF2B5EF4-FFF2-40B4-BE49-F238E27FC236}">
                <a16:creationId xmlns:a16="http://schemas.microsoft.com/office/drawing/2014/main" id="{F338E0EA-4C14-445E-85A5-E0D93B8D863E}"/>
              </a:ext>
            </a:extLst>
          </p:cNvPr>
          <p:cNvGrpSpPr/>
          <p:nvPr/>
        </p:nvGrpSpPr>
        <p:grpSpPr>
          <a:xfrm>
            <a:off x="9603121" y="5450842"/>
            <a:ext cx="3336122" cy="1624392"/>
            <a:chOff x="7010400" y="4658854"/>
            <a:chExt cx="4516524" cy="2199145"/>
          </a:xfrm>
          <a:solidFill>
            <a:schemeClr val="bg1">
              <a:lumMod val="95000"/>
            </a:schemeClr>
          </a:solidFill>
        </p:grpSpPr>
        <p:sp>
          <p:nvSpPr>
            <p:cNvPr id="75" name="Freeform: Shape 74">
              <a:extLst>
                <a:ext uri="{FF2B5EF4-FFF2-40B4-BE49-F238E27FC236}">
                  <a16:creationId xmlns:a16="http://schemas.microsoft.com/office/drawing/2014/main" id="{40716A37-1E3A-4A52-AA3C-7F95246D0408}"/>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81" name="Freeform: Shape 80">
              <a:extLst>
                <a:ext uri="{FF2B5EF4-FFF2-40B4-BE49-F238E27FC236}">
                  <a16:creationId xmlns:a16="http://schemas.microsoft.com/office/drawing/2014/main" id="{6C884DE0-E3F3-4F26-B01A-38E5BA35BC88}"/>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
        <p:nvSpPr>
          <p:cNvPr id="2" name="TextBox 1">
            <a:extLst>
              <a:ext uri="{FF2B5EF4-FFF2-40B4-BE49-F238E27FC236}">
                <a16:creationId xmlns:a16="http://schemas.microsoft.com/office/drawing/2014/main" id="{0AC0EEAE-A13B-2343-A578-C3359DFA8263}"/>
              </a:ext>
            </a:extLst>
          </p:cNvPr>
          <p:cNvSpPr txBox="1"/>
          <p:nvPr/>
        </p:nvSpPr>
        <p:spPr>
          <a:xfrm>
            <a:off x="4653625" y="487599"/>
            <a:ext cx="2896947" cy="912237"/>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nSpc>
                <a:spcPts val="3400"/>
              </a:lnSpc>
            </a:pPr>
            <a:r>
              <a:rPr lang="en-US" dirty="0"/>
              <a:t>New Market Entry</a:t>
            </a:r>
          </a:p>
          <a:p>
            <a:pPr>
              <a:lnSpc>
                <a:spcPts val="3400"/>
              </a:lnSpc>
            </a:pPr>
            <a:r>
              <a:rPr lang="en-US" sz="2000" b="0" dirty="0"/>
              <a:t>Questions to Ask</a:t>
            </a:r>
          </a:p>
        </p:txBody>
      </p:sp>
      <p:sp>
        <p:nvSpPr>
          <p:cNvPr id="30" name="TextBox 29">
            <a:extLst>
              <a:ext uri="{FF2B5EF4-FFF2-40B4-BE49-F238E27FC236}">
                <a16:creationId xmlns:a16="http://schemas.microsoft.com/office/drawing/2014/main" id="{ECCD0E55-6B9B-4A27-88ED-BF221418A160}"/>
              </a:ext>
            </a:extLst>
          </p:cNvPr>
          <p:cNvSpPr txBox="1"/>
          <p:nvPr/>
        </p:nvSpPr>
        <p:spPr>
          <a:xfrm>
            <a:off x="2135663" y="2734706"/>
            <a:ext cx="1063113" cy="292388"/>
          </a:xfrm>
          <a:prstGeom prst="rect">
            <a:avLst/>
          </a:prstGeom>
          <a:noFill/>
        </p:spPr>
        <p:txBody>
          <a:bodyPr wrap="none" rtlCol="0">
            <a:spAutoFit/>
          </a:bodyPr>
          <a:lstStyle/>
          <a:p>
            <a:pPr algn="ctr"/>
            <a:r>
              <a:rPr lang="en-US" sz="1300" dirty="0">
                <a:solidFill>
                  <a:schemeClr val="accent1"/>
                </a:solidFill>
              </a:rPr>
              <a:t>Desirability</a:t>
            </a:r>
          </a:p>
        </p:txBody>
      </p:sp>
      <p:sp>
        <p:nvSpPr>
          <p:cNvPr id="32" name="TextBox 31">
            <a:extLst>
              <a:ext uri="{FF2B5EF4-FFF2-40B4-BE49-F238E27FC236}">
                <a16:creationId xmlns:a16="http://schemas.microsoft.com/office/drawing/2014/main" id="{B652CE21-E524-4F6A-95B4-A1B073C6D6C0}"/>
              </a:ext>
            </a:extLst>
          </p:cNvPr>
          <p:cNvSpPr txBox="1"/>
          <p:nvPr/>
        </p:nvSpPr>
        <p:spPr>
          <a:xfrm>
            <a:off x="3285528" y="4425471"/>
            <a:ext cx="973343" cy="292388"/>
          </a:xfrm>
          <a:prstGeom prst="rect">
            <a:avLst/>
          </a:prstGeom>
          <a:noFill/>
        </p:spPr>
        <p:txBody>
          <a:bodyPr wrap="none" rtlCol="0">
            <a:spAutoFit/>
          </a:bodyPr>
          <a:lstStyle/>
          <a:p>
            <a:pPr algn="ctr"/>
            <a:r>
              <a:rPr lang="en-US" sz="1300" dirty="0">
                <a:solidFill>
                  <a:schemeClr val="accent2">
                    <a:lumMod val="75000"/>
                  </a:schemeClr>
                </a:solidFill>
              </a:rPr>
              <a:t>Feasibility</a:t>
            </a:r>
          </a:p>
        </p:txBody>
      </p:sp>
      <p:sp>
        <p:nvSpPr>
          <p:cNvPr id="33" name="TextBox 32">
            <a:extLst>
              <a:ext uri="{FF2B5EF4-FFF2-40B4-BE49-F238E27FC236}">
                <a16:creationId xmlns:a16="http://schemas.microsoft.com/office/drawing/2014/main" id="{49757265-EE4D-4A8F-96D4-0226BB1FDAD3}"/>
              </a:ext>
            </a:extLst>
          </p:cNvPr>
          <p:cNvSpPr txBox="1"/>
          <p:nvPr/>
        </p:nvSpPr>
        <p:spPr>
          <a:xfrm>
            <a:off x="1043394" y="4425471"/>
            <a:ext cx="1061509" cy="292388"/>
          </a:xfrm>
          <a:prstGeom prst="rect">
            <a:avLst/>
          </a:prstGeom>
          <a:noFill/>
        </p:spPr>
        <p:txBody>
          <a:bodyPr wrap="none" rtlCol="0">
            <a:spAutoFit/>
          </a:bodyPr>
          <a:lstStyle/>
          <a:p>
            <a:pPr algn="ctr"/>
            <a:r>
              <a:rPr lang="en-US" sz="1300" dirty="0">
                <a:solidFill>
                  <a:schemeClr val="tx1">
                    <a:lumMod val="65000"/>
                    <a:lumOff val="35000"/>
                  </a:schemeClr>
                </a:solidFill>
              </a:rPr>
              <a:t>Profitability</a:t>
            </a:r>
          </a:p>
        </p:txBody>
      </p:sp>
      <p:sp>
        <p:nvSpPr>
          <p:cNvPr id="41" name="TextBox 40">
            <a:extLst>
              <a:ext uri="{FF2B5EF4-FFF2-40B4-BE49-F238E27FC236}">
                <a16:creationId xmlns:a16="http://schemas.microsoft.com/office/drawing/2014/main" id="{5A366E1B-312F-4D99-A5A0-B728C279AF47}"/>
              </a:ext>
            </a:extLst>
          </p:cNvPr>
          <p:cNvSpPr txBox="1"/>
          <p:nvPr/>
        </p:nvSpPr>
        <p:spPr>
          <a:xfrm>
            <a:off x="2132458" y="5697821"/>
            <a:ext cx="1069524" cy="292388"/>
          </a:xfrm>
          <a:prstGeom prst="rect">
            <a:avLst/>
          </a:prstGeom>
          <a:noFill/>
        </p:spPr>
        <p:txBody>
          <a:bodyPr wrap="none" rtlCol="0">
            <a:spAutoFit/>
          </a:bodyPr>
          <a:lstStyle/>
          <a:p>
            <a:pPr algn="ctr"/>
            <a:r>
              <a:rPr lang="en-US" sz="1300" b="1" dirty="0">
                <a:gradFill flip="none" rotWithShape="1">
                  <a:gsLst>
                    <a:gs pos="0">
                      <a:schemeClr val="accent1"/>
                    </a:gs>
                    <a:gs pos="50000">
                      <a:srgbClr val="358DA3"/>
                    </a:gs>
                    <a:gs pos="100000">
                      <a:schemeClr val="accent2"/>
                    </a:gs>
                  </a:gsLst>
                  <a:lin ang="13500000" scaled="1"/>
                  <a:tileRect/>
                </a:gradFill>
              </a:rPr>
              <a:t>Sweet Spot</a:t>
            </a:r>
          </a:p>
        </p:txBody>
      </p:sp>
      <p:cxnSp>
        <p:nvCxnSpPr>
          <p:cNvPr id="35" name="Straight Arrow Connector 34">
            <a:extLst>
              <a:ext uri="{FF2B5EF4-FFF2-40B4-BE49-F238E27FC236}">
                <a16:creationId xmlns:a16="http://schemas.microsoft.com/office/drawing/2014/main" id="{76FCC5A0-EFE5-439B-A4BD-5BE00A48FB57}"/>
              </a:ext>
            </a:extLst>
          </p:cNvPr>
          <p:cNvCxnSpPr>
            <a:cxnSpLocks/>
            <a:endCxn id="41" idx="0"/>
          </p:cNvCxnSpPr>
          <p:nvPr/>
        </p:nvCxnSpPr>
        <p:spPr>
          <a:xfrm>
            <a:off x="2667219" y="4122035"/>
            <a:ext cx="1" cy="1575786"/>
          </a:xfrm>
          <a:prstGeom prst="straightConnector1">
            <a:avLst/>
          </a:prstGeom>
          <a:ln w="19050">
            <a:gradFill>
              <a:gsLst>
                <a:gs pos="0">
                  <a:schemeClr val="accent2"/>
                </a:gs>
                <a:gs pos="100000">
                  <a:schemeClr val="tx2"/>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AF87B468-FE28-4CBA-8FF2-C4C66AB9381A}"/>
              </a:ext>
            </a:extLst>
          </p:cNvPr>
          <p:cNvSpPr/>
          <p:nvPr/>
        </p:nvSpPr>
        <p:spPr>
          <a:xfrm>
            <a:off x="5161264" y="1844793"/>
            <a:ext cx="6157758" cy="4266923"/>
          </a:xfrm>
          <a:prstGeom prst="roundRect">
            <a:avLst>
              <a:gd name="adj" fmla="val 2492"/>
            </a:avLst>
          </a:prstGeom>
          <a:gradFill>
            <a:gsLst>
              <a:gs pos="0">
                <a:schemeClr val="accent1"/>
              </a:gs>
              <a:gs pos="43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Rounded Corners 81">
            <a:extLst>
              <a:ext uri="{FF2B5EF4-FFF2-40B4-BE49-F238E27FC236}">
                <a16:creationId xmlns:a16="http://schemas.microsoft.com/office/drawing/2014/main" id="{B0AD6DB3-678A-42A2-AD09-02731DA0B6C7}"/>
              </a:ext>
            </a:extLst>
          </p:cNvPr>
          <p:cNvSpPr/>
          <p:nvPr/>
        </p:nvSpPr>
        <p:spPr>
          <a:xfrm>
            <a:off x="4990844" y="2734706"/>
            <a:ext cx="6498598" cy="3328988"/>
          </a:xfrm>
          <a:prstGeom prst="roundRect">
            <a:avLst>
              <a:gd name="adj" fmla="val 4677"/>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sp>
        <p:nvSpPr>
          <p:cNvPr id="3" name="TextBox 2">
            <a:extLst>
              <a:ext uri="{FF2B5EF4-FFF2-40B4-BE49-F238E27FC236}">
                <a16:creationId xmlns:a16="http://schemas.microsoft.com/office/drawing/2014/main" id="{68614A87-C230-5040-A5C4-F7CFD4EC9889}"/>
              </a:ext>
            </a:extLst>
          </p:cNvPr>
          <p:cNvSpPr txBox="1"/>
          <p:nvPr/>
        </p:nvSpPr>
        <p:spPr>
          <a:xfrm>
            <a:off x="5774529" y="2022226"/>
            <a:ext cx="4931229" cy="527580"/>
          </a:xfrm>
          <a:prstGeom prst="rect">
            <a:avLst/>
          </a:prstGeom>
          <a:noFill/>
        </p:spPr>
        <p:txBody>
          <a:bodyPr wrap="square">
            <a:spAutoFit/>
          </a:bodyPr>
          <a:lstStyle>
            <a:defPPr>
              <a:defRPr lang="en-US"/>
            </a:defPPr>
            <a:lvl1pPr algn="ctr">
              <a:lnSpc>
                <a:spcPts val="1600"/>
              </a:lnSpc>
              <a:defRPr sz="1000" i="0">
                <a:solidFill>
                  <a:srgbClr val="202124"/>
                </a:solidFill>
                <a:effectLst/>
                <a:latin typeface="Century Gothic" panose="020B0502020202020204" pitchFamily="34" charset="0"/>
              </a:defRPr>
            </a:lvl1pPr>
          </a:lstStyle>
          <a:p>
            <a:pPr>
              <a:lnSpc>
                <a:spcPts val="1800"/>
              </a:lnSpc>
            </a:pPr>
            <a:r>
              <a:rPr lang="en-US" sz="1100" dirty="0">
                <a:solidFill>
                  <a:schemeClr val="bg1"/>
                </a:solidFill>
              </a:rPr>
              <a:t>If the answer is “</a:t>
            </a:r>
            <a:r>
              <a:rPr lang="en-US" sz="1100" b="1" dirty="0">
                <a:solidFill>
                  <a:schemeClr val="bg1"/>
                </a:solidFill>
              </a:rPr>
              <a:t>high</a:t>
            </a:r>
            <a:r>
              <a:rPr lang="en-US" sz="1100" dirty="0">
                <a:solidFill>
                  <a:schemeClr val="bg1"/>
                </a:solidFill>
              </a:rPr>
              <a:t>” or “</a:t>
            </a:r>
            <a:r>
              <a:rPr lang="en-US" sz="1100" b="1" dirty="0">
                <a:solidFill>
                  <a:schemeClr val="bg1"/>
                </a:solidFill>
              </a:rPr>
              <a:t>very high</a:t>
            </a:r>
            <a:r>
              <a:rPr lang="en-US" sz="1100" dirty="0">
                <a:solidFill>
                  <a:schemeClr val="bg1"/>
                </a:solidFill>
              </a:rPr>
              <a:t>” to these three questions, then entering the new market is a strategically sound initiative</a:t>
            </a:r>
          </a:p>
        </p:txBody>
      </p:sp>
      <p:grpSp>
        <p:nvGrpSpPr>
          <p:cNvPr id="8" name="Group 7">
            <a:extLst>
              <a:ext uri="{FF2B5EF4-FFF2-40B4-BE49-F238E27FC236}">
                <a16:creationId xmlns:a16="http://schemas.microsoft.com/office/drawing/2014/main" id="{D5F26FF3-91D5-904C-8A76-B0F8DB146B87}"/>
              </a:ext>
            </a:extLst>
          </p:cNvPr>
          <p:cNvGrpSpPr/>
          <p:nvPr/>
        </p:nvGrpSpPr>
        <p:grpSpPr>
          <a:xfrm>
            <a:off x="7419702" y="2821955"/>
            <a:ext cx="3921316" cy="230832"/>
            <a:chOff x="7419702" y="2821955"/>
            <a:chExt cx="3921316" cy="230832"/>
          </a:xfrm>
        </p:grpSpPr>
        <p:sp>
          <p:nvSpPr>
            <p:cNvPr id="55" name="TextBox 54">
              <a:extLst>
                <a:ext uri="{FF2B5EF4-FFF2-40B4-BE49-F238E27FC236}">
                  <a16:creationId xmlns:a16="http://schemas.microsoft.com/office/drawing/2014/main" id="{CCDF087F-04B4-411C-93DA-86E8203B83A2}"/>
                </a:ext>
              </a:extLst>
            </p:cNvPr>
            <p:cNvSpPr txBox="1"/>
            <p:nvPr/>
          </p:nvSpPr>
          <p:spPr>
            <a:xfrm>
              <a:off x="10626078" y="2821955"/>
              <a:ext cx="714940" cy="230832"/>
            </a:xfrm>
            <a:prstGeom prst="rect">
              <a:avLst/>
            </a:prstGeom>
            <a:noFill/>
          </p:spPr>
          <p:txBody>
            <a:bodyPr wrap="square" rtlCol="0">
              <a:spAutoFit/>
            </a:bodyPr>
            <a:lstStyle/>
            <a:p>
              <a:pPr algn="ctr"/>
              <a:r>
                <a:rPr lang="en-US" sz="900" dirty="0">
                  <a:solidFill>
                    <a:schemeClr val="tx2"/>
                  </a:solidFill>
                  <a:latin typeface="Century Gothic" panose="020B0502020202020204" pitchFamily="34" charset="0"/>
                </a:rPr>
                <a:t>Very High</a:t>
              </a:r>
            </a:p>
          </p:txBody>
        </p:sp>
        <p:sp>
          <p:nvSpPr>
            <p:cNvPr id="54" name="TextBox 53">
              <a:extLst>
                <a:ext uri="{FF2B5EF4-FFF2-40B4-BE49-F238E27FC236}">
                  <a16:creationId xmlns:a16="http://schemas.microsoft.com/office/drawing/2014/main" id="{9E278464-38E7-4BEB-9E55-5368A8C43456}"/>
                </a:ext>
              </a:extLst>
            </p:cNvPr>
            <p:cNvSpPr txBox="1"/>
            <p:nvPr/>
          </p:nvSpPr>
          <p:spPr>
            <a:xfrm>
              <a:off x="9822962" y="2821955"/>
              <a:ext cx="714940" cy="230832"/>
            </a:xfrm>
            <a:prstGeom prst="rect">
              <a:avLst/>
            </a:prstGeom>
            <a:noFill/>
          </p:spPr>
          <p:txBody>
            <a:bodyPr wrap="square" rtlCol="0">
              <a:spAutoFit/>
            </a:bodyPr>
            <a:lstStyle/>
            <a:p>
              <a:pPr algn="ctr"/>
              <a:r>
                <a:rPr lang="en-US" sz="900" dirty="0">
                  <a:solidFill>
                    <a:schemeClr val="tx2"/>
                  </a:solidFill>
                  <a:latin typeface="Century Gothic" panose="020B0502020202020204" pitchFamily="34" charset="0"/>
                </a:rPr>
                <a:t>High</a:t>
              </a:r>
            </a:p>
          </p:txBody>
        </p:sp>
        <p:sp>
          <p:nvSpPr>
            <p:cNvPr id="53" name="TextBox 52">
              <a:extLst>
                <a:ext uri="{FF2B5EF4-FFF2-40B4-BE49-F238E27FC236}">
                  <a16:creationId xmlns:a16="http://schemas.microsoft.com/office/drawing/2014/main" id="{CF214332-8468-4CCD-8E05-32EF6C2F77A2}"/>
                </a:ext>
              </a:extLst>
            </p:cNvPr>
            <p:cNvSpPr txBox="1"/>
            <p:nvPr/>
          </p:nvSpPr>
          <p:spPr>
            <a:xfrm>
              <a:off x="9021810" y="2821955"/>
              <a:ext cx="717100" cy="230832"/>
            </a:xfrm>
            <a:prstGeom prst="rect">
              <a:avLst/>
            </a:prstGeom>
            <a:noFill/>
          </p:spPr>
          <p:txBody>
            <a:bodyPr wrap="square" rtlCol="0">
              <a:spAutoFit/>
            </a:bodyPr>
            <a:lstStyle/>
            <a:p>
              <a:pPr algn="ctr"/>
              <a:r>
                <a:rPr lang="en-US" sz="900" dirty="0">
                  <a:solidFill>
                    <a:schemeClr val="tx2"/>
                  </a:solidFill>
                  <a:latin typeface="Century Gothic" panose="020B0502020202020204" pitchFamily="34" charset="0"/>
                </a:rPr>
                <a:t>Medium</a:t>
              </a:r>
            </a:p>
          </p:txBody>
        </p:sp>
        <p:sp>
          <p:nvSpPr>
            <p:cNvPr id="52" name="TextBox 51">
              <a:extLst>
                <a:ext uri="{FF2B5EF4-FFF2-40B4-BE49-F238E27FC236}">
                  <a16:creationId xmlns:a16="http://schemas.microsoft.com/office/drawing/2014/main" id="{8EED3EFC-B769-46A5-83FC-0415B87D0B9F}"/>
                </a:ext>
              </a:extLst>
            </p:cNvPr>
            <p:cNvSpPr txBox="1"/>
            <p:nvPr/>
          </p:nvSpPr>
          <p:spPr>
            <a:xfrm>
              <a:off x="8220789" y="2821955"/>
              <a:ext cx="714940" cy="230832"/>
            </a:xfrm>
            <a:prstGeom prst="rect">
              <a:avLst/>
            </a:prstGeom>
            <a:noFill/>
          </p:spPr>
          <p:txBody>
            <a:bodyPr wrap="square" rtlCol="0">
              <a:spAutoFit/>
            </a:bodyPr>
            <a:lstStyle/>
            <a:p>
              <a:pPr algn="ctr"/>
              <a:r>
                <a:rPr lang="en-US" sz="900" dirty="0">
                  <a:solidFill>
                    <a:schemeClr val="tx2"/>
                  </a:solidFill>
                  <a:latin typeface="Century Gothic" panose="020B0502020202020204" pitchFamily="34" charset="0"/>
                </a:rPr>
                <a:t>Low</a:t>
              </a:r>
            </a:p>
          </p:txBody>
        </p:sp>
        <p:sp>
          <p:nvSpPr>
            <p:cNvPr id="51" name="TextBox 50">
              <a:extLst>
                <a:ext uri="{FF2B5EF4-FFF2-40B4-BE49-F238E27FC236}">
                  <a16:creationId xmlns:a16="http://schemas.microsoft.com/office/drawing/2014/main" id="{346749B7-F57A-4BED-8CFD-D25F22D40A33}"/>
                </a:ext>
              </a:extLst>
            </p:cNvPr>
            <p:cNvSpPr txBox="1"/>
            <p:nvPr/>
          </p:nvSpPr>
          <p:spPr>
            <a:xfrm>
              <a:off x="7419702" y="2821955"/>
              <a:ext cx="714940" cy="230832"/>
            </a:xfrm>
            <a:prstGeom prst="rect">
              <a:avLst/>
            </a:prstGeom>
            <a:noFill/>
          </p:spPr>
          <p:txBody>
            <a:bodyPr wrap="square" rtlCol="0">
              <a:spAutoFit/>
            </a:bodyPr>
            <a:lstStyle/>
            <a:p>
              <a:pPr algn="ctr"/>
              <a:r>
                <a:rPr lang="en-US" sz="900" dirty="0">
                  <a:solidFill>
                    <a:schemeClr val="tx2"/>
                  </a:solidFill>
                  <a:latin typeface="Century Gothic" panose="020B0502020202020204" pitchFamily="34" charset="0"/>
                </a:rPr>
                <a:t>Very Low</a:t>
              </a:r>
            </a:p>
          </p:txBody>
        </p:sp>
      </p:grpSp>
      <p:grpSp>
        <p:nvGrpSpPr>
          <p:cNvPr id="13" name="Group 12">
            <a:extLst>
              <a:ext uri="{FF2B5EF4-FFF2-40B4-BE49-F238E27FC236}">
                <a16:creationId xmlns:a16="http://schemas.microsoft.com/office/drawing/2014/main" id="{B0D44368-6710-0F4C-BF2A-9706AA3CDC29}"/>
              </a:ext>
            </a:extLst>
          </p:cNvPr>
          <p:cNvGrpSpPr/>
          <p:nvPr/>
        </p:nvGrpSpPr>
        <p:grpSpPr>
          <a:xfrm>
            <a:off x="7441698" y="3153914"/>
            <a:ext cx="3877323" cy="2746085"/>
            <a:chOff x="7441698" y="3153914"/>
            <a:chExt cx="3877323" cy="2746085"/>
          </a:xfrm>
        </p:grpSpPr>
        <p:sp>
          <p:nvSpPr>
            <p:cNvPr id="61" name="Rectangle: Rounded Corners 60">
              <a:extLst>
                <a:ext uri="{FF2B5EF4-FFF2-40B4-BE49-F238E27FC236}">
                  <a16:creationId xmlns:a16="http://schemas.microsoft.com/office/drawing/2014/main" id="{01A4F730-2067-4ECF-B532-3B36F4D24C4A}"/>
                </a:ext>
              </a:extLst>
            </p:cNvPr>
            <p:cNvSpPr/>
            <p:nvPr/>
          </p:nvSpPr>
          <p:spPr>
            <a:xfrm>
              <a:off x="10648074" y="3153914"/>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74" name="Rectangle: Rounded Corners 73">
              <a:extLst>
                <a:ext uri="{FF2B5EF4-FFF2-40B4-BE49-F238E27FC236}">
                  <a16:creationId xmlns:a16="http://schemas.microsoft.com/office/drawing/2014/main" id="{28B18D3B-050B-489F-BC35-3B88314B84E3}"/>
                </a:ext>
              </a:extLst>
            </p:cNvPr>
            <p:cNvSpPr/>
            <p:nvPr/>
          </p:nvSpPr>
          <p:spPr>
            <a:xfrm>
              <a:off x="10648074" y="4114891"/>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80" name="Rectangle: Rounded Corners 79">
              <a:extLst>
                <a:ext uri="{FF2B5EF4-FFF2-40B4-BE49-F238E27FC236}">
                  <a16:creationId xmlns:a16="http://schemas.microsoft.com/office/drawing/2014/main" id="{3080CD83-BA7E-45C5-A994-25B57653C3E2}"/>
                </a:ext>
              </a:extLst>
            </p:cNvPr>
            <p:cNvSpPr/>
            <p:nvPr/>
          </p:nvSpPr>
          <p:spPr>
            <a:xfrm>
              <a:off x="10648074" y="5075868"/>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60" name="Rectangle: Rounded Corners 59">
              <a:extLst>
                <a:ext uri="{FF2B5EF4-FFF2-40B4-BE49-F238E27FC236}">
                  <a16:creationId xmlns:a16="http://schemas.microsoft.com/office/drawing/2014/main" id="{A2F9C42A-9893-4B17-B5EA-B47F67C744D2}"/>
                </a:ext>
              </a:extLst>
            </p:cNvPr>
            <p:cNvSpPr/>
            <p:nvPr/>
          </p:nvSpPr>
          <p:spPr>
            <a:xfrm>
              <a:off x="9846987" y="3153914"/>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73" name="Rectangle: Rounded Corners 72">
              <a:extLst>
                <a:ext uri="{FF2B5EF4-FFF2-40B4-BE49-F238E27FC236}">
                  <a16:creationId xmlns:a16="http://schemas.microsoft.com/office/drawing/2014/main" id="{E1F1C526-1CAF-4697-B00B-6D225B862006}"/>
                </a:ext>
              </a:extLst>
            </p:cNvPr>
            <p:cNvSpPr/>
            <p:nvPr/>
          </p:nvSpPr>
          <p:spPr>
            <a:xfrm>
              <a:off x="9846987" y="4114891"/>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79" name="Rectangle: Rounded Corners 78">
              <a:extLst>
                <a:ext uri="{FF2B5EF4-FFF2-40B4-BE49-F238E27FC236}">
                  <a16:creationId xmlns:a16="http://schemas.microsoft.com/office/drawing/2014/main" id="{19C4CC00-5F70-4D7C-9C84-2B196AB43EFC}"/>
                </a:ext>
              </a:extLst>
            </p:cNvPr>
            <p:cNvSpPr/>
            <p:nvPr/>
          </p:nvSpPr>
          <p:spPr>
            <a:xfrm>
              <a:off x="9846987" y="5075868"/>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59" name="Rectangle: Rounded Corners 58">
              <a:extLst>
                <a:ext uri="{FF2B5EF4-FFF2-40B4-BE49-F238E27FC236}">
                  <a16:creationId xmlns:a16="http://schemas.microsoft.com/office/drawing/2014/main" id="{B87302F7-BA63-4EA0-8EBA-141721A423D2}"/>
                </a:ext>
              </a:extLst>
            </p:cNvPr>
            <p:cNvSpPr/>
            <p:nvPr/>
          </p:nvSpPr>
          <p:spPr>
            <a:xfrm>
              <a:off x="9045900" y="3153914"/>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72" name="Rectangle: Rounded Corners 71">
              <a:extLst>
                <a:ext uri="{FF2B5EF4-FFF2-40B4-BE49-F238E27FC236}">
                  <a16:creationId xmlns:a16="http://schemas.microsoft.com/office/drawing/2014/main" id="{CEEA6989-8BE9-4140-913C-FF954730F1F2}"/>
                </a:ext>
              </a:extLst>
            </p:cNvPr>
            <p:cNvSpPr/>
            <p:nvPr/>
          </p:nvSpPr>
          <p:spPr>
            <a:xfrm>
              <a:off x="9045900" y="4114891"/>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78" name="Rectangle: Rounded Corners 77">
              <a:extLst>
                <a:ext uri="{FF2B5EF4-FFF2-40B4-BE49-F238E27FC236}">
                  <a16:creationId xmlns:a16="http://schemas.microsoft.com/office/drawing/2014/main" id="{243E4FDE-28A1-42D1-A122-7DBF0AAF9677}"/>
                </a:ext>
              </a:extLst>
            </p:cNvPr>
            <p:cNvSpPr/>
            <p:nvPr/>
          </p:nvSpPr>
          <p:spPr>
            <a:xfrm>
              <a:off x="9045900" y="5075868"/>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58" name="Rectangle: Rounded Corners 57">
              <a:extLst>
                <a:ext uri="{FF2B5EF4-FFF2-40B4-BE49-F238E27FC236}">
                  <a16:creationId xmlns:a16="http://schemas.microsoft.com/office/drawing/2014/main" id="{1B6E3696-C096-4295-9D48-2C6201BFF7A0}"/>
                </a:ext>
              </a:extLst>
            </p:cNvPr>
            <p:cNvSpPr/>
            <p:nvPr/>
          </p:nvSpPr>
          <p:spPr>
            <a:xfrm>
              <a:off x="8242785" y="3153914"/>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71" name="Rectangle: Rounded Corners 70">
              <a:extLst>
                <a:ext uri="{FF2B5EF4-FFF2-40B4-BE49-F238E27FC236}">
                  <a16:creationId xmlns:a16="http://schemas.microsoft.com/office/drawing/2014/main" id="{9FE6E4FB-60DC-41BF-8551-BC13C2A16FEF}"/>
                </a:ext>
              </a:extLst>
            </p:cNvPr>
            <p:cNvSpPr/>
            <p:nvPr/>
          </p:nvSpPr>
          <p:spPr>
            <a:xfrm>
              <a:off x="8242785" y="4114891"/>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77" name="Rectangle: Rounded Corners 76">
              <a:extLst>
                <a:ext uri="{FF2B5EF4-FFF2-40B4-BE49-F238E27FC236}">
                  <a16:creationId xmlns:a16="http://schemas.microsoft.com/office/drawing/2014/main" id="{769EBFC1-9313-46E8-97F5-2C5C6D6B0112}"/>
                </a:ext>
              </a:extLst>
            </p:cNvPr>
            <p:cNvSpPr/>
            <p:nvPr/>
          </p:nvSpPr>
          <p:spPr>
            <a:xfrm>
              <a:off x="8242785" y="5075868"/>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56" name="Rectangle: Rounded Corners 55">
              <a:extLst>
                <a:ext uri="{FF2B5EF4-FFF2-40B4-BE49-F238E27FC236}">
                  <a16:creationId xmlns:a16="http://schemas.microsoft.com/office/drawing/2014/main" id="{7165F358-B2A6-4A2B-9939-899376B62548}"/>
                </a:ext>
              </a:extLst>
            </p:cNvPr>
            <p:cNvSpPr/>
            <p:nvPr/>
          </p:nvSpPr>
          <p:spPr>
            <a:xfrm>
              <a:off x="7441698" y="3153914"/>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70" name="Rectangle: Rounded Corners 69">
              <a:extLst>
                <a:ext uri="{FF2B5EF4-FFF2-40B4-BE49-F238E27FC236}">
                  <a16:creationId xmlns:a16="http://schemas.microsoft.com/office/drawing/2014/main" id="{6F2F46EC-9C1A-44FA-9BAB-B9E382DD21DD}"/>
                </a:ext>
              </a:extLst>
            </p:cNvPr>
            <p:cNvSpPr/>
            <p:nvPr/>
          </p:nvSpPr>
          <p:spPr>
            <a:xfrm>
              <a:off x="7441698" y="4114891"/>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sp>
          <p:nvSpPr>
            <p:cNvPr id="76" name="Rectangle: Rounded Corners 75">
              <a:extLst>
                <a:ext uri="{FF2B5EF4-FFF2-40B4-BE49-F238E27FC236}">
                  <a16:creationId xmlns:a16="http://schemas.microsoft.com/office/drawing/2014/main" id="{CF9BEDF9-3C65-43A5-8476-71046469FAA0}"/>
                </a:ext>
              </a:extLst>
            </p:cNvPr>
            <p:cNvSpPr/>
            <p:nvPr/>
          </p:nvSpPr>
          <p:spPr>
            <a:xfrm>
              <a:off x="7441698" y="5075868"/>
              <a:ext cx="670947" cy="824131"/>
            </a:xfrm>
            <a:prstGeom prst="roundRect">
              <a:avLst>
                <a:gd name="adj" fmla="val 11139"/>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endParaRPr lang="en-US" dirty="0"/>
            </a:p>
          </p:txBody>
        </p:sp>
      </p:grpSp>
      <p:sp>
        <p:nvSpPr>
          <p:cNvPr id="44" name="Rectangle: Rounded Corners 43">
            <a:extLst>
              <a:ext uri="{FF2B5EF4-FFF2-40B4-BE49-F238E27FC236}">
                <a16:creationId xmlns:a16="http://schemas.microsoft.com/office/drawing/2014/main" id="{13134DB9-29C0-4C93-9BB8-6FDF0F579E80}"/>
              </a:ext>
            </a:extLst>
          </p:cNvPr>
          <p:cNvSpPr/>
          <p:nvPr/>
        </p:nvSpPr>
        <p:spPr>
          <a:xfrm>
            <a:off x="5161264" y="3153915"/>
            <a:ext cx="2145430" cy="824131"/>
          </a:xfrm>
          <a:prstGeom prst="roundRect">
            <a:avLst>
              <a:gd name="adj" fmla="val 11139"/>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900" b="1" dirty="0">
                <a:solidFill>
                  <a:schemeClr val="accent1"/>
                </a:solidFill>
                <a:latin typeface="Century Gothic" panose="020B0502020202020204" pitchFamily="34" charset="0"/>
              </a:rPr>
              <a:t>Q1: DESIRABILITY</a:t>
            </a:r>
          </a:p>
          <a:p>
            <a:pPr>
              <a:lnSpc>
                <a:spcPts val="1400"/>
              </a:lnSpc>
              <a:spcAft>
                <a:spcPts val="600"/>
              </a:spcAft>
            </a:pPr>
            <a:r>
              <a:rPr lang="en-US" sz="800" dirty="0">
                <a:solidFill>
                  <a:schemeClr val="tx1"/>
                </a:solidFill>
                <a:latin typeface="Century Gothic" panose="020B0502020202020204" pitchFamily="34" charset="0"/>
              </a:rPr>
              <a:t>How high is the potential demand for our product in this new market?</a:t>
            </a:r>
          </a:p>
        </p:txBody>
      </p:sp>
      <p:sp>
        <p:nvSpPr>
          <p:cNvPr id="48" name="Rectangle: Rounded Corners 47">
            <a:extLst>
              <a:ext uri="{FF2B5EF4-FFF2-40B4-BE49-F238E27FC236}">
                <a16:creationId xmlns:a16="http://schemas.microsoft.com/office/drawing/2014/main" id="{049CFE7B-894F-45FD-9955-E15CC4415AD6}"/>
              </a:ext>
            </a:extLst>
          </p:cNvPr>
          <p:cNvSpPr/>
          <p:nvPr/>
        </p:nvSpPr>
        <p:spPr>
          <a:xfrm>
            <a:off x="5161264" y="4114892"/>
            <a:ext cx="2145430" cy="824131"/>
          </a:xfrm>
          <a:prstGeom prst="roundRect">
            <a:avLst>
              <a:gd name="adj" fmla="val 11139"/>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900" b="1" dirty="0">
                <a:solidFill>
                  <a:schemeClr val="accent2"/>
                </a:solidFill>
                <a:latin typeface="Century Gothic" panose="020B0502020202020204" pitchFamily="34" charset="0"/>
              </a:rPr>
              <a:t>Q2: FEASABILITY</a:t>
            </a:r>
          </a:p>
          <a:p>
            <a:pPr>
              <a:lnSpc>
                <a:spcPts val="1400"/>
              </a:lnSpc>
              <a:spcAft>
                <a:spcPts val="600"/>
              </a:spcAft>
            </a:pPr>
            <a:r>
              <a:rPr lang="en-US" sz="800" dirty="0">
                <a:solidFill>
                  <a:schemeClr val="tx1"/>
                </a:solidFill>
                <a:latin typeface="Century Gothic" panose="020B0502020202020204" pitchFamily="34" charset="0"/>
              </a:rPr>
              <a:t>How feasible is it to enter this new market?</a:t>
            </a:r>
          </a:p>
        </p:txBody>
      </p:sp>
      <p:sp>
        <p:nvSpPr>
          <p:cNvPr id="49" name="Rectangle: Rounded Corners 48">
            <a:extLst>
              <a:ext uri="{FF2B5EF4-FFF2-40B4-BE49-F238E27FC236}">
                <a16:creationId xmlns:a16="http://schemas.microsoft.com/office/drawing/2014/main" id="{CA6E31C8-3F80-4203-8061-0FA1646B3B38}"/>
              </a:ext>
            </a:extLst>
          </p:cNvPr>
          <p:cNvSpPr/>
          <p:nvPr/>
        </p:nvSpPr>
        <p:spPr>
          <a:xfrm>
            <a:off x="5161264" y="5075869"/>
            <a:ext cx="2145430" cy="824131"/>
          </a:xfrm>
          <a:prstGeom prst="roundRect">
            <a:avLst>
              <a:gd name="adj" fmla="val 11139"/>
            </a:avLst>
          </a:prstGeom>
          <a:solidFill>
            <a:schemeClr val="bg1"/>
          </a:solidFill>
          <a:ln>
            <a:solidFill>
              <a:schemeClr val="bg1">
                <a:lumMod val="65000"/>
              </a:schemeClr>
            </a:solidFill>
          </a:ln>
          <a:effectLst>
            <a:outerShdw dist="25400" dir="2700000" algn="tl"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900" b="1" dirty="0">
                <a:solidFill>
                  <a:schemeClr val="bg1">
                    <a:lumMod val="50000"/>
                  </a:schemeClr>
                </a:solidFill>
                <a:latin typeface="Century Gothic" panose="020B0502020202020204" pitchFamily="34" charset="0"/>
              </a:rPr>
              <a:t>Q3: PROFITABILITY</a:t>
            </a:r>
          </a:p>
          <a:p>
            <a:pPr>
              <a:lnSpc>
                <a:spcPts val="1400"/>
              </a:lnSpc>
              <a:spcAft>
                <a:spcPts val="600"/>
              </a:spcAft>
            </a:pPr>
            <a:r>
              <a:rPr lang="en-US" sz="800" dirty="0">
                <a:solidFill>
                  <a:schemeClr val="tx1"/>
                </a:solidFill>
                <a:latin typeface="Century Gothic" panose="020B0502020202020204" pitchFamily="34" charset="0"/>
              </a:rPr>
              <a:t>How profitable could this initiative be?</a:t>
            </a:r>
          </a:p>
        </p:txBody>
      </p:sp>
      <p:pic>
        <p:nvPicPr>
          <p:cNvPr id="7" name="Graphic 6" descr="Checkmark with solid fill">
            <a:extLst>
              <a:ext uri="{FF2B5EF4-FFF2-40B4-BE49-F238E27FC236}">
                <a16:creationId xmlns:a16="http://schemas.microsoft.com/office/drawing/2014/main" id="{89D5B79E-DD58-F94A-B91F-B53D5E747F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58148" y="3441667"/>
            <a:ext cx="248624" cy="248624"/>
          </a:xfrm>
          <a:prstGeom prst="rect">
            <a:avLst/>
          </a:prstGeom>
        </p:spPr>
      </p:pic>
      <p:pic>
        <p:nvPicPr>
          <p:cNvPr id="9" name="Graphic 8" descr="Checkmark with solid fill">
            <a:extLst>
              <a:ext uri="{FF2B5EF4-FFF2-40B4-BE49-F238E27FC236}">
                <a16:creationId xmlns:a16="http://schemas.microsoft.com/office/drawing/2014/main" id="{F75C2661-3070-C542-87A5-05EB92CFD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8148" y="4402644"/>
            <a:ext cx="248624" cy="248624"/>
          </a:xfrm>
          <a:prstGeom prst="rect">
            <a:avLst/>
          </a:prstGeom>
        </p:spPr>
      </p:pic>
      <p:pic>
        <p:nvPicPr>
          <p:cNvPr id="10" name="Graphic 9" descr="Checkmark with solid fill">
            <a:extLst>
              <a:ext uri="{FF2B5EF4-FFF2-40B4-BE49-F238E27FC236}">
                <a16:creationId xmlns:a16="http://schemas.microsoft.com/office/drawing/2014/main" id="{8DA65964-1EAB-704C-8ED4-87DA8BCD5D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59235" y="5363621"/>
            <a:ext cx="248624" cy="248624"/>
          </a:xfrm>
          <a:prstGeom prst="rect">
            <a:avLst/>
          </a:prstGeom>
        </p:spPr>
      </p:pic>
      <p:grpSp>
        <p:nvGrpSpPr>
          <p:cNvPr id="62" name="Group 61">
            <a:extLst>
              <a:ext uri="{FF2B5EF4-FFF2-40B4-BE49-F238E27FC236}">
                <a16:creationId xmlns:a16="http://schemas.microsoft.com/office/drawing/2014/main" id="{CF616D62-E554-4A41-A87F-D556C9CA4CEE}"/>
              </a:ext>
            </a:extLst>
          </p:cNvPr>
          <p:cNvGrpSpPr/>
          <p:nvPr/>
        </p:nvGrpSpPr>
        <p:grpSpPr>
          <a:xfrm rot="10800000">
            <a:off x="0" y="-26016"/>
            <a:ext cx="2523833" cy="1228880"/>
            <a:chOff x="7010400" y="4658854"/>
            <a:chExt cx="4516524" cy="2199145"/>
          </a:xfrm>
          <a:solidFill>
            <a:schemeClr val="bg1">
              <a:lumMod val="95000"/>
            </a:schemeClr>
          </a:solidFill>
        </p:grpSpPr>
        <p:sp>
          <p:nvSpPr>
            <p:cNvPr id="83" name="Freeform: Shape 74">
              <a:extLst>
                <a:ext uri="{FF2B5EF4-FFF2-40B4-BE49-F238E27FC236}">
                  <a16:creationId xmlns:a16="http://schemas.microsoft.com/office/drawing/2014/main" id="{D3C4ED57-FDA7-2442-83BD-523400CA80C7}"/>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84" name="Freeform: Shape 80">
              <a:extLst>
                <a:ext uri="{FF2B5EF4-FFF2-40B4-BE49-F238E27FC236}">
                  <a16:creationId xmlns:a16="http://schemas.microsoft.com/office/drawing/2014/main" id="{FE6F2BD1-D9ED-E540-97C0-5BEADF966CAE}"/>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Tree>
    <p:extLst>
      <p:ext uri="{BB962C8B-B14F-4D97-AF65-F5344CB8AC3E}">
        <p14:creationId xmlns:p14="http://schemas.microsoft.com/office/powerpoint/2010/main" val="211165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0" fill="hold"/>
                                        <p:tgtEl>
                                          <p:spTgt spid="62"/>
                                        </p:tgtEl>
                                        <p:attrNameLst>
                                          <p:attrName>ppt_x</p:attrName>
                                        </p:attrNameLst>
                                      </p:cBhvr>
                                      <p:tavLst>
                                        <p:tav tm="0">
                                          <p:val>
                                            <p:strVal val="0-#ppt_w/2"/>
                                          </p:val>
                                        </p:tav>
                                        <p:tav tm="100000">
                                          <p:val>
                                            <p:strVal val="#ppt_x"/>
                                          </p:val>
                                        </p:tav>
                                      </p:tavLst>
                                    </p:anim>
                                    <p:anim calcmode="lin" valueType="num">
                                      <p:cBhvr additive="base">
                                        <p:cTn id="8" dur="50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0" fill="hold"/>
                                        <p:tgtEl>
                                          <p:spTgt spid="63"/>
                                        </p:tgtEl>
                                        <p:attrNameLst>
                                          <p:attrName>ppt_x</p:attrName>
                                        </p:attrNameLst>
                                      </p:cBhvr>
                                      <p:tavLst>
                                        <p:tav tm="0">
                                          <p:val>
                                            <p:strVal val="1+#ppt_w/2"/>
                                          </p:val>
                                        </p:tav>
                                        <p:tav tm="100000">
                                          <p:val>
                                            <p:strVal val="#ppt_x"/>
                                          </p:val>
                                        </p:tav>
                                      </p:tavLst>
                                    </p:anim>
                                    <p:anim calcmode="lin" valueType="num">
                                      <p:cBhvr additive="base">
                                        <p:cTn id="12" dur="5000" fill="hold"/>
                                        <p:tgtEl>
                                          <p:spTgt spid="6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par>
                                <p:cTn id="22" presetID="0" presetClass="path" presetSubtype="0" decel="50000" fill="hold" grpId="1" nodeType="withEffect">
                                  <p:stCondLst>
                                    <p:cond delay="0"/>
                                  </p:stCondLst>
                                  <p:childTnLst>
                                    <p:animMotion origin="layout" path="M 2.77556E-17 0.1368 L 2.77556E-17 1.11111E-6 " pathEditMode="relative" rAng="0" ptsTypes="AA">
                                      <p:cBhvr>
                                        <p:cTn id="23" dur="2000" fill="hold"/>
                                        <p:tgtEl>
                                          <p:spTgt spid="4"/>
                                        </p:tgtEl>
                                        <p:attrNameLst>
                                          <p:attrName>ppt_x</p:attrName>
                                          <p:attrName>ppt_y</p:attrName>
                                        </p:attrNameLst>
                                      </p:cBhvr>
                                      <p:rCtr x="0" y="-6921"/>
                                    </p:animMotion>
                                  </p:childTnLst>
                                </p:cTn>
                              </p:par>
                              <p:par>
                                <p:cTn id="24" presetID="0" presetClass="path" presetSubtype="0" decel="50000" fill="hold" grpId="1" nodeType="withEffect">
                                  <p:stCondLst>
                                    <p:cond delay="0"/>
                                  </p:stCondLst>
                                  <p:childTnLst>
                                    <p:animMotion origin="layout" path="M 0.06849 -0.07269 L -4.16667E-7 -2.59259E-6 " pathEditMode="relative" rAng="0" ptsTypes="AA">
                                      <p:cBhvr>
                                        <p:cTn id="25" dur="2000" fill="hold"/>
                                        <p:tgtEl>
                                          <p:spTgt spid="12"/>
                                        </p:tgtEl>
                                        <p:attrNameLst>
                                          <p:attrName>ppt_x</p:attrName>
                                          <p:attrName>ppt_y</p:attrName>
                                        </p:attrNameLst>
                                      </p:cBhvr>
                                      <p:rCtr x="-3424" y="3889"/>
                                    </p:animMotion>
                                  </p:childTnLst>
                                </p:cTn>
                              </p:par>
                              <p:par>
                                <p:cTn id="26" presetID="0" presetClass="path" presetSubtype="0" decel="50000" fill="hold" grpId="1" nodeType="withEffect">
                                  <p:stCondLst>
                                    <p:cond delay="0"/>
                                  </p:stCondLst>
                                  <p:childTnLst>
                                    <p:animMotion origin="layout" path="M -0.06849 -0.07269 L 4.79167E-6 -4.44444E-6 " pathEditMode="relative" rAng="0" ptsTypes="AA">
                                      <p:cBhvr>
                                        <p:cTn id="27" dur="2000" fill="hold"/>
                                        <p:tgtEl>
                                          <p:spTgt spid="11"/>
                                        </p:tgtEl>
                                        <p:attrNameLst>
                                          <p:attrName>ppt_x</p:attrName>
                                          <p:attrName>ppt_y</p:attrName>
                                        </p:attrNameLst>
                                      </p:cBhvr>
                                      <p:rCtr x="3281" y="3356"/>
                                    </p:animMotion>
                                  </p:childTnLst>
                                </p:cTn>
                              </p:par>
                              <p:par>
                                <p:cTn id="28" presetID="21" presetClass="entr" presetSubtype="2" fill="hold" grpId="0" nodeType="withEffect">
                                  <p:stCondLst>
                                    <p:cond delay="1500"/>
                                  </p:stCondLst>
                                  <p:childTnLst>
                                    <p:set>
                                      <p:cBhvr>
                                        <p:cTn id="29" dur="1" fill="hold">
                                          <p:stCondLst>
                                            <p:cond delay="0"/>
                                          </p:stCondLst>
                                        </p:cTn>
                                        <p:tgtEl>
                                          <p:spTgt spid="16"/>
                                        </p:tgtEl>
                                        <p:attrNameLst>
                                          <p:attrName>style.visibility</p:attrName>
                                        </p:attrNameLst>
                                      </p:cBhvr>
                                      <p:to>
                                        <p:strVal val="visible"/>
                                      </p:to>
                                    </p:set>
                                    <p:animEffect transition="in" filter="wheel(2)">
                                      <p:cBhvr>
                                        <p:cTn id="30" dur="2000"/>
                                        <p:tgtEl>
                                          <p:spTgt spid="16"/>
                                        </p:tgtEl>
                                      </p:cBhvr>
                                    </p:animEffect>
                                  </p:childTnLst>
                                </p:cTn>
                              </p:par>
                              <p:par>
                                <p:cTn id="31" presetID="21" presetClass="entr" presetSubtype="2" fill="hold" grpId="0" nodeType="withEffect">
                                  <p:stCondLst>
                                    <p:cond delay="1500"/>
                                  </p:stCondLst>
                                  <p:childTnLst>
                                    <p:set>
                                      <p:cBhvr>
                                        <p:cTn id="32" dur="1" fill="hold">
                                          <p:stCondLst>
                                            <p:cond delay="0"/>
                                          </p:stCondLst>
                                        </p:cTn>
                                        <p:tgtEl>
                                          <p:spTgt spid="18"/>
                                        </p:tgtEl>
                                        <p:attrNameLst>
                                          <p:attrName>style.visibility</p:attrName>
                                        </p:attrNameLst>
                                      </p:cBhvr>
                                      <p:to>
                                        <p:strVal val="visible"/>
                                      </p:to>
                                    </p:set>
                                    <p:animEffect transition="in" filter="wheel(2)">
                                      <p:cBhvr>
                                        <p:cTn id="33" dur="2000"/>
                                        <p:tgtEl>
                                          <p:spTgt spid="18"/>
                                        </p:tgtEl>
                                      </p:cBhvr>
                                    </p:animEffect>
                                  </p:childTnLst>
                                </p:cTn>
                              </p:par>
                              <p:par>
                                <p:cTn id="34" presetID="21" presetClass="entr" presetSubtype="2" fill="hold" grpId="0" nodeType="withEffect">
                                  <p:stCondLst>
                                    <p:cond delay="1500"/>
                                  </p:stCondLst>
                                  <p:childTnLst>
                                    <p:set>
                                      <p:cBhvr>
                                        <p:cTn id="35" dur="1" fill="hold">
                                          <p:stCondLst>
                                            <p:cond delay="0"/>
                                          </p:stCondLst>
                                        </p:cTn>
                                        <p:tgtEl>
                                          <p:spTgt spid="17"/>
                                        </p:tgtEl>
                                        <p:attrNameLst>
                                          <p:attrName>style.visibility</p:attrName>
                                        </p:attrNameLst>
                                      </p:cBhvr>
                                      <p:to>
                                        <p:strVal val="visible"/>
                                      </p:to>
                                    </p:set>
                                    <p:animEffect transition="in" filter="wheel(2)">
                                      <p:cBhvr>
                                        <p:cTn id="36" dur="2000"/>
                                        <p:tgtEl>
                                          <p:spTgt spid="17"/>
                                        </p:tgtEl>
                                      </p:cBhvr>
                                    </p:animEffect>
                                  </p:childTnLst>
                                </p:cTn>
                              </p:par>
                              <p:par>
                                <p:cTn id="37" presetID="10" presetClass="entr" presetSubtype="0" fill="hold" grpId="0" nodeType="withEffect">
                                  <p:stCondLst>
                                    <p:cond delay="20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childTnLst>
                                </p:cTn>
                              </p:par>
                              <p:par>
                                <p:cTn id="40" presetID="10" presetClass="entr" presetSubtype="0" fill="hold" grpId="0" nodeType="withEffect">
                                  <p:stCondLst>
                                    <p:cond delay="20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childTnLst>
                                </p:cTn>
                              </p:par>
                              <p:par>
                                <p:cTn id="43" presetID="10" presetClass="entr" presetSubtype="0" fill="hold" grpId="0" nodeType="withEffect">
                                  <p:stCondLst>
                                    <p:cond delay="200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1000"/>
                                        <p:tgtEl>
                                          <p:spTgt spid="33"/>
                                        </p:tgtEl>
                                      </p:cBhvr>
                                    </p:animEffect>
                                  </p:childTnLst>
                                </p:cTn>
                              </p:par>
                              <p:par>
                                <p:cTn id="46" presetID="9" presetClass="entr" presetSubtype="0" fill="hold" grpId="0" nodeType="withEffect">
                                  <p:stCondLst>
                                    <p:cond delay="2000"/>
                                  </p:stCondLst>
                                  <p:childTnLst>
                                    <p:set>
                                      <p:cBhvr>
                                        <p:cTn id="47" dur="1" fill="hold">
                                          <p:stCondLst>
                                            <p:cond delay="0"/>
                                          </p:stCondLst>
                                        </p:cTn>
                                        <p:tgtEl>
                                          <p:spTgt spid="23"/>
                                        </p:tgtEl>
                                        <p:attrNameLst>
                                          <p:attrName>style.visibility</p:attrName>
                                        </p:attrNameLst>
                                      </p:cBhvr>
                                      <p:to>
                                        <p:strVal val="visible"/>
                                      </p:to>
                                    </p:set>
                                    <p:animEffect transition="in" filter="dissolve">
                                      <p:cBhvr>
                                        <p:cTn id="48" dur="1000"/>
                                        <p:tgtEl>
                                          <p:spTgt spid="23"/>
                                        </p:tgtEl>
                                      </p:cBhvr>
                                    </p:animEffect>
                                  </p:childTnLst>
                                </p:cTn>
                              </p:par>
                              <p:par>
                                <p:cTn id="49" presetID="22" presetClass="entr" presetSubtype="1" fill="hold" nodeType="withEffect">
                                  <p:stCondLst>
                                    <p:cond delay="2000"/>
                                  </p:stCondLst>
                                  <p:childTnLst>
                                    <p:set>
                                      <p:cBhvr>
                                        <p:cTn id="50" dur="1" fill="hold">
                                          <p:stCondLst>
                                            <p:cond delay="0"/>
                                          </p:stCondLst>
                                        </p:cTn>
                                        <p:tgtEl>
                                          <p:spTgt spid="35"/>
                                        </p:tgtEl>
                                        <p:attrNameLst>
                                          <p:attrName>style.visibility</p:attrName>
                                        </p:attrNameLst>
                                      </p:cBhvr>
                                      <p:to>
                                        <p:strVal val="visible"/>
                                      </p:to>
                                    </p:set>
                                    <p:animEffect transition="in" filter="wipe(up)">
                                      <p:cBhvr>
                                        <p:cTn id="51" dur="1500"/>
                                        <p:tgtEl>
                                          <p:spTgt spid="35"/>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childTnLst>
                                </p:cTn>
                              </p:par>
                              <p:par>
                                <p:cTn id="55" presetID="42"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1500"/>
                                        <p:tgtEl>
                                          <p:spTgt spid="82"/>
                                        </p:tgtEl>
                                      </p:cBhvr>
                                    </p:animEffect>
                                    <p:anim calcmode="lin" valueType="num">
                                      <p:cBhvr>
                                        <p:cTn id="58" dur="1500" fill="hold"/>
                                        <p:tgtEl>
                                          <p:spTgt spid="82"/>
                                        </p:tgtEl>
                                        <p:attrNameLst>
                                          <p:attrName>ppt_x</p:attrName>
                                        </p:attrNameLst>
                                      </p:cBhvr>
                                      <p:tavLst>
                                        <p:tav tm="0">
                                          <p:val>
                                            <p:strVal val="#ppt_x"/>
                                          </p:val>
                                        </p:tav>
                                        <p:tav tm="100000">
                                          <p:val>
                                            <p:strVal val="#ppt_x"/>
                                          </p:val>
                                        </p:tav>
                                      </p:tavLst>
                                    </p:anim>
                                    <p:anim calcmode="lin" valueType="num">
                                      <p:cBhvr>
                                        <p:cTn id="59" dur="1500" fill="hold"/>
                                        <p:tgtEl>
                                          <p:spTgt spid="82"/>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100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1500"/>
                                        <p:tgtEl>
                                          <p:spTgt spid="85"/>
                                        </p:tgtEl>
                                      </p:cBhvr>
                                    </p:animEffect>
                                    <p:anim calcmode="lin" valueType="num">
                                      <p:cBhvr>
                                        <p:cTn id="63" dur="1500" fill="hold"/>
                                        <p:tgtEl>
                                          <p:spTgt spid="85"/>
                                        </p:tgtEl>
                                        <p:attrNameLst>
                                          <p:attrName>ppt_x</p:attrName>
                                        </p:attrNameLst>
                                      </p:cBhvr>
                                      <p:tavLst>
                                        <p:tav tm="0">
                                          <p:val>
                                            <p:strVal val="#ppt_x"/>
                                          </p:val>
                                        </p:tav>
                                        <p:tav tm="100000">
                                          <p:val>
                                            <p:strVal val="#ppt_x"/>
                                          </p:val>
                                        </p:tav>
                                      </p:tavLst>
                                    </p:anim>
                                    <p:anim calcmode="lin" valueType="num">
                                      <p:cBhvr>
                                        <p:cTn id="64" dur="1500" fill="hold"/>
                                        <p:tgtEl>
                                          <p:spTgt spid="85"/>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150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childTnLst>
                                </p:cTn>
                              </p:par>
                              <p:par>
                                <p:cTn id="68" presetID="12" presetClass="entr" presetSubtype="1" fill="hold" grpId="0" nodeType="withEffect">
                                  <p:stCondLst>
                                    <p:cond delay="2000"/>
                                  </p:stCondLst>
                                  <p:childTnLst>
                                    <p:set>
                                      <p:cBhvr>
                                        <p:cTn id="69" dur="1" fill="hold">
                                          <p:stCondLst>
                                            <p:cond delay="0"/>
                                          </p:stCondLst>
                                        </p:cTn>
                                        <p:tgtEl>
                                          <p:spTgt spid="44"/>
                                        </p:tgtEl>
                                        <p:attrNameLst>
                                          <p:attrName>style.visibility</p:attrName>
                                        </p:attrNameLst>
                                      </p:cBhvr>
                                      <p:to>
                                        <p:strVal val="visible"/>
                                      </p:to>
                                    </p:set>
                                    <p:anim calcmode="lin" valueType="num">
                                      <p:cBhvr additive="base">
                                        <p:cTn id="70" dur="1500"/>
                                        <p:tgtEl>
                                          <p:spTgt spid="44"/>
                                        </p:tgtEl>
                                        <p:attrNameLst>
                                          <p:attrName>ppt_y</p:attrName>
                                        </p:attrNameLst>
                                      </p:cBhvr>
                                      <p:tavLst>
                                        <p:tav tm="0">
                                          <p:val>
                                            <p:strVal val="#ppt_y-#ppt_h*1.125000"/>
                                          </p:val>
                                        </p:tav>
                                        <p:tav tm="100000">
                                          <p:val>
                                            <p:strVal val="#ppt_y"/>
                                          </p:val>
                                        </p:tav>
                                      </p:tavLst>
                                    </p:anim>
                                    <p:animEffect transition="in" filter="wipe(down)">
                                      <p:cBhvr>
                                        <p:cTn id="71" dur="1500"/>
                                        <p:tgtEl>
                                          <p:spTgt spid="44"/>
                                        </p:tgtEl>
                                      </p:cBhvr>
                                    </p:animEffect>
                                  </p:childTnLst>
                                </p:cTn>
                              </p:par>
                              <p:par>
                                <p:cTn id="72" presetID="12" presetClass="entr" presetSubtype="1" fill="hold" grpId="0" nodeType="withEffect">
                                  <p:stCondLst>
                                    <p:cond delay="200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1500"/>
                                        <p:tgtEl>
                                          <p:spTgt spid="48"/>
                                        </p:tgtEl>
                                        <p:attrNameLst>
                                          <p:attrName>ppt_y</p:attrName>
                                        </p:attrNameLst>
                                      </p:cBhvr>
                                      <p:tavLst>
                                        <p:tav tm="0">
                                          <p:val>
                                            <p:strVal val="#ppt_y-#ppt_h*1.125000"/>
                                          </p:val>
                                        </p:tav>
                                        <p:tav tm="100000">
                                          <p:val>
                                            <p:strVal val="#ppt_y"/>
                                          </p:val>
                                        </p:tav>
                                      </p:tavLst>
                                    </p:anim>
                                    <p:animEffect transition="in" filter="wipe(down)">
                                      <p:cBhvr>
                                        <p:cTn id="75" dur="1500"/>
                                        <p:tgtEl>
                                          <p:spTgt spid="48"/>
                                        </p:tgtEl>
                                      </p:cBhvr>
                                    </p:animEffect>
                                  </p:childTnLst>
                                </p:cTn>
                              </p:par>
                              <p:par>
                                <p:cTn id="76" presetID="12" presetClass="entr" presetSubtype="1" fill="hold" grpId="0" nodeType="withEffect">
                                  <p:stCondLst>
                                    <p:cond delay="200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1500"/>
                                        <p:tgtEl>
                                          <p:spTgt spid="49"/>
                                        </p:tgtEl>
                                        <p:attrNameLst>
                                          <p:attrName>ppt_y</p:attrName>
                                        </p:attrNameLst>
                                      </p:cBhvr>
                                      <p:tavLst>
                                        <p:tav tm="0">
                                          <p:val>
                                            <p:strVal val="#ppt_y-#ppt_h*1.125000"/>
                                          </p:val>
                                        </p:tav>
                                        <p:tav tm="100000">
                                          <p:val>
                                            <p:strVal val="#ppt_y"/>
                                          </p:val>
                                        </p:tav>
                                      </p:tavLst>
                                    </p:anim>
                                    <p:animEffect transition="in" filter="wipe(down)">
                                      <p:cBhvr>
                                        <p:cTn id="79" dur="1500"/>
                                        <p:tgtEl>
                                          <p:spTgt spid="49"/>
                                        </p:tgtEl>
                                      </p:cBhvr>
                                    </p:animEffect>
                                  </p:childTnLst>
                                </p:cTn>
                              </p:par>
                              <p:par>
                                <p:cTn id="80" presetID="12" presetClass="entr" presetSubtype="4" fill="hold" nodeType="withEffect">
                                  <p:stCondLst>
                                    <p:cond delay="2000"/>
                                  </p:stCondLst>
                                  <p:childTnLst>
                                    <p:set>
                                      <p:cBhvr>
                                        <p:cTn id="81" dur="1" fill="hold">
                                          <p:stCondLst>
                                            <p:cond delay="0"/>
                                          </p:stCondLst>
                                        </p:cTn>
                                        <p:tgtEl>
                                          <p:spTgt spid="8"/>
                                        </p:tgtEl>
                                        <p:attrNameLst>
                                          <p:attrName>style.visibility</p:attrName>
                                        </p:attrNameLst>
                                      </p:cBhvr>
                                      <p:to>
                                        <p:strVal val="visible"/>
                                      </p:to>
                                    </p:set>
                                    <p:anim calcmode="lin" valueType="num">
                                      <p:cBhvr additive="base">
                                        <p:cTn id="82" dur="1500"/>
                                        <p:tgtEl>
                                          <p:spTgt spid="8"/>
                                        </p:tgtEl>
                                        <p:attrNameLst>
                                          <p:attrName>ppt_y</p:attrName>
                                        </p:attrNameLst>
                                      </p:cBhvr>
                                      <p:tavLst>
                                        <p:tav tm="0">
                                          <p:val>
                                            <p:strVal val="#ppt_y+#ppt_h*1.125000"/>
                                          </p:val>
                                        </p:tav>
                                        <p:tav tm="100000">
                                          <p:val>
                                            <p:strVal val="#ppt_y"/>
                                          </p:val>
                                        </p:tav>
                                      </p:tavLst>
                                    </p:anim>
                                    <p:animEffect transition="in" filter="wipe(up)">
                                      <p:cBhvr>
                                        <p:cTn id="83" dur="1500"/>
                                        <p:tgtEl>
                                          <p:spTgt spid="8"/>
                                        </p:tgtEl>
                                      </p:cBhvr>
                                    </p:animEffect>
                                  </p:childTnLst>
                                </p:cTn>
                              </p:par>
                              <p:par>
                                <p:cTn id="84" presetID="10" presetClass="entr" presetSubtype="0" fill="hold" nodeType="withEffect">
                                  <p:stCondLst>
                                    <p:cond delay="200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1500"/>
                                        <p:tgtEl>
                                          <p:spTgt spid="13"/>
                                        </p:tgtEl>
                                      </p:cBhvr>
                                    </p:animEffect>
                                  </p:childTnLst>
                                </p:cTn>
                              </p:par>
                              <p:par>
                                <p:cTn id="87" presetID="23" presetClass="entr" presetSubtype="16" fill="hold" nodeType="withEffect">
                                  <p:stCondLst>
                                    <p:cond delay="3000"/>
                                  </p:stCondLst>
                                  <p:childTnLst>
                                    <p:set>
                                      <p:cBhvr>
                                        <p:cTn id="88" dur="1" fill="hold">
                                          <p:stCondLst>
                                            <p:cond delay="0"/>
                                          </p:stCondLst>
                                        </p:cTn>
                                        <p:tgtEl>
                                          <p:spTgt spid="7"/>
                                        </p:tgtEl>
                                        <p:attrNameLst>
                                          <p:attrName>style.visibility</p:attrName>
                                        </p:attrNameLst>
                                      </p:cBhvr>
                                      <p:to>
                                        <p:strVal val="visible"/>
                                      </p:to>
                                    </p:set>
                                    <p:anim calcmode="lin" valueType="num">
                                      <p:cBhvr>
                                        <p:cTn id="89" dur="1000" fill="hold"/>
                                        <p:tgtEl>
                                          <p:spTgt spid="7"/>
                                        </p:tgtEl>
                                        <p:attrNameLst>
                                          <p:attrName>ppt_w</p:attrName>
                                        </p:attrNameLst>
                                      </p:cBhvr>
                                      <p:tavLst>
                                        <p:tav tm="0">
                                          <p:val>
                                            <p:fltVal val="0"/>
                                          </p:val>
                                        </p:tav>
                                        <p:tav tm="100000">
                                          <p:val>
                                            <p:strVal val="#ppt_w"/>
                                          </p:val>
                                        </p:tav>
                                      </p:tavLst>
                                    </p:anim>
                                    <p:anim calcmode="lin" valueType="num">
                                      <p:cBhvr>
                                        <p:cTn id="90" dur="1000" fill="hold"/>
                                        <p:tgtEl>
                                          <p:spTgt spid="7"/>
                                        </p:tgtEl>
                                        <p:attrNameLst>
                                          <p:attrName>ppt_h</p:attrName>
                                        </p:attrNameLst>
                                      </p:cBhvr>
                                      <p:tavLst>
                                        <p:tav tm="0">
                                          <p:val>
                                            <p:fltVal val="0"/>
                                          </p:val>
                                        </p:tav>
                                        <p:tav tm="100000">
                                          <p:val>
                                            <p:strVal val="#ppt_h"/>
                                          </p:val>
                                        </p:tav>
                                      </p:tavLst>
                                    </p:anim>
                                  </p:childTnLst>
                                </p:cTn>
                              </p:par>
                              <p:par>
                                <p:cTn id="91" presetID="23" presetClass="entr" presetSubtype="16" fill="hold" nodeType="withEffect">
                                  <p:stCondLst>
                                    <p:cond delay="3500"/>
                                  </p:stCondLst>
                                  <p:childTnLst>
                                    <p:set>
                                      <p:cBhvr>
                                        <p:cTn id="92" dur="1" fill="hold">
                                          <p:stCondLst>
                                            <p:cond delay="0"/>
                                          </p:stCondLst>
                                        </p:cTn>
                                        <p:tgtEl>
                                          <p:spTgt spid="9"/>
                                        </p:tgtEl>
                                        <p:attrNameLst>
                                          <p:attrName>style.visibility</p:attrName>
                                        </p:attrNameLst>
                                      </p:cBhvr>
                                      <p:to>
                                        <p:strVal val="visible"/>
                                      </p:to>
                                    </p:set>
                                    <p:anim calcmode="lin" valueType="num">
                                      <p:cBhvr>
                                        <p:cTn id="93" dur="1000" fill="hold"/>
                                        <p:tgtEl>
                                          <p:spTgt spid="9"/>
                                        </p:tgtEl>
                                        <p:attrNameLst>
                                          <p:attrName>ppt_w</p:attrName>
                                        </p:attrNameLst>
                                      </p:cBhvr>
                                      <p:tavLst>
                                        <p:tav tm="0">
                                          <p:val>
                                            <p:fltVal val="0"/>
                                          </p:val>
                                        </p:tav>
                                        <p:tav tm="100000">
                                          <p:val>
                                            <p:strVal val="#ppt_w"/>
                                          </p:val>
                                        </p:tav>
                                      </p:tavLst>
                                    </p:anim>
                                    <p:anim calcmode="lin" valueType="num">
                                      <p:cBhvr>
                                        <p:cTn id="94" dur="1000" fill="hold"/>
                                        <p:tgtEl>
                                          <p:spTgt spid="9"/>
                                        </p:tgtEl>
                                        <p:attrNameLst>
                                          <p:attrName>ppt_h</p:attrName>
                                        </p:attrNameLst>
                                      </p:cBhvr>
                                      <p:tavLst>
                                        <p:tav tm="0">
                                          <p:val>
                                            <p:fltVal val="0"/>
                                          </p:val>
                                        </p:tav>
                                        <p:tav tm="100000">
                                          <p:val>
                                            <p:strVal val="#ppt_h"/>
                                          </p:val>
                                        </p:tav>
                                      </p:tavLst>
                                    </p:anim>
                                  </p:childTnLst>
                                </p:cTn>
                              </p:par>
                              <p:par>
                                <p:cTn id="95" presetID="23" presetClass="entr" presetSubtype="16" fill="hold" nodeType="withEffect">
                                  <p:stCondLst>
                                    <p:cond delay="4000"/>
                                  </p:stCondLst>
                                  <p:childTnLst>
                                    <p:set>
                                      <p:cBhvr>
                                        <p:cTn id="96" dur="1" fill="hold">
                                          <p:stCondLst>
                                            <p:cond delay="0"/>
                                          </p:stCondLst>
                                        </p:cTn>
                                        <p:tgtEl>
                                          <p:spTgt spid="10"/>
                                        </p:tgtEl>
                                        <p:attrNameLst>
                                          <p:attrName>style.visibility</p:attrName>
                                        </p:attrNameLst>
                                      </p:cBhvr>
                                      <p:to>
                                        <p:strVal val="visible"/>
                                      </p:to>
                                    </p:set>
                                    <p:anim calcmode="lin" valueType="num">
                                      <p:cBhvr>
                                        <p:cTn id="97" dur="1000" fill="hold"/>
                                        <p:tgtEl>
                                          <p:spTgt spid="10"/>
                                        </p:tgtEl>
                                        <p:attrNameLst>
                                          <p:attrName>ppt_w</p:attrName>
                                        </p:attrNameLst>
                                      </p:cBhvr>
                                      <p:tavLst>
                                        <p:tav tm="0">
                                          <p:val>
                                            <p:fltVal val="0"/>
                                          </p:val>
                                        </p:tav>
                                        <p:tav tm="100000">
                                          <p:val>
                                            <p:strVal val="#ppt_w"/>
                                          </p:val>
                                        </p:tav>
                                      </p:tavLst>
                                    </p:anim>
                                    <p:anim calcmode="lin" valueType="num">
                                      <p:cBhvr>
                                        <p:cTn id="98" dur="1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3" grpId="0" animBg="1"/>
      <p:bldP spid="11" grpId="0" animBg="1"/>
      <p:bldP spid="11" grpId="1" animBg="1"/>
      <p:bldP spid="12" grpId="0" animBg="1"/>
      <p:bldP spid="12" grpId="1" animBg="1"/>
      <p:bldP spid="16" grpId="0" animBg="1"/>
      <p:bldP spid="17" grpId="0" animBg="1"/>
      <p:bldP spid="18" grpId="0" animBg="1"/>
      <p:bldP spid="30" grpId="0"/>
      <p:bldP spid="32" grpId="0"/>
      <p:bldP spid="33" grpId="0"/>
      <p:bldP spid="41" grpId="0"/>
      <p:bldP spid="85" grpId="0" animBg="1"/>
      <p:bldP spid="82" grpId="0" animBg="1"/>
      <p:bldP spid="3" grpId="0"/>
      <p:bldP spid="44" grpId="0" animBg="1"/>
      <p:bldP spid="48" grpId="0" animBg="1"/>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417593E-7FD7-48E4-ABA4-8A8AA93C98E4}"/>
              </a:ext>
            </a:extLst>
          </p:cNvPr>
          <p:cNvGrpSpPr/>
          <p:nvPr/>
        </p:nvGrpSpPr>
        <p:grpSpPr>
          <a:xfrm>
            <a:off x="5012049" y="648246"/>
            <a:ext cx="5626454" cy="5561508"/>
            <a:chOff x="5012049" y="648246"/>
            <a:chExt cx="5626454" cy="5561508"/>
          </a:xfrm>
        </p:grpSpPr>
        <p:sp>
          <p:nvSpPr>
            <p:cNvPr id="161" name="Freeform: Shape 160">
              <a:extLst>
                <a:ext uri="{FF2B5EF4-FFF2-40B4-BE49-F238E27FC236}">
                  <a16:creationId xmlns:a16="http://schemas.microsoft.com/office/drawing/2014/main" id="{A72558E8-5F6A-41F7-81ED-CB89D1F952E2}"/>
                </a:ext>
              </a:extLst>
            </p:cNvPr>
            <p:cNvSpPr/>
            <p:nvPr/>
          </p:nvSpPr>
          <p:spPr>
            <a:xfrm rot="20359526">
              <a:off x="5080960" y="702836"/>
              <a:ext cx="5498562" cy="5458575"/>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57" name="Freeform: Shape 156">
              <a:extLst>
                <a:ext uri="{FF2B5EF4-FFF2-40B4-BE49-F238E27FC236}">
                  <a16:creationId xmlns:a16="http://schemas.microsoft.com/office/drawing/2014/main" id="{0A5A87FB-0972-4DB5-BE2C-460139DE2061}"/>
                </a:ext>
              </a:extLst>
            </p:cNvPr>
            <p:cNvSpPr/>
            <p:nvPr/>
          </p:nvSpPr>
          <p:spPr>
            <a:xfrm rot="20359526">
              <a:off x="5012049" y="648246"/>
              <a:ext cx="5626454" cy="5561508"/>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adFill flip="none" rotWithShape="1">
              <a:gsLst>
                <a:gs pos="0">
                  <a:schemeClr val="accent1"/>
                </a:gs>
                <a:gs pos="9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grpSp>
      <p:sp>
        <p:nvSpPr>
          <p:cNvPr id="139" name="Rectangle 138">
            <a:extLst>
              <a:ext uri="{FF2B5EF4-FFF2-40B4-BE49-F238E27FC236}">
                <a16:creationId xmlns:a16="http://schemas.microsoft.com/office/drawing/2014/main" id="{76C80068-9178-4420-B54B-FE7F18E4EC5C}"/>
              </a:ext>
            </a:extLst>
          </p:cNvPr>
          <p:cNvSpPr/>
          <p:nvPr/>
        </p:nvSpPr>
        <p:spPr>
          <a:xfrm>
            <a:off x="4747372" y="0"/>
            <a:ext cx="6201007" cy="6858000"/>
          </a:xfrm>
          <a:prstGeom prst="rect">
            <a:avLst/>
          </a:prstGeom>
          <a:gradFill flip="none" rotWithShape="1">
            <a:gsLst>
              <a:gs pos="0">
                <a:srgbClr val="F3F6FB">
                  <a:alpha val="0"/>
                </a:srgbClr>
              </a:gs>
              <a:gs pos="85000">
                <a:schemeClr val="bg1"/>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Inter"/>
              <a:ea typeface="+mn-ea"/>
              <a:cs typeface="+mn-cs"/>
            </a:endParaRPr>
          </a:p>
        </p:txBody>
      </p:sp>
      <p:grpSp>
        <p:nvGrpSpPr>
          <p:cNvPr id="21" name="Group 20">
            <a:extLst>
              <a:ext uri="{FF2B5EF4-FFF2-40B4-BE49-F238E27FC236}">
                <a16:creationId xmlns:a16="http://schemas.microsoft.com/office/drawing/2014/main" id="{772376C9-E22E-4808-9264-8EF2C312E523}"/>
              </a:ext>
            </a:extLst>
          </p:cNvPr>
          <p:cNvGrpSpPr/>
          <p:nvPr/>
        </p:nvGrpSpPr>
        <p:grpSpPr>
          <a:xfrm rot="5400000">
            <a:off x="-708284" y="-723246"/>
            <a:ext cx="2458990" cy="1197309"/>
            <a:chOff x="7010400" y="4658854"/>
            <a:chExt cx="4516524" cy="2199145"/>
          </a:xfrm>
          <a:solidFill>
            <a:schemeClr val="bg1">
              <a:lumMod val="95000"/>
            </a:schemeClr>
          </a:solidFill>
        </p:grpSpPr>
        <p:sp>
          <p:nvSpPr>
            <p:cNvPr id="22" name="Freeform: Shape 21">
              <a:extLst>
                <a:ext uri="{FF2B5EF4-FFF2-40B4-BE49-F238E27FC236}">
                  <a16:creationId xmlns:a16="http://schemas.microsoft.com/office/drawing/2014/main" id="{1EE19EA1-A2A1-4BFE-88FB-FE715C8B43D4}"/>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3BD8AC9-4BED-4742-BFC6-069AE7520784}"/>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endParaRPr lang="en-US"/>
            </a:p>
          </p:txBody>
        </p:sp>
      </p:grpSp>
      <p:sp>
        <p:nvSpPr>
          <p:cNvPr id="143" name="Rectangle 142">
            <a:extLst>
              <a:ext uri="{FF2B5EF4-FFF2-40B4-BE49-F238E27FC236}">
                <a16:creationId xmlns:a16="http://schemas.microsoft.com/office/drawing/2014/main" id="{E16D195D-DF5F-432A-AC1F-C0682F3E6781}"/>
              </a:ext>
            </a:extLst>
          </p:cNvPr>
          <p:cNvSpPr/>
          <p:nvPr/>
        </p:nvSpPr>
        <p:spPr>
          <a:xfrm>
            <a:off x="4218625" y="4344592"/>
            <a:ext cx="3390572" cy="338554"/>
          </a:xfrm>
          <a:prstGeom prst="rect">
            <a:avLst/>
          </a:prstGeom>
        </p:spPr>
        <p:txBody>
          <a:bodyPr wrap="square">
            <a:spAutoFit/>
          </a:bodyPr>
          <a:lstStyle/>
          <a:p>
            <a:pPr algn="r"/>
            <a:r>
              <a:rPr lang="en-US" sz="1600" dirty="0">
                <a:solidFill>
                  <a:schemeClr val="accent1"/>
                </a:solidFill>
                <a:latin typeface="Century Gothic" panose="020B0502020202020204" pitchFamily="34" charset="0"/>
                <a:cs typeface="Poppins SemiBold" panose="00000700000000000000" pitchFamily="2" charset="0"/>
              </a:rPr>
              <a:t>PRESENTED BY YOU EXEC</a:t>
            </a:r>
          </a:p>
        </p:txBody>
      </p:sp>
      <p:sp>
        <p:nvSpPr>
          <p:cNvPr id="142" name="Rectangle: Rounded Corners 141">
            <a:extLst>
              <a:ext uri="{FF2B5EF4-FFF2-40B4-BE49-F238E27FC236}">
                <a16:creationId xmlns:a16="http://schemas.microsoft.com/office/drawing/2014/main" id="{64BEE9E4-408C-4222-9147-B566D455C9A7}"/>
              </a:ext>
            </a:extLst>
          </p:cNvPr>
          <p:cNvSpPr/>
          <p:nvPr/>
        </p:nvSpPr>
        <p:spPr>
          <a:xfrm>
            <a:off x="895475" y="2216203"/>
            <a:ext cx="6609648" cy="1939282"/>
          </a:xfrm>
          <a:prstGeom prst="roundRect">
            <a:avLst>
              <a:gd name="adj" fmla="val 5122"/>
            </a:avLst>
          </a:prstGeom>
          <a:solidFill>
            <a:schemeClr val="bg1">
              <a:alpha val="85000"/>
            </a:schemeClr>
          </a:solidFill>
          <a:ln w="12700" cap="flat" cmpd="sng" algn="ctr">
            <a:noFill/>
            <a:prstDash val="solid"/>
            <a:miter lim="800000"/>
          </a:ln>
          <a:effectLst>
            <a:outerShdw blurRad="664319" dist="219868" dir="18275730" algn="tl" rotWithShape="0">
              <a:schemeClr val="bg2">
                <a:lumMod val="90000"/>
                <a:alpha val="53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Inter"/>
              <a:ea typeface="+mn-ea"/>
              <a:cs typeface="+mn-cs"/>
            </a:endParaRPr>
          </a:p>
        </p:txBody>
      </p:sp>
      <p:sp>
        <p:nvSpPr>
          <p:cNvPr id="3" name="TextBox 2">
            <a:extLst>
              <a:ext uri="{FF2B5EF4-FFF2-40B4-BE49-F238E27FC236}">
                <a16:creationId xmlns:a16="http://schemas.microsoft.com/office/drawing/2014/main" id="{9521A1BD-A1D3-144C-9E32-47547A94282D}"/>
              </a:ext>
            </a:extLst>
          </p:cNvPr>
          <p:cNvSpPr txBox="1"/>
          <p:nvPr/>
        </p:nvSpPr>
        <p:spPr>
          <a:xfrm>
            <a:off x="1447989" y="2574587"/>
            <a:ext cx="4496744" cy="1163845"/>
          </a:xfrm>
          <a:prstGeom prst="rect">
            <a:avLst/>
          </a:prstGeom>
          <a:noFill/>
        </p:spPr>
        <p:txBody>
          <a:bodyPr wrap="none" tIns="0" rtlCol="0">
            <a:spAutoFit/>
          </a:bodyPr>
          <a:lstStyle/>
          <a:p>
            <a:pPr>
              <a:lnSpc>
                <a:spcPts val="4600"/>
              </a:lnSpc>
            </a:pPr>
            <a:r>
              <a:rPr lang="en-US" sz="3000" b="1" dirty="0">
                <a:solidFill>
                  <a:schemeClr val="bg1">
                    <a:lumMod val="50000"/>
                  </a:schemeClr>
                </a:solidFill>
                <a:latin typeface="Century Gothic" panose="020B0502020202020204" pitchFamily="34" charset="0"/>
              </a:rPr>
              <a:t>Consulting Frameworks</a:t>
            </a:r>
          </a:p>
          <a:p>
            <a:pPr>
              <a:lnSpc>
                <a:spcPts val="4600"/>
              </a:lnSpc>
            </a:pPr>
            <a:r>
              <a:rPr lang="en-US" sz="3000" dirty="0">
                <a:solidFill>
                  <a:schemeClr val="bg1">
                    <a:lumMod val="50000"/>
                  </a:schemeClr>
                </a:solidFill>
                <a:latin typeface="Century Gothic" panose="020B0502020202020204" pitchFamily="34" charset="0"/>
              </a:rPr>
              <a:t>for Innovation</a:t>
            </a:r>
          </a:p>
        </p:txBody>
      </p:sp>
      <p:sp>
        <p:nvSpPr>
          <p:cNvPr id="24" name="Freeform: Shape 23">
            <a:extLst>
              <a:ext uri="{FF2B5EF4-FFF2-40B4-BE49-F238E27FC236}">
                <a16:creationId xmlns:a16="http://schemas.microsoft.com/office/drawing/2014/main" id="{ABC5E914-5996-4431-AA48-8610CA6F3C60}"/>
              </a:ext>
            </a:extLst>
          </p:cNvPr>
          <p:cNvSpPr/>
          <p:nvPr/>
        </p:nvSpPr>
        <p:spPr>
          <a:xfrm rot="5400000">
            <a:off x="9932563" y="5696197"/>
            <a:ext cx="1189001" cy="2323605"/>
          </a:xfrm>
          <a:custGeom>
            <a:avLst/>
            <a:gdLst>
              <a:gd name="connsiteX0" fmla="*/ 302419 w 578738"/>
              <a:gd name="connsiteY0" fmla="*/ 65151 h 1130999"/>
              <a:gd name="connsiteX1" fmla="*/ 302419 w 578738"/>
              <a:gd name="connsiteY1" fmla="*/ 1065848 h 1130999"/>
              <a:gd name="connsiteX2" fmla="*/ 0 w 578738"/>
              <a:gd name="connsiteY2" fmla="*/ 565499 h 1130999"/>
              <a:gd name="connsiteX3" fmla="*/ 302419 w 578738"/>
              <a:gd name="connsiteY3" fmla="*/ 65151 h 1130999"/>
              <a:gd name="connsiteX4" fmla="*/ 397668 w 578738"/>
              <a:gd name="connsiteY4" fmla="*/ 25527 h 1130999"/>
              <a:gd name="connsiteX5" fmla="*/ 397668 w 578738"/>
              <a:gd name="connsiteY5" fmla="*/ 1105472 h 1130999"/>
              <a:gd name="connsiteX6" fmla="*/ 350043 w 578738"/>
              <a:gd name="connsiteY6" fmla="*/ 1088231 h 1130999"/>
              <a:gd name="connsiteX7" fmla="*/ 350043 w 578738"/>
              <a:gd name="connsiteY7" fmla="*/ 42862 h 1130999"/>
              <a:gd name="connsiteX8" fmla="*/ 397668 w 578738"/>
              <a:gd name="connsiteY8" fmla="*/ 25527 h 1130999"/>
              <a:gd name="connsiteX9" fmla="*/ 496061 w 578738"/>
              <a:gd name="connsiteY9" fmla="*/ 4382 h 1130999"/>
              <a:gd name="connsiteX10" fmla="*/ 496061 w 578738"/>
              <a:gd name="connsiteY10" fmla="*/ 1126618 h 1130999"/>
              <a:gd name="connsiteX11" fmla="*/ 445293 w 578738"/>
              <a:gd name="connsiteY11" fmla="*/ 1118045 h 1130999"/>
              <a:gd name="connsiteX12" fmla="*/ 445293 w 578738"/>
              <a:gd name="connsiteY12" fmla="*/ 12954 h 1130999"/>
              <a:gd name="connsiteX13" fmla="*/ 496061 w 578738"/>
              <a:gd name="connsiteY13" fmla="*/ 4382 h 1130999"/>
              <a:gd name="connsiteX14" fmla="*/ 565594 w 578738"/>
              <a:gd name="connsiteY14" fmla="*/ 0 h 1130999"/>
              <a:gd name="connsiteX15" fmla="*/ 578738 w 578738"/>
              <a:gd name="connsiteY15" fmla="*/ 286 h 1130999"/>
              <a:gd name="connsiteX16" fmla="*/ 578738 w 578738"/>
              <a:gd name="connsiteY16" fmla="*/ 1130713 h 1130999"/>
              <a:gd name="connsiteX17" fmla="*/ 565594 w 578738"/>
              <a:gd name="connsiteY17" fmla="*/ 1130999 h 1130999"/>
              <a:gd name="connsiteX18" fmla="*/ 537400 w 578738"/>
              <a:gd name="connsiteY18" fmla="*/ 1130332 h 1130999"/>
              <a:gd name="connsiteX19" fmla="*/ 537400 w 578738"/>
              <a:gd name="connsiteY19" fmla="*/ 667 h 1130999"/>
              <a:gd name="connsiteX20" fmla="*/ 565594 w 578738"/>
              <a:gd name="connsiteY20" fmla="*/ 0 h 11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8738" h="1130999">
                <a:moveTo>
                  <a:pt x="302419" y="65151"/>
                </a:moveTo>
                <a:lnTo>
                  <a:pt x="302419" y="1065848"/>
                </a:lnTo>
                <a:cubicBezTo>
                  <a:pt x="122682" y="971264"/>
                  <a:pt x="0" y="782765"/>
                  <a:pt x="0" y="565499"/>
                </a:cubicBezTo>
                <a:cubicBezTo>
                  <a:pt x="0" y="348234"/>
                  <a:pt x="122682" y="159830"/>
                  <a:pt x="302419" y="65151"/>
                </a:cubicBezTo>
                <a:close/>
                <a:moveTo>
                  <a:pt x="397668" y="25527"/>
                </a:moveTo>
                <a:lnTo>
                  <a:pt x="397668" y="1105472"/>
                </a:lnTo>
                <a:cubicBezTo>
                  <a:pt x="381476" y="1100423"/>
                  <a:pt x="365569" y="1094613"/>
                  <a:pt x="350043" y="1088231"/>
                </a:cubicBezTo>
                <a:lnTo>
                  <a:pt x="350043" y="42862"/>
                </a:lnTo>
                <a:cubicBezTo>
                  <a:pt x="365664" y="36385"/>
                  <a:pt x="381476" y="30575"/>
                  <a:pt x="397668" y="25527"/>
                </a:cubicBezTo>
                <a:close/>
                <a:moveTo>
                  <a:pt x="496061" y="4382"/>
                </a:moveTo>
                <a:lnTo>
                  <a:pt x="496061" y="1126618"/>
                </a:lnTo>
                <a:cubicBezTo>
                  <a:pt x="478916" y="1124522"/>
                  <a:pt x="461962" y="1121664"/>
                  <a:pt x="445293" y="1118045"/>
                </a:cubicBezTo>
                <a:lnTo>
                  <a:pt x="445293" y="12954"/>
                </a:lnTo>
                <a:cubicBezTo>
                  <a:pt x="461962" y="9335"/>
                  <a:pt x="478916" y="6478"/>
                  <a:pt x="496061" y="4382"/>
                </a:cubicBezTo>
                <a:close/>
                <a:moveTo>
                  <a:pt x="565594" y="0"/>
                </a:moveTo>
                <a:cubicBezTo>
                  <a:pt x="569975" y="0"/>
                  <a:pt x="574262" y="191"/>
                  <a:pt x="578738" y="286"/>
                </a:cubicBezTo>
                <a:lnTo>
                  <a:pt x="578738" y="1130713"/>
                </a:lnTo>
                <a:cubicBezTo>
                  <a:pt x="574357" y="1130808"/>
                  <a:pt x="569975" y="1130999"/>
                  <a:pt x="565594" y="1130999"/>
                </a:cubicBezTo>
                <a:cubicBezTo>
                  <a:pt x="556164" y="1130999"/>
                  <a:pt x="546734" y="1130808"/>
                  <a:pt x="537400" y="1130332"/>
                </a:cubicBezTo>
                <a:lnTo>
                  <a:pt x="537400" y="667"/>
                </a:lnTo>
                <a:cubicBezTo>
                  <a:pt x="546734" y="286"/>
                  <a:pt x="556164" y="0"/>
                  <a:pt x="565594" y="0"/>
                </a:cubicBezTo>
                <a:close/>
              </a:path>
            </a:pathLst>
          </a:custGeom>
          <a:solidFill>
            <a:schemeClr val="bg1">
              <a:lumMod val="95000"/>
            </a:scheme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92B11D-E533-46D1-A575-4062532E7EBF}"/>
              </a:ext>
            </a:extLst>
          </p:cNvPr>
          <p:cNvSpPr/>
          <p:nvPr/>
        </p:nvSpPr>
        <p:spPr>
          <a:xfrm>
            <a:off x="11938627" y="356811"/>
            <a:ext cx="961568" cy="2957544"/>
          </a:xfrm>
          <a:custGeom>
            <a:avLst/>
            <a:gdLst>
              <a:gd name="connsiteX0" fmla="*/ 2211489 w 2271082"/>
              <a:gd name="connsiteY0" fmla="*/ 6866104 h 6985290"/>
              <a:gd name="connsiteX1" fmla="*/ 2271082 w 2271082"/>
              <a:gd name="connsiteY1" fmla="*/ 6925697 h 6985290"/>
              <a:gd name="connsiteX2" fmla="*/ 2211489 w 2271082"/>
              <a:gd name="connsiteY2" fmla="*/ 6985290 h 6985290"/>
              <a:gd name="connsiteX3" fmla="*/ 2151896 w 2271082"/>
              <a:gd name="connsiteY3" fmla="*/ 6925697 h 6985290"/>
              <a:gd name="connsiteX4" fmla="*/ 2211489 w 2271082"/>
              <a:gd name="connsiteY4" fmla="*/ 6866104 h 6985290"/>
              <a:gd name="connsiteX5" fmla="*/ 1904699 w 2271082"/>
              <a:gd name="connsiteY5" fmla="*/ 6866104 h 6985290"/>
              <a:gd name="connsiteX6" fmla="*/ 1964292 w 2271082"/>
              <a:gd name="connsiteY6" fmla="*/ 6925697 h 6985290"/>
              <a:gd name="connsiteX7" fmla="*/ 1904699 w 2271082"/>
              <a:gd name="connsiteY7" fmla="*/ 6985290 h 6985290"/>
              <a:gd name="connsiteX8" fmla="*/ 1845106 w 2271082"/>
              <a:gd name="connsiteY8" fmla="*/ 6925697 h 6985290"/>
              <a:gd name="connsiteX9" fmla="*/ 1904699 w 2271082"/>
              <a:gd name="connsiteY9" fmla="*/ 6866104 h 6985290"/>
              <a:gd name="connsiteX10" fmla="*/ 1595424 w 2271082"/>
              <a:gd name="connsiteY10" fmla="*/ 6866104 h 6985290"/>
              <a:gd name="connsiteX11" fmla="*/ 1655017 w 2271082"/>
              <a:gd name="connsiteY11" fmla="*/ 6925697 h 6985290"/>
              <a:gd name="connsiteX12" fmla="*/ 1595424 w 2271082"/>
              <a:gd name="connsiteY12" fmla="*/ 6985290 h 6985290"/>
              <a:gd name="connsiteX13" fmla="*/ 1535831 w 2271082"/>
              <a:gd name="connsiteY13" fmla="*/ 6925697 h 6985290"/>
              <a:gd name="connsiteX14" fmla="*/ 1595424 w 2271082"/>
              <a:gd name="connsiteY14" fmla="*/ 6866104 h 6985290"/>
              <a:gd name="connsiteX15" fmla="*/ 1286149 w 2271082"/>
              <a:gd name="connsiteY15" fmla="*/ 6866104 h 6985290"/>
              <a:gd name="connsiteX16" fmla="*/ 1345742 w 2271082"/>
              <a:gd name="connsiteY16" fmla="*/ 6925697 h 6985290"/>
              <a:gd name="connsiteX17" fmla="*/ 1286149 w 2271082"/>
              <a:gd name="connsiteY17" fmla="*/ 6985290 h 6985290"/>
              <a:gd name="connsiteX18" fmla="*/ 1226556 w 2271082"/>
              <a:gd name="connsiteY18" fmla="*/ 6925697 h 6985290"/>
              <a:gd name="connsiteX19" fmla="*/ 1286149 w 2271082"/>
              <a:gd name="connsiteY19" fmla="*/ 6866104 h 6985290"/>
              <a:gd name="connsiteX20" fmla="*/ 982448 w 2271082"/>
              <a:gd name="connsiteY20" fmla="*/ 6866104 h 6985290"/>
              <a:gd name="connsiteX21" fmla="*/ 1042041 w 2271082"/>
              <a:gd name="connsiteY21" fmla="*/ 6925697 h 6985290"/>
              <a:gd name="connsiteX22" fmla="*/ 982448 w 2271082"/>
              <a:gd name="connsiteY22" fmla="*/ 6985290 h 6985290"/>
              <a:gd name="connsiteX23" fmla="*/ 922855 w 2271082"/>
              <a:gd name="connsiteY23" fmla="*/ 6925697 h 6985290"/>
              <a:gd name="connsiteX24" fmla="*/ 982448 w 2271082"/>
              <a:gd name="connsiteY24" fmla="*/ 6866104 h 6985290"/>
              <a:gd name="connsiteX25" fmla="*/ 675658 w 2271082"/>
              <a:gd name="connsiteY25" fmla="*/ 6866104 h 6985290"/>
              <a:gd name="connsiteX26" fmla="*/ 735251 w 2271082"/>
              <a:gd name="connsiteY26" fmla="*/ 6925697 h 6985290"/>
              <a:gd name="connsiteX27" fmla="*/ 675658 w 2271082"/>
              <a:gd name="connsiteY27" fmla="*/ 6985290 h 6985290"/>
              <a:gd name="connsiteX28" fmla="*/ 616065 w 2271082"/>
              <a:gd name="connsiteY28" fmla="*/ 6925697 h 6985290"/>
              <a:gd name="connsiteX29" fmla="*/ 675658 w 2271082"/>
              <a:gd name="connsiteY29" fmla="*/ 6866104 h 6985290"/>
              <a:gd name="connsiteX30" fmla="*/ 368868 w 2271082"/>
              <a:gd name="connsiteY30" fmla="*/ 6866104 h 6985290"/>
              <a:gd name="connsiteX31" fmla="*/ 428461 w 2271082"/>
              <a:gd name="connsiteY31" fmla="*/ 6925697 h 6985290"/>
              <a:gd name="connsiteX32" fmla="*/ 368868 w 2271082"/>
              <a:gd name="connsiteY32" fmla="*/ 6985290 h 6985290"/>
              <a:gd name="connsiteX33" fmla="*/ 309275 w 2271082"/>
              <a:gd name="connsiteY33" fmla="*/ 6925697 h 6985290"/>
              <a:gd name="connsiteX34" fmla="*/ 368868 w 2271082"/>
              <a:gd name="connsiteY34" fmla="*/ 6866104 h 6985290"/>
              <a:gd name="connsiteX35" fmla="*/ 59593 w 2271082"/>
              <a:gd name="connsiteY35" fmla="*/ 6866104 h 6985290"/>
              <a:gd name="connsiteX36" fmla="*/ 119186 w 2271082"/>
              <a:gd name="connsiteY36" fmla="*/ 6925697 h 6985290"/>
              <a:gd name="connsiteX37" fmla="*/ 59593 w 2271082"/>
              <a:gd name="connsiteY37" fmla="*/ 6985290 h 6985290"/>
              <a:gd name="connsiteX38" fmla="*/ 0 w 2271082"/>
              <a:gd name="connsiteY38" fmla="*/ 6925697 h 6985290"/>
              <a:gd name="connsiteX39" fmla="*/ 59593 w 2271082"/>
              <a:gd name="connsiteY39" fmla="*/ 6866104 h 6985290"/>
              <a:gd name="connsiteX40" fmla="*/ 2211489 w 2271082"/>
              <a:gd name="connsiteY40" fmla="*/ 6576335 h 6985290"/>
              <a:gd name="connsiteX41" fmla="*/ 2271082 w 2271082"/>
              <a:gd name="connsiteY41" fmla="*/ 6635928 h 6985290"/>
              <a:gd name="connsiteX42" fmla="*/ 2211489 w 2271082"/>
              <a:gd name="connsiteY42" fmla="*/ 6695521 h 6985290"/>
              <a:gd name="connsiteX43" fmla="*/ 2151896 w 2271082"/>
              <a:gd name="connsiteY43" fmla="*/ 6635928 h 6985290"/>
              <a:gd name="connsiteX44" fmla="*/ 2211489 w 2271082"/>
              <a:gd name="connsiteY44" fmla="*/ 6576335 h 6985290"/>
              <a:gd name="connsiteX45" fmla="*/ 1904699 w 2271082"/>
              <a:gd name="connsiteY45" fmla="*/ 6576335 h 6985290"/>
              <a:gd name="connsiteX46" fmla="*/ 1964292 w 2271082"/>
              <a:gd name="connsiteY46" fmla="*/ 6635928 h 6985290"/>
              <a:gd name="connsiteX47" fmla="*/ 1904699 w 2271082"/>
              <a:gd name="connsiteY47" fmla="*/ 6695521 h 6985290"/>
              <a:gd name="connsiteX48" fmla="*/ 1845106 w 2271082"/>
              <a:gd name="connsiteY48" fmla="*/ 6635928 h 6985290"/>
              <a:gd name="connsiteX49" fmla="*/ 1904699 w 2271082"/>
              <a:gd name="connsiteY49" fmla="*/ 6576335 h 6985290"/>
              <a:gd name="connsiteX50" fmla="*/ 1595424 w 2271082"/>
              <a:gd name="connsiteY50" fmla="*/ 6576335 h 6985290"/>
              <a:gd name="connsiteX51" fmla="*/ 1655017 w 2271082"/>
              <a:gd name="connsiteY51" fmla="*/ 6635928 h 6985290"/>
              <a:gd name="connsiteX52" fmla="*/ 1595424 w 2271082"/>
              <a:gd name="connsiteY52" fmla="*/ 6695521 h 6985290"/>
              <a:gd name="connsiteX53" fmla="*/ 1535831 w 2271082"/>
              <a:gd name="connsiteY53" fmla="*/ 6635928 h 6985290"/>
              <a:gd name="connsiteX54" fmla="*/ 1595424 w 2271082"/>
              <a:gd name="connsiteY54" fmla="*/ 6576335 h 6985290"/>
              <a:gd name="connsiteX55" fmla="*/ 1286149 w 2271082"/>
              <a:gd name="connsiteY55" fmla="*/ 6576335 h 6985290"/>
              <a:gd name="connsiteX56" fmla="*/ 1345742 w 2271082"/>
              <a:gd name="connsiteY56" fmla="*/ 6635928 h 6985290"/>
              <a:gd name="connsiteX57" fmla="*/ 1286149 w 2271082"/>
              <a:gd name="connsiteY57" fmla="*/ 6695521 h 6985290"/>
              <a:gd name="connsiteX58" fmla="*/ 1226556 w 2271082"/>
              <a:gd name="connsiteY58" fmla="*/ 6635928 h 6985290"/>
              <a:gd name="connsiteX59" fmla="*/ 1286149 w 2271082"/>
              <a:gd name="connsiteY59" fmla="*/ 6576335 h 6985290"/>
              <a:gd name="connsiteX60" fmla="*/ 982448 w 2271082"/>
              <a:gd name="connsiteY60" fmla="*/ 6576335 h 6985290"/>
              <a:gd name="connsiteX61" fmla="*/ 1042041 w 2271082"/>
              <a:gd name="connsiteY61" fmla="*/ 6635928 h 6985290"/>
              <a:gd name="connsiteX62" fmla="*/ 982448 w 2271082"/>
              <a:gd name="connsiteY62" fmla="*/ 6695521 h 6985290"/>
              <a:gd name="connsiteX63" fmla="*/ 922855 w 2271082"/>
              <a:gd name="connsiteY63" fmla="*/ 6635928 h 6985290"/>
              <a:gd name="connsiteX64" fmla="*/ 982448 w 2271082"/>
              <a:gd name="connsiteY64" fmla="*/ 6576335 h 6985290"/>
              <a:gd name="connsiteX65" fmla="*/ 675658 w 2271082"/>
              <a:gd name="connsiteY65" fmla="*/ 6576335 h 6985290"/>
              <a:gd name="connsiteX66" fmla="*/ 735251 w 2271082"/>
              <a:gd name="connsiteY66" fmla="*/ 6635928 h 6985290"/>
              <a:gd name="connsiteX67" fmla="*/ 675658 w 2271082"/>
              <a:gd name="connsiteY67" fmla="*/ 6695521 h 6985290"/>
              <a:gd name="connsiteX68" fmla="*/ 616065 w 2271082"/>
              <a:gd name="connsiteY68" fmla="*/ 6635928 h 6985290"/>
              <a:gd name="connsiteX69" fmla="*/ 675658 w 2271082"/>
              <a:gd name="connsiteY69" fmla="*/ 6576335 h 6985290"/>
              <a:gd name="connsiteX70" fmla="*/ 368868 w 2271082"/>
              <a:gd name="connsiteY70" fmla="*/ 6576335 h 6985290"/>
              <a:gd name="connsiteX71" fmla="*/ 428461 w 2271082"/>
              <a:gd name="connsiteY71" fmla="*/ 6635928 h 6985290"/>
              <a:gd name="connsiteX72" fmla="*/ 368868 w 2271082"/>
              <a:gd name="connsiteY72" fmla="*/ 6695521 h 6985290"/>
              <a:gd name="connsiteX73" fmla="*/ 309275 w 2271082"/>
              <a:gd name="connsiteY73" fmla="*/ 6635928 h 6985290"/>
              <a:gd name="connsiteX74" fmla="*/ 368868 w 2271082"/>
              <a:gd name="connsiteY74" fmla="*/ 6576335 h 6985290"/>
              <a:gd name="connsiteX75" fmla="*/ 59593 w 2271082"/>
              <a:gd name="connsiteY75" fmla="*/ 6576335 h 6985290"/>
              <a:gd name="connsiteX76" fmla="*/ 119186 w 2271082"/>
              <a:gd name="connsiteY76" fmla="*/ 6635928 h 6985290"/>
              <a:gd name="connsiteX77" fmla="*/ 59593 w 2271082"/>
              <a:gd name="connsiteY77" fmla="*/ 6695521 h 6985290"/>
              <a:gd name="connsiteX78" fmla="*/ 0 w 2271082"/>
              <a:gd name="connsiteY78" fmla="*/ 6635928 h 6985290"/>
              <a:gd name="connsiteX79" fmla="*/ 59593 w 2271082"/>
              <a:gd name="connsiteY79" fmla="*/ 6576335 h 6985290"/>
              <a:gd name="connsiteX80" fmla="*/ 2211489 w 2271082"/>
              <a:gd name="connsiteY80" fmla="*/ 6317026 h 6985290"/>
              <a:gd name="connsiteX81" fmla="*/ 2271082 w 2271082"/>
              <a:gd name="connsiteY81" fmla="*/ 6376619 h 6985290"/>
              <a:gd name="connsiteX82" fmla="*/ 2211489 w 2271082"/>
              <a:gd name="connsiteY82" fmla="*/ 6436212 h 6985290"/>
              <a:gd name="connsiteX83" fmla="*/ 2151896 w 2271082"/>
              <a:gd name="connsiteY83" fmla="*/ 6376619 h 6985290"/>
              <a:gd name="connsiteX84" fmla="*/ 2211489 w 2271082"/>
              <a:gd name="connsiteY84" fmla="*/ 6317026 h 6985290"/>
              <a:gd name="connsiteX85" fmla="*/ 1904699 w 2271082"/>
              <a:gd name="connsiteY85" fmla="*/ 6317026 h 6985290"/>
              <a:gd name="connsiteX86" fmla="*/ 1964292 w 2271082"/>
              <a:gd name="connsiteY86" fmla="*/ 6376619 h 6985290"/>
              <a:gd name="connsiteX87" fmla="*/ 1904699 w 2271082"/>
              <a:gd name="connsiteY87" fmla="*/ 6436212 h 6985290"/>
              <a:gd name="connsiteX88" fmla="*/ 1845106 w 2271082"/>
              <a:gd name="connsiteY88" fmla="*/ 6376619 h 6985290"/>
              <a:gd name="connsiteX89" fmla="*/ 1904699 w 2271082"/>
              <a:gd name="connsiteY89" fmla="*/ 6317026 h 6985290"/>
              <a:gd name="connsiteX90" fmla="*/ 1595424 w 2271082"/>
              <a:gd name="connsiteY90" fmla="*/ 6317026 h 6985290"/>
              <a:gd name="connsiteX91" fmla="*/ 1655017 w 2271082"/>
              <a:gd name="connsiteY91" fmla="*/ 6376619 h 6985290"/>
              <a:gd name="connsiteX92" fmla="*/ 1595424 w 2271082"/>
              <a:gd name="connsiteY92" fmla="*/ 6436212 h 6985290"/>
              <a:gd name="connsiteX93" fmla="*/ 1535831 w 2271082"/>
              <a:gd name="connsiteY93" fmla="*/ 6376619 h 6985290"/>
              <a:gd name="connsiteX94" fmla="*/ 1595424 w 2271082"/>
              <a:gd name="connsiteY94" fmla="*/ 6317026 h 6985290"/>
              <a:gd name="connsiteX95" fmla="*/ 1286149 w 2271082"/>
              <a:gd name="connsiteY95" fmla="*/ 6317026 h 6985290"/>
              <a:gd name="connsiteX96" fmla="*/ 1345742 w 2271082"/>
              <a:gd name="connsiteY96" fmla="*/ 6376619 h 6985290"/>
              <a:gd name="connsiteX97" fmla="*/ 1286149 w 2271082"/>
              <a:gd name="connsiteY97" fmla="*/ 6436212 h 6985290"/>
              <a:gd name="connsiteX98" fmla="*/ 1226556 w 2271082"/>
              <a:gd name="connsiteY98" fmla="*/ 6376619 h 6985290"/>
              <a:gd name="connsiteX99" fmla="*/ 1286149 w 2271082"/>
              <a:gd name="connsiteY99" fmla="*/ 6317026 h 6985290"/>
              <a:gd name="connsiteX100" fmla="*/ 982448 w 2271082"/>
              <a:gd name="connsiteY100" fmla="*/ 6317026 h 6985290"/>
              <a:gd name="connsiteX101" fmla="*/ 1042041 w 2271082"/>
              <a:gd name="connsiteY101" fmla="*/ 6376619 h 6985290"/>
              <a:gd name="connsiteX102" fmla="*/ 982448 w 2271082"/>
              <a:gd name="connsiteY102" fmla="*/ 6436212 h 6985290"/>
              <a:gd name="connsiteX103" fmla="*/ 922855 w 2271082"/>
              <a:gd name="connsiteY103" fmla="*/ 6376619 h 6985290"/>
              <a:gd name="connsiteX104" fmla="*/ 982448 w 2271082"/>
              <a:gd name="connsiteY104" fmla="*/ 6317026 h 6985290"/>
              <a:gd name="connsiteX105" fmla="*/ 675658 w 2271082"/>
              <a:gd name="connsiteY105" fmla="*/ 6317026 h 6985290"/>
              <a:gd name="connsiteX106" fmla="*/ 735251 w 2271082"/>
              <a:gd name="connsiteY106" fmla="*/ 6376619 h 6985290"/>
              <a:gd name="connsiteX107" fmla="*/ 675658 w 2271082"/>
              <a:gd name="connsiteY107" fmla="*/ 6436212 h 6985290"/>
              <a:gd name="connsiteX108" fmla="*/ 616065 w 2271082"/>
              <a:gd name="connsiteY108" fmla="*/ 6376619 h 6985290"/>
              <a:gd name="connsiteX109" fmla="*/ 675658 w 2271082"/>
              <a:gd name="connsiteY109" fmla="*/ 6317026 h 6985290"/>
              <a:gd name="connsiteX110" fmla="*/ 368868 w 2271082"/>
              <a:gd name="connsiteY110" fmla="*/ 6317026 h 6985290"/>
              <a:gd name="connsiteX111" fmla="*/ 428461 w 2271082"/>
              <a:gd name="connsiteY111" fmla="*/ 6376619 h 6985290"/>
              <a:gd name="connsiteX112" fmla="*/ 368868 w 2271082"/>
              <a:gd name="connsiteY112" fmla="*/ 6436212 h 6985290"/>
              <a:gd name="connsiteX113" fmla="*/ 309275 w 2271082"/>
              <a:gd name="connsiteY113" fmla="*/ 6376619 h 6985290"/>
              <a:gd name="connsiteX114" fmla="*/ 368868 w 2271082"/>
              <a:gd name="connsiteY114" fmla="*/ 6317026 h 6985290"/>
              <a:gd name="connsiteX115" fmla="*/ 59593 w 2271082"/>
              <a:gd name="connsiteY115" fmla="*/ 6317026 h 6985290"/>
              <a:gd name="connsiteX116" fmla="*/ 119186 w 2271082"/>
              <a:gd name="connsiteY116" fmla="*/ 6376619 h 6985290"/>
              <a:gd name="connsiteX117" fmla="*/ 59593 w 2271082"/>
              <a:gd name="connsiteY117" fmla="*/ 6436212 h 6985290"/>
              <a:gd name="connsiteX118" fmla="*/ 0 w 2271082"/>
              <a:gd name="connsiteY118" fmla="*/ 6376619 h 6985290"/>
              <a:gd name="connsiteX119" fmla="*/ 59593 w 2271082"/>
              <a:gd name="connsiteY119" fmla="*/ 6317026 h 6985290"/>
              <a:gd name="connsiteX120" fmla="*/ 2211489 w 2271082"/>
              <a:gd name="connsiteY120" fmla="*/ 6057717 h 6985290"/>
              <a:gd name="connsiteX121" fmla="*/ 2271082 w 2271082"/>
              <a:gd name="connsiteY121" fmla="*/ 6117310 h 6985290"/>
              <a:gd name="connsiteX122" fmla="*/ 2211489 w 2271082"/>
              <a:gd name="connsiteY122" fmla="*/ 6176903 h 6985290"/>
              <a:gd name="connsiteX123" fmla="*/ 2151896 w 2271082"/>
              <a:gd name="connsiteY123" fmla="*/ 6117310 h 6985290"/>
              <a:gd name="connsiteX124" fmla="*/ 2211489 w 2271082"/>
              <a:gd name="connsiteY124" fmla="*/ 6057717 h 6985290"/>
              <a:gd name="connsiteX125" fmla="*/ 1904699 w 2271082"/>
              <a:gd name="connsiteY125" fmla="*/ 6057717 h 6985290"/>
              <a:gd name="connsiteX126" fmla="*/ 1964292 w 2271082"/>
              <a:gd name="connsiteY126" fmla="*/ 6117310 h 6985290"/>
              <a:gd name="connsiteX127" fmla="*/ 1904699 w 2271082"/>
              <a:gd name="connsiteY127" fmla="*/ 6176903 h 6985290"/>
              <a:gd name="connsiteX128" fmla="*/ 1845106 w 2271082"/>
              <a:gd name="connsiteY128" fmla="*/ 6117310 h 6985290"/>
              <a:gd name="connsiteX129" fmla="*/ 1904699 w 2271082"/>
              <a:gd name="connsiteY129" fmla="*/ 6057717 h 6985290"/>
              <a:gd name="connsiteX130" fmla="*/ 1595424 w 2271082"/>
              <a:gd name="connsiteY130" fmla="*/ 6057717 h 6985290"/>
              <a:gd name="connsiteX131" fmla="*/ 1655017 w 2271082"/>
              <a:gd name="connsiteY131" fmla="*/ 6117310 h 6985290"/>
              <a:gd name="connsiteX132" fmla="*/ 1595424 w 2271082"/>
              <a:gd name="connsiteY132" fmla="*/ 6176903 h 6985290"/>
              <a:gd name="connsiteX133" fmla="*/ 1535831 w 2271082"/>
              <a:gd name="connsiteY133" fmla="*/ 6117310 h 6985290"/>
              <a:gd name="connsiteX134" fmla="*/ 1595424 w 2271082"/>
              <a:gd name="connsiteY134" fmla="*/ 6057717 h 6985290"/>
              <a:gd name="connsiteX135" fmla="*/ 1286149 w 2271082"/>
              <a:gd name="connsiteY135" fmla="*/ 6057717 h 6985290"/>
              <a:gd name="connsiteX136" fmla="*/ 1345742 w 2271082"/>
              <a:gd name="connsiteY136" fmla="*/ 6117310 h 6985290"/>
              <a:gd name="connsiteX137" fmla="*/ 1286149 w 2271082"/>
              <a:gd name="connsiteY137" fmla="*/ 6176903 h 6985290"/>
              <a:gd name="connsiteX138" fmla="*/ 1226556 w 2271082"/>
              <a:gd name="connsiteY138" fmla="*/ 6117310 h 6985290"/>
              <a:gd name="connsiteX139" fmla="*/ 1286149 w 2271082"/>
              <a:gd name="connsiteY139" fmla="*/ 6057717 h 6985290"/>
              <a:gd name="connsiteX140" fmla="*/ 982448 w 2271082"/>
              <a:gd name="connsiteY140" fmla="*/ 6057717 h 6985290"/>
              <a:gd name="connsiteX141" fmla="*/ 1042041 w 2271082"/>
              <a:gd name="connsiteY141" fmla="*/ 6117310 h 6985290"/>
              <a:gd name="connsiteX142" fmla="*/ 982448 w 2271082"/>
              <a:gd name="connsiteY142" fmla="*/ 6176903 h 6985290"/>
              <a:gd name="connsiteX143" fmla="*/ 922855 w 2271082"/>
              <a:gd name="connsiteY143" fmla="*/ 6117310 h 6985290"/>
              <a:gd name="connsiteX144" fmla="*/ 982448 w 2271082"/>
              <a:gd name="connsiteY144" fmla="*/ 6057717 h 6985290"/>
              <a:gd name="connsiteX145" fmla="*/ 675658 w 2271082"/>
              <a:gd name="connsiteY145" fmla="*/ 6057717 h 6985290"/>
              <a:gd name="connsiteX146" fmla="*/ 735251 w 2271082"/>
              <a:gd name="connsiteY146" fmla="*/ 6117310 h 6985290"/>
              <a:gd name="connsiteX147" fmla="*/ 675658 w 2271082"/>
              <a:gd name="connsiteY147" fmla="*/ 6176903 h 6985290"/>
              <a:gd name="connsiteX148" fmla="*/ 616065 w 2271082"/>
              <a:gd name="connsiteY148" fmla="*/ 6117310 h 6985290"/>
              <a:gd name="connsiteX149" fmla="*/ 675658 w 2271082"/>
              <a:gd name="connsiteY149" fmla="*/ 6057717 h 6985290"/>
              <a:gd name="connsiteX150" fmla="*/ 368868 w 2271082"/>
              <a:gd name="connsiteY150" fmla="*/ 6057717 h 6985290"/>
              <a:gd name="connsiteX151" fmla="*/ 428461 w 2271082"/>
              <a:gd name="connsiteY151" fmla="*/ 6117310 h 6985290"/>
              <a:gd name="connsiteX152" fmla="*/ 368868 w 2271082"/>
              <a:gd name="connsiteY152" fmla="*/ 6176903 h 6985290"/>
              <a:gd name="connsiteX153" fmla="*/ 309275 w 2271082"/>
              <a:gd name="connsiteY153" fmla="*/ 6117310 h 6985290"/>
              <a:gd name="connsiteX154" fmla="*/ 368868 w 2271082"/>
              <a:gd name="connsiteY154" fmla="*/ 6057717 h 6985290"/>
              <a:gd name="connsiteX155" fmla="*/ 59593 w 2271082"/>
              <a:gd name="connsiteY155" fmla="*/ 6057717 h 6985290"/>
              <a:gd name="connsiteX156" fmla="*/ 119186 w 2271082"/>
              <a:gd name="connsiteY156" fmla="*/ 6117310 h 6985290"/>
              <a:gd name="connsiteX157" fmla="*/ 59593 w 2271082"/>
              <a:gd name="connsiteY157" fmla="*/ 6176903 h 6985290"/>
              <a:gd name="connsiteX158" fmla="*/ 0 w 2271082"/>
              <a:gd name="connsiteY158" fmla="*/ 6117310 h 6985290"/>
              <a:gd name="connsiteX159" fmla="*/ 59593 w 2271082"/>
              <a:gd name="connsiteY159" fmla="*/ 6057717 h 6985290"/>
              <a:gd name="connsiteX160" fmla="*/ 2211489 w 2271082"/>
              <a:gd name="connsiteY160" fmla="*/ 5798408 h 6985290"/>
              <a:gd name="connsiteX161" fmla="*/ 2271082 w 2271082"/>
              <a:gd name="connsiteY161" fmla="*/ 5858001 h 6985290"/>
              <a:gd name="connsiteX162" fmla="*/ 2211489 w 2271082"/>
              <a:gd name="connsiteY162" fmla="*/ 5917594 h 6985290"/>
              <a:gd name="connsiteX163" fmla="*/ 2151896 w 2271082"/>
              <a:gd name="connsiteY163" fmla="*/ 5858001 h 6985290"/>
              <a:gd name="connsiteX164" fmla="*/ 2211489 w 2271082"/>
              <a:gd name="connsiteY164" fmla="*/ 5798408 h 6985290"/>
              <a:gd name="connsiteX165" fmla="*/ 1904699 w 2271082"/>
              <a:gd name="connsiteY165" fmla="*/ 5798408 h 6985290"/>
              <a:gd name="connsiteX166" fmla="*/ 1964292 w 2271082"/>
              <a:gd name="connsiteY166" fmla="*/ 5858001 h 6985290"/>
              <a:gd name="connsiteX167" fmla="*/ 1904699 w 2271082"/>
              <a:gd name="connsiteY167" fmla="*/ 5917594 h 6985290"/>
              <a:gd name="connsiteX168" fmla="*/ 1845106 w 2271082"/>
              <a:gd name="connsiteY168" fmla="*/ 5858001 h 6985290"/>
              <a:gd name="connsiteX169" fmla="*/ 1904699 w 2271082"/>
              <a:gd name="connsiteY169" fmla="*/ 5798408 h 6985290"/>
              <a:gd name="connsiteX170" fmla="*/ 1595424 w 2271082"/>
              <a:gd name="connsiteY170" fmla="*/ 5798408 h 6985290"/>
              <a:gd name="connsiteX171" fmla="*/ 1655017 w 2271082"/>
              <a:gd name="connsiteY171" fmla="*/ 5858001 h 6985290"/>
              <a:gd name="connsiteX172" fmla="*/ 1595424 w 2271082"/>
              <a:gd name="connsiteY172" fmla="*/ 5917594 h 6985290"/>
              <a:gd name="connsiteX173" fmla="*/ 1535831 w 2271082"/>
              <a:gd name="connsiteY173" fmla="*/ 5858001 h 6985290"/>
              <a:gd name="connsiteX174" fmla="*/ 1595424 w 2271082"/>
              <a:gd name="connsiteY174" fmla="*/ 5798408 h 6985290"/>
              <a:gd name="connsiteX175" fmla="*/ 1286149 w 2271082"/>
              <a:gd name="connsiteY175" fmla="*/ 5798408 h 6985290"/>
              <a:gd name="connsiteX176" fmla="*/ 1345742 w 2271082"/>
              <a:gd name="connsiteY176" fmla="*/ 5858001 h 6985290"/>
              <a:gd name="connsiteX177" fmla="*/ 1286149 w 2271082"/>
              <a:gd name="connsiteY177" fmla="*/ 5917594 h 6985290"/>
              <a:gd name="connsiteX178" fmla="*/ 1226556 w 2271082"/>
              <a:gd name="connsiteY178" fmla="*/ 5858001 h 6985290"/>
              <a:gd name="connsiteX179" fmla="*/ 1286149 w 2271082"/>
              <a:gd name="connsiteY179" fmla="*/ 5798408 h 6985290"/>
              <a:gd name="connsiteX180" fmla="*/ 982448 w 2271082"/>
              <a:gd name="connsiteY180" fmla="*/ 5798408 h 6985290"/>
              <a:gd name="connsiteX181" fmla="*/ 1042041 w 2271082"/>
              <a:gd name="connsiteY181" fmla="*/ 5858001 h 6985290"/>
              <a:gd name="connsiteX182" fmla="*/ 982448 w 2271082"/>
              <a:gd name="connsiteY182" fmla="*/ 5917594 h 6985290"/>
              <a:gd name="connsiteX183" fmla="*/ 922855 w 2271082"/>
              <a:gd name="connsiteY183" fmla="*/ 5858001 h 6985290"/>
              <a:gd name="connsiteX184" fmla="*/ 982448 w 2271082"/>
              <a:gd name="connsiteY184" fmla="*/ 5798408 h 6985290"/>
              <a:gd name="connsiteX185" fmla="*/ 675658 w 2271082"/>
              <a:gd name="connsiteY185" fmla="*/ 5798408 h 6985290"/>
              <a:gd name="connsiteX186" fmla="*/ 735251 w 2271082"/>
              <a:gd name="connsiteY186" fmla="*/ 5858001 h 6985290"/>
              <a:gd name="connsiteX187" fmla="*/ 675658 w 2271082"/>
              <a:gd name="connsiteY187" fmla="*/ 5917594 h 6985290"/>
              <a:gd name="connsiteX188" fmla="*/ 616065 w 2271082"/>
              <a:gd name="connsiteY188" fmla="*/ 5858001 h 6985290"/>
              <a:gd name="connsiteX189" fmla="*/ 675658 w 2271082"/>
              <a:gd name="connsiteY189" fmla="*/ 5798408 h 6985290"/>
              <a:gd name="connsiteX190" fmla="*/ 368868 w 2271082"/>
              <a:gd name="connsiteY190" fmla="*/ 5798408 h 6985290"/>
              <a:gd name="connsiteX191" fmla="*/ 428461 w 2271082"/>
              <a:gd name="connsiteY191" fmla="*/ 5858001 h 6985290"/>
              <a:gd name="connsiteX192" fmla="*/ 368868 w 2271082"/>
              <a:gd name="connsiteY192" fmla="*/ 5917594 h 6985290"/>
              <a:gd name="connsiteX193" fmla="*/ 309275 w 2271082"/>
              <a:gd name="connsiteY193" fmla="*/ 5858001 h 6985290"/>
              <a:gd name="connsiteX194" fmla="*/ 368868 w 2271082"/>
              <a:gd name="connsiteY194" fmla="*/ 5798408 h 6985290"/>
              <a:gd name="connsiteX195" fmla="*/ 59593 w 2271082"/>
              <a:gd name="connsiteY195" fmla="*/ 5798408 h 6985290"/>
              <a:gd name="connsiteX196" fmla="*/ 119186 w 2271082"/>
              <a:gd name="connsiteY196" fmla="*/ 5858001 h 6985290"/>
              <a:gd name="connsiteX197" fmla="*/ 59593 w 2271082"/>
              <a:gd name="connsiteY197" fmla="*/ 5917594 h 6985290"/>
              <a:gd name="connsiteX198" fmla="*/ 0 w 2271082"/>
              <a:gd name="connsiteY198" fmla="*/ 5858001 h 6985290"/>
              <a:gd name="connsiteX199" fmla="*/ 59593 w 2271082"/>
              <a:gd name="connsiteY199" fmla="*/ 5798408 h 6985290"/>
              <a:gd name="connsiteX200" fmla="*/ 2211489 w 2271082"/>
              <a:gd name="connsiteY200" fmla="*/ 5539099 h 6985290"/>
              <a:gd name="connsiteX201" fmla="*/ 2271082 w 2271082"/>
              <a:gd name="connsiteY201" fmla="*/ 5598692 h 6985290"/>
              <a:gd name="connsiteX202" fmla="*/ 2211489 w 2271082"/>
              <a:gd name="connsiteY202" fmla="*/ 5658285 h 6985290"/>
              <a:gd name="connsiteX203" fmla="*/ 2151896 w 2271082"/>
              <a:gd name="connsiteY203" fmla="*/ 5598692 h 6985290"/>
              <a:gd name="connsiteX204" fmla="*/ 2211489 w 2271082"/>
              <a:gd name="connsiteY204" fmla="*/ 5539099 h 6985290"/>
              <a:gd name="connsiteX205" fmla="*/ 1904699 w 2271082"/>
              <a:gd name="connsiteY205" fmla="*/ 5539099 h 6985290"/>
              <a:gd name="connsiteX206" fmla="*/ 1964292 w 2271082"/>
              <a:gd name="connsiteY206" fmla="*/ 5598692 h 6985290"/>
              <a:gd name="connsiteX207" fmla="*/ 1904699 w 2271082"/>
              <a:gd name="connsiteY207" fmla="*/ 5658285 h 6985290"/>
              <a:gd name="connsiteX208" fmla="*/ 1845106 w 2271082"/>
              <a:gd name="connsiteY208" fmla="*/ 5598692 h 6985290"/>
              <a:gd name="connsiteX209" fmla="*/ 1904699 w 2271082"/>
              <a:gd name="connsiteY209" fmla="*/ 5539099 h 6985290"/>
              <a:gd name="connsiteX210" fmla="*/ 1595424 w 2271082"/>
              <a:gd name="connsiteY210" fmla="*/ 5539099 h 6985290"/>
              <a:gd name="connsiteX211" fmla="*/ 1655017 w 2271082"/>
              <a:gd name="connsiteY211" fmla="*/ 5598692 h 6985290"/>
              <a:gd name="connsiteX212" fmla="*/ 1595424 w 2271082"/>
              <a:gd name="connsiteY212" fmla="*/ 5658285 h 6985290"/>
              <a:gd name="connsiteX213" fmla="*/ 1535831 w 2271082"/>
              <a:gd name="connsiteY213" fmla="*/ 5598692 h 6985290"/>
              <a:gd name="connsiteX214" fmla="*/ 1595424 w 2271082"/>
              <a:gd name="connsiteY214" fmla="*/ 5539099 h 6985290"/>
              <a:gd name="connsiteX215" fmla="*/ 1286149 w 2271082"/>
              <a:gd name="connsiteY215" fmla="*/ 5539099 h 6985290"/>
              <a:gd name="connsiteX216" fmla="*/ 1345742 w 2271082"/>
              <a:gd name="connsiteY216" fmla="*/ 5598692 h 6985290"/>
              <a:gd name="connsiteX217" fmla="*/ 1286149 w 2271082"/>
              <a:gd name="connsiteY217" fmla="*/ 5658285 h 6985290"/>
              <a:gd name="connsiteX218" fmla="*/ 1226556 w 2271082"/>
              <a:gd name="connsiteY218" fmla="*/ 5598692 h 6985290"/>
              <a:gd name="connsiteX219" fmla="*/ 1286149 w 2271082"/>
              <a:gd name="connsiteY219" fmla="*/ 5539099 h 6985290"/>
              <a:gd name="connsiteX220" fmla="*/ 982448 w 2271082"/>
              <a:gd name="connsiteY220" fmla="*/ 5539099 h 6985290"/>
              <a:gd name="connsiteX221" fmla="*/ 1042041 w 2271082"/>
              <a:gd name="connsiteY221" fmla="*/ 5598692 h 6985290"/>
              <a:gd name="connsiteX222" fmla="*/ 982448 w 2271082"/>
              <a:gd name="connsiteY222" fmla="*/ 5658285 h 6985290"/>
              <a:gd name="connsiteX223" fmla="*/ 922855 w 2271082"/>
              <a:gd name="connsiteY223" fmla="*/ 5598692 h 6985290"/>
              <a:gd name="connsiteX224" fmla="*/ 982448 w 2271082"/>
              <a:gd name="connsiteY224" fmla="*/ 5539099 h 6985290"/>
              <a:gd name="connsiteX225" fmla="*/ 675658 w 2271082"/>
              <a:gd name="connsiteY225" fmla="*/ 5539099 h 6985290"/>
              <a:gd name="connsiteX226" fmla="*/ 735251 w 2271082"/>
              <a:gd name="connsiteY226" fmla="*/ 5598692 h 6985290"/>
              <a:gd name="connsiteX227" fmla="*/ 675658 w 2271082"/>
              <a:gd name="connsiteY227" fmla="*/ 5658285 h 6985290"/>
              <a:gd name="connsiteX228" fmla="*/ 616065 w 2271082"/>
              <a:gd name="connsiteY228" fmla="*/ 5598692 h 6985290"/>
              <a:gd name="connsiteX229" fmla="*/ 675658 w 2271082"/>
              <a:gd name="connsiteY229" fmla="*/ 5539099 h 6985290"/>
              <a:gd name="connsiteX230" fmla="*/ 368868 w 2271082"/>
              <a:gd name="connsiteY230" fmla="*/ 5539099 h 6985290"/>
              <a:gd name="connsiteX231" fmla="*/ 428461 w 2271082"/>
              <a:gd name="connsiteY231" fmla="*/ 5598692 h 6985290"/>
              <a:gd name="connsiteX232" fmla="*/ 368868 w 2271082"/>
              <a:gd name="connsiteY232" fmla="*/ 5658285 h 6985290"/>
              <a:gd name="connsiteX233" fmla="*/ 309275 w 2271082"/>
              <a:gd name="connsiteY233" fmla="*/ 5598692 h 6985290"/>
              <a:gd name="connsiteX234" fmla="*/ 368868 w 2271082"/>
              <a:gd name="connsiteY234" fmla="*/ 5539099 h 6985290"/>
              <a:gd name="connsiteX235" fmla="*/ 59593 w 2271082"/>
              <a:gd name="connsiteY235" fmla="*/ 5539099 h 6985290"/>
              <a:gd name="connsiteX236" fmla="*/ 119186 w 2271082"/>
              <a:gd name="connsiteY236" fmla="*/ 5598692 h 6985290"/>
              <a:gd name="connsiteX237" fmla="*/ 59593 w 2271082"/>
              <a:gd name="connsiteY237" fmla="*/ 5658285 h 6985290"/>
              <a:gd name="connsiteX238" fmla="*/ 0 w 2271082"/>
              <a:gd name="connsiteY238" fmla="*/ 5598692 h 6985290"/>
              <a:gd name="connsiteX239" fmla="*/ 59593 w 2271082"/>
              <a:gd name="connsiteY239" fmla="*/ 5539099 h 6985290"/>
              <a:gd name="connsiteX240" fmla="*/ 2211489 w 2271082"/>
              <a:gd name="connsiteY240" fmla="*/ 5279790 h 6985290"/>
              <a:gd name="connsiteX241" fmla="*/ 2271082 w 2271082"/>
              <a:gd name="connsiteY241" fmla="*/ 5339383 h 6985290"/>
              <a:gd name="connsiteX242" fmla="*/ 2211489 w 2271082"/>
              <a:gd name="connsiteY242" fmla="*/ 5398976 h 6985290"/>
              <a:gd name="connsiteX243" fmla="*/ 2151896 w 2271082"/>
              <a:gd name="connsiteY243" fmla="*/ 5339383 h 6985290"/>
              <a:gd name="connsiteX244" fmla="*/ 2211489 w 2271082"/>
              <a:gd name="connsiteY244" fmla="*/ 5279790 h 6985290"/>
              <a:gd name="connsiteX245" fmla="*/ 1904699 w 2271082"/>
              <a:gd name="connsiteY245" fmla="*/ 5279790 h 6985290"/>
              <a:gd name="connsiteX246" fmla="*/ 1964292 w 2271082"/>
              <a:gd name="connsiteY246" fmla="*/ 5339383 h 6985290"/>
              <a:gd name="connsiteX247" fmla="*/ 1904699 w 2271082"/>
              <a:gd name="connsiteY247" fmla="*/ 5398976 h 6985290"/>
              <a:gd name="connsiteX248" fmla="*/ 1845106 w 2271082"/>
              <a:gd name="connsiteY248" fmla="*/ 5339383 h 6985290"/>
              <a:gd name="connsiteX249" fmla="*/ 1904699 w 2271082"/>
              <a:gd name="connsiteY249" fmla="*/ 5279790 h 6985290"/>
              <a:gd name="connsiteX250" fmla="*/ 1595424 w 2271082"/>
              <a:gd name="connsiteY250" fmla="*/ 5279790 h 6985290"/>
              <a:gd name="connsiteX251" fmla="*/ 1655017 w 2271082"/>
              <a:gd name="connsiteY251" fmla="*/ 5339383 h 6985290"/>
              <a:gd name="connsiteX252" fmla="*/ 1595424 w 2271082"/>
              <a:gd name="connsiteY252" fmla="*/ 5398976 h 6985290"/>
              <a:gd name="connsiteX253" fmla="*/ 1535831 w 2271082"/>
              <a:gd name="connsiteY253" fmla="*/ 5339383 h 6985290"/>
              <a:gd name="connsiteX254" fmla="*/ 1595424 w 2271082"/>
              <a:gd name="connsiteY254" fmla="*/ 5279790 h 6985290"/>
              <a:gd name="connsiteX255" fmla="*/ 1286149 w 2271082"/>
              <a:gd name="connsiteY255" fmla="*/ 5279790 h 6985290"/>
              <a:gd name="connsiteX256" fmla="*/ 1345742 w 2271082"/>
              <a:gd name="connsiteY256" fmla="*/ 5339383 h 6985290"/>
              <a:gd name="connsiteX257" fmla="*/ 1286149 w 2271082"/>
              <a:gd name="connsiteY257" fmla="*/ 5398976 h 6985290"/>
              <a:gd name="connsiteX258" fmla="*/ 1226556 w 2271082"/>
              <a:gd name="connsiteY258" fmla="*/ 5339383 h 6985290"/>
              <a:gd name="connsiteX259" fmla="*/ 1286149 w 2271082"/>
              <a:gd name="connsiteY259" fmla="*/ 5279790 h 6985290"/>
              <a:gd name="connsiteX260" fmla="*/ 982448 w 2271082"/>
              <a:gd name="connsiteY260" fmla="*/ 5279790 h 6985290"/>
              <a:gd name="connsiteX261" fmla="*/ 1042041 w 2271082"/>
              <a:gd name="connsiteY261" fmla="*/ 5339383 h 6985290"/>
              <a:gd name="connsiteX262" fmla="*/ 982448 w 2271082"/>
              <a:gd name="connsiteY262" fmla="*/ 5398976 h 6985290"/>
              <a:gd name="connsiteX263" fmla="*/ 922855 w 2271082"/>
              <a:gd name="connsiteY263" fmla="*/ 5339383 h 6985290"/>
              <a:gd name="connsiteX264" fmla="*/ 982448 w 2271082"/>
              <a:gd name="connsiteY264" fmla="*/ 5279790 h 6985290"/>
              <a:gd name="connsiteX265" fmla="*/ 675658 w 2271082"/>
              <a:gd name="connsiteY265" fmla="*/ 5279790 h 6985290"/>
              <a:gd name="connsiteX266" fmla="*/ 735251 w 2271082"/>
              <a:gd name="connsiteY266" fmla="*/ 5339383 h 6985290"/>
              <a:gd name="connsiteX267" fmla="*/ 675658 w 2271082"/>
              <a:gd name="connsiteY267" fmla="*/ 5398976 h 6985290"/>
              <a:gd name="connsiteX268" fmla="*/ 616065 w 2271082"/>
              <a:gd name="connsiteY268" fmla="*/ 5339383 h 6985290"/>
              <a:gd name="connsiteX269" fmla="*/ 675658 w 2271082"/>
              <a:gd name="connsiteY269" fmla="*/ 5279790 h 6985290"/>
              <a:gd name="connsiteX270" fmla="*/ 368868 w 2271082"/>
              <a:gd name="connsiteY270" fmla="*/ 5279790 h 6985290"/>
              <a:gd name="connsiteX271" fmla="*/ 428461 w 2271082"/>
              <a:gd name="connsiteY271" fmla="*/ 5339383 h 6985290"/>
              <a:gd name="connsiteX272" fmla="*/ 368868 w 2271082"/>
              <a:gd name="connsiteY272" fmla="*/ 5398976 h 6985290"/>
              <a:gd name="connsiteX273" fmla="*/ 309275 w 2271082"/>
              <a:gd name="connsiteY273" fmla="*/ 5339383 h 6985290"/>
              <a:gd name="connsiteX274" fmla="*/ 368868 w 2271082"/>
              <a:gd name="connsiteY274" fmla="*/ 5279790 h 6985290"/>
              <a:gd name="connsiteX275" fmla="*/ 59593 w 2271082"/>
              <a:gd name="connsiteY275" fmla="*/ 5279790 h 6985290"/>
              <a:gd name="connsiteX276" fmla="*/ 119186 w 2271082"/>
              <a:gd name="connsiteY276" fmla="*/ 5339383 h 6985290"/>
              <a:gd name="connsiteX277" fmla="*/ 59593 w 2271082"/>
              <a:gd name="connsiteY277" fmla="*/ 5398976 h 6985290"/>
              <a:gd name="connsiteX278" fmla="*/ 0 w 2271082"/>
              <a:gd name="connsiteY278" fmla="*/ 5339383 h 6985290"/>
              <a:gd name="connsiteX279" fmla="*/ 59593 w 2271082"/>
              <a:gd name="connsiteY279" fmla="*/ 5279790 h 6985290"/>
              <a:gd name="connsiteX280" fmla="*/ 2211489 w 2271082"/>
              <a:gd name="connsiteY280" fmla="*/ 5020481 h 6985290"/>
              <a:gd name="connsiteX281" fmla="*/ 2271082 w 2271082"/>
              <a:gd name="connsiteY281" fmla="*/ 5080074 h 6985290"/>
              <a:gd name="connsiteX282" fmla="*/ 2211489 w 2271082"/>
              <a:gd name="connsiteY282" fmla="*/ 5139667 h 6985290"/>
              <a:gd name="connsiteX283" fmla="*/ 2151896 w 2271082"/>
              <a:gd name="connsiteY283" fmla="*/ 5080074 h 6985290"/>
              <a:gd name="connsiteX284" fmla="*/ 2211489 w 2271082"/>
              <a:gd name="connsiteY284" fmla="*/ 5020481 h 6985290"/>
              <a:gd name="connsiteX285" fmla="*/ 1904699 w 2271082"/>
              <a:gd name="connsiteY285" fmla="*/ 5020481 h 6985290"/>
              <a:gd name="connsiteX286" fmla="*/ 1964292 w 2271082"/>
              <a:gd name="connsiteY286" fmla="*/ 5080074 h 6985290"/>
              <a:gd name="connsiteX287" fmla="*/ 1904699 w 2271082"/>
              <a:gd name="connsiteY287" fmla="*/ 5139667 h 6985290"/>
              <a:gd name="connsiteX288" fmla="*/ 1845106 w 2271082"/>
              <a:gd name="connsiteY288" fmla="*/ 5080074 h 6985290"/>
              <a:gd name="connsiteX289" fmla="*/ 1904699 w 2271082"/>
              <a:gd name="connsiteY289" fmla="*/ 5020481 h 6985290"/>
              <a:gd name="connsiteX290" fmla="*/ 1595424 w 2271082"/>
              <a:gd name="connsiteY290" fmla="*/ 5020481 h 6985290"/>
              <a:gd name="connsiteX291" fmla="*/ 1655017 w 2271082"/>
              <a:gd name="connsiteY291" fmla="*/ 5080074 h 6985290"/>
              <a:gd name="connsiteX292" fmla="*/ 1595424 w 2271082"/>
              <a:gd name="connsiteY292" fmla="*/ 5139667 h 6985290"/>
              <a:gd name="connsiteX293" fmla="*/ 1535831 w 2271082"/>
              <a:gd name="connsiteY293" fmla="*/ 5080074 h 6985290"/>
              <a:gd name="connsiteX294" fmla="*/ 1595424 w 2271082"/>
              <a:gd name="connsiteY294" fmla="*/ 5020481 h 6985290"/>
              <a:gd name="connsiteX295" fmla="*/ 1286149 w 2271082"/>
              <a:gd name="connsiteY295" fmla="*/ 5020481 h 6985290"/>
              <a:gd name="connsiteX296" fmla="*/ 1345742 w 2271082"/>
              <a:gd name="connsiteY296" fmla="*/ 5080074 h 6985290"/>
              <a:gd name="connsiteX297" fmla="*/ 1286149 w 2271082"/>
              <a:gd name="connsiteY297" fmla="*/ 5139667 h 6985290"/>
              <a:gd name="connsiteX298" fmla="*/ 1226556 w 2271082"/>
              <a:gd name="connsiteY298" fmla="*/ 5080074 h 6985290"/>
              <a:gd name="connsiteX299" fmla="*/ 1286149 w 2271082"/>
              <a:gd name="connsiteY299" fmla="*/ 5020481 h 6985290"/>
              <a:gd name="connsiteX300" fmla="*/ 982448 w 2271082"/>
              <a:gd name="connsiteY300" fmla="*/ 5020481 h 6985290"/>
              <a:gd name="connsiteX301" fmla="*/ 1042041 w 2271082"/>
              <a:gd name="connsiteY301" fmla="*/ 5080074 h 6985290"/>
              <a:gd name="connsiteX302" fmla="*/ 982448 w 2271082"/>
              <a:gd name="connsiteY302" fmla="*/ 5139667 h 6985290"/>
              <a:gd name="connsiteX303" fmla="*/ 922855 w 2271082"/>
              <a:gd name="connsiteY303" fmla="*/ 5080074 h 6985290"/>
              <a:gd name="connsiteX304" fmla="*/ 982448 w 2271082"/>
              <a:gd name="connsiteY304" fmla="*/ 5020481 h 6985290"/>
              <a:gd name="connsiteX305" fmla="*/ 675658 w 2271082"/>
              <a:gd name="connsiteY305" fmla="*/ 5020481 h 6985290"/>
              <a:gd name="connsiteX306" fmla="*/ 735251 w 2271082"/>
              <a:gd name="connsiteY306" fmla="*/ 5080074 h 6985290"/>
              <a:gd name="connsiteX307" fmla="*/ 675658 w 2271082"/>
              <a:gd name="connsiteY307" fmla="*/ 5139667 h 6985290"/>
              <a:gd name="connsiteX308" fmla="*/ 616065 w 2271082"/>
              <a:gd name="connsiteY308" fmla="*/ 5080074 h 6985290"/>
              <a:gd name="connsiteX309" fmla="*/ 675658 w 2271082"/>
              <a:gd name="connsiteY309" fmla="*/ 5020481 h 6985290"/>
              <a:gd name="connsiteX310" fmla="*/ 368868 w 2271082"/>
              <a:gd name="connsiteY310" fmla="*/ 5020481 h 6985290"/>
              <a:gd name="connsiteX311" fmla="*/ 428461 w 2271082"/>
              <a:gd name="connsiteY311" fmla="*/ 5080074 h 6985290"/>
              <a:gd name="connsiteX312" fmla="*/ 368868 w 2271082"/>
              <a:gd name="connsiteY312" fmla="*/ 5139667 h 6985290"/>
              <a:gd name="connsiteX313" fmla="*/ 309275 w 2271082"/>
              <a:gd name="connsiteY313" fmla="*/ 5080074 h 6985290"/>
              <a:gd name="connsiteX314" fmla="*/ 368868 w 2271082"/>
              <a:gd name="connsiteY314" fmla="*/ 5020481 h 6985290"/>
              <a:gd name="connsiteX315" fmla="*/ 59593 w 2271082"/>
              <a:gd name="connsiteY315" fmla="*/ 5020481 h 6985290"/>
              <a:gd name="connsiteX316" fmla="*/ 119186 w 2271082"/>
              <a:gd name="connsiteY316" fmla="*/ 5080074 h 6985290"/>
              <a:gd name="connsiteX317" fmla="*/ 59593 w 2271082"/>
              <a:gd name="connsiteY317" fmla="*/ 5139667 h 6985290"/>
              <a:gd name="connsiteX318" fmla="*/ 0 w 2271082"/>
              <a:gd name="connsiteY318" fmla="*/ 5080074 h 6985290"/>
              <a:gd name="connsiteX319" fmla="*/ 59593 w 2271082"/>
              <a:gd name="connsiteY319" fmla="*/ 5020481 h 6985290"/>
              <a:gd name="connsiteX320" fmla="*/ 2211489 w 2271082"/>
              <a:gd name="connsiteY320" fmla="*/ 4744816 h 6985290"/>
              <a:gd name="connsiteX321" fmla="*/ 2271082 w 2271082"/>
              <a:gd name="connsiteY321" fmla="*/ 4804409 h 6985290"/>
              <a:gd name="connsiteX322" fmla="*/ 2211489 w 2271082"/>
              <a:gd name="connsiteY322" fmla="*/ 4864002 h 6985290"/>
              <a:gd name="connsiteX323" fmla="*/ 2151896 w 2271082"/>
              <a:gd name="connsiteY323" fmla="*/ 4804409 h 6985290"/>
              <a:gd name="connsiteX324" fmla="*/ 2211489 w 2271082"/>
              <a:gd name="connsiteY324" fmla="*/ 4744816 h 6985290"/>
              <a:gd name="connsiteX325" fmla="*/ 1904699 w 2271082"/>
              <a:gd name="connsiteY325" fmla="*/ 4744816 h 6985290"/>
              <a:gd name="connsiteX326" fmla="*/ 1964292 w 2271082"/>
              <a:gd name="connsiteY326" fmla="*/ 4804409 h 6985290"/>
              <a:gd name="connsiteX327" fmla="*/ 1904699 w 2271082"/>
              <a:gd name="connsiteY327" fmla="*/ 4864002 h 6985290"/>
              <a:gd name="connsiteX328" fmla="*/ 1845106 w 2271082"/>
              <a:gd name="connsiteY328" fmla="*/ 4804409 h 6985290"/>
              <a:gd name="connsiteX329" fmla="*/ 1904699 w 2271082"/>
              <a:gd name="connsiteY329" fmla="*/ 4744816 h 6985290"/>
              <a:gd name="connsiteX330" fmla="*/ 1595424 w 2271082"/>
              <a:gd name="connsiteY330" fmla="*/ 4744816 h 6985290"/>
              <a:gd name="connsiteX331" fmla="*/ 1655017 w 2271082"/>
              <a:gd name="connsiteY331" fmla="*/ 4804409 h 6985290"/>
              <a:gd name="connsiteX332" fmla="*/ 1595424 w 2271082"/>
              <a:gd name="connsiteY332" fmla="*/ 4864002 h 6985290"/>
              <a:gd name="connsiteX333" fmla="*/ 1535831 w 2271082"/>
              <a:gd name="connsiteY333" fmla="*/ 4804409 h 6985290"/>
              <a:gd name="connsiteX334" fmla="*/ 1595424 w 2271082"/>
              <a:gd name="connsiteY334" fmla="*/ 4744816 h 6985290"/>
              <a:gd name="connsiteX335" fmla="*/ 1286149 w 2271082"/>
              <a:gd name="connsiteY335" fmla="*/ 4744816 h 6985290"/>
              <a:gd name="connsiteX336" fmla="*/ 1345742 w 2271082"/>
              <a:gd name="connsiteY336" fmla="*/ 4804409 h 6985290"/>
              <a:gd name="connsiteX337" fmla="*/ 1286149 w 2271082"/>
              <a:gd name="connsiteY337" fmla="*/ 4864002 h 6985290"/>
              <a:gd name="connsiteX338" fmla="*/ 1226556 w 2271082"/>
              <a:gd name="connsiteY338" fmla="*/ 4804409 h 6985290"/>
              <a:gd name="connsiteX339" fmla="*/ 1286149 w 2271082"/>
              <a:gd name="connsiteY339" fmla="*/ 4744816 h 6985290"/>
              <a:gd name="connsiteX340" fmla="*/ 982448 w 2271082"/>
              <a:gd name="connsiteY340" fmla="*/ 4744816 h 6985290"/>
              <a:gd name="connsiteX341" fmla="*/ 1042041 w 2271082"/>
              <a:gd name="connsiteY341" fmla="*/ 4804409 h 6985290"/>
              <a:gd name="connsiteX342" fmla="*/ 982448 w 2271082"/>
              <a:gd name="connsiteY342" fmla="*/ 4864002 h 6985290"/>
              <a:gd name="connsiteX343" fmla="*/ 922855 w 2271082"/>
              <a:gd name="connsiteY343" fmla="*/ 4804409 h 6985290"/>
              <a:gd name="connsiteX344" fmla="*/ 982448 w 2271082"/>
              <a:gd name="connsiteY344" fmla="*/ 4744816 h 6985290"/>
              <a:gd name="connsiteX345" fmla="*/ 675658 w 2271082"/>
              <a:gd name="connsiteY345" fmla="*/ 4744816 h 6985290"/>
              <a:gd name="connsiteX346" fmla="*/ 735251 w 2271082"/>
              <a:gd name="connsiteY346" fmla="*/ 4804409 h 6985290"/>
              <a:gd name="connsiteX347" fmla="*/ 675658 w 2271082"/>
              <a:gd name="connsiteY347" fmla="*/ 4864002 h 6985290"/>
              <a:gd name="connsiteX348" fmla="*/ 616065 w 2271082"/>
              <a:gd name="connsiteY348" fmla="*/ 4804409 h 6985290"/>
              <a:gd name="connsiteX349" fmla="*/ 675658 w 2271082"/>
              <a:gd name="connsiteY349" fmla="*/ 4744816 h 6985290"/>
              <a:gd name="connsiteX350" fmla="*/ 368868 w 2271082"/>
              <a:gd name="connsiteY350" fmla="*/ 4744816 h 6985290"/>
              <a:gd name="connsiteX351" fmla="*/ 428461 w 2271082"/>
              <a:gd name="connsiteY351" fmla="*/ 4804409 h 6985290"/>
              <a:gd name="connsiteX352" fmla="*/ 368868 w 2271082"/>
              <a:gd name="connsiteY352" fmla="*/ 4864002 h 6985290"/>
              <a:gd name="connsiteX353" fmla="*/ 309275 w 2271082"/>
              <a:gd name="connsiteY353" fmla="*/ 4804409 h 6985290"/>
              <a:gd name="connsiteX354" fmla="*/ 368868 w 2271082"/>
              <a:gd name="connsiteY354" fmla="*/ 4744816 h 6985290"/>
              <a:gd name="connsiteX355" fmla="*/ 59593 w 2271082"/>
              <a:gd name="connsiteY355" fmla="*/ 4744816 h 6985290"/>
              <a:gd name="connsiteX356" fmla="*/ 119186 w 2271082"/>
              <a:gd name="connsiteY356" fmla="*/ 4804409 h 6985290"/>
              <a:gd name="connsiteX357" fmla="*/ 59593 w 2271082"/>
              <a:gd name="connsiteY357" fmla="*/ 4864002 h 6985290"/>
              <a:gd name="connsiteX358" fmla="*/ 0 w 2271082"/>
              <a:gd name="connsiteY358" fmla="*/ 4804409 h 6985290"/>
              <a:gd name="connsiteX359" fmla="*/ 59593 w 2271082"/>
              <a:gd name="connsiteY359" fmla="*/ 4744816 h 6985290"/>
              <a:gd name="connsiteX360" fmla="*/ 2211489 w 2271082"/>
              <a:gd name="connsiteY360" fmla="*/ 4485507 h 6985290"/>
              <a:gd name="connsiteX361" fmla="*/ 2271082 w 2271082"/>
              <a:gd name="connsiteY361" fmla="*/ 4545100 h 6985290"/>
              <a:gd name="connsiteX362" fmla="*/ 2211489 w 2271082"/>
              <a:gd name="connsiteY362" fmla="*/ 4604693 h 6985290"/>
              <a:gd name="connsiteX363" fmla="*/ 2151896 w 2271082"/>
              <a:gd name="connsiteY363" fmla="*/ 4545100 h 6985290"/>
              <a:gd name="connsiteX364" fmla="*/ 2211489 w 2271082"/>
              <a:gd name="connsiteY364" fmla="*/ 4485507 h 6985290"/>
              <a:gd name="connsiteX365" fmla="*/ 1904699 w 2271082"/>
              <a:gd name="connsiteY365" fmla="*/ 4485507 h 6985290"/>
              <a:gd name="connsiteX366" fmla="*/ 1964292 w 2271082"/>
              <a:gd name="connsiteY366" fmla="*/ 4545100 h 6985290"/>
              <a:gd name="connsiteX367" fmla="*/ 1904699 w 2271082"/>
              <a:gd name="connsiteY367" fmla="*/ 4604693 h 6985290"/>
              <a:gd name="connsiteX368" fmla="*/ 1845106 w 2271082"/>
              <a:gd name="connsiteY368" fmla="*/ 4545100 h 6985290"/>
              <a:gd name="connsiteX369" fmla="*/ 1904699 w 2271082"/>
              <a:gd name="connsiteY369" fmla="*/ 4485507 h 6985290"/>
              <a:gd name="connsiteX370" fmla="*/ 1595424 w 2271082"/>
              <a:gd name="connsiteY370" fmla="*/ 4485507 h 6985290"/>
              <a:gd name="connsiteX371" fmla="*/ 1655017 w 2271082"/>
              <a:gd name="connsiteY371" fmla="*/ 4545100 h 6985290"/>
              <a:gd name="connsiteX372" fmla="*/ 1595424 w 2271082"/>
              <a:gd name="connsiteY372" fmla="*/ 4604693 h 6985290"/>
              <a:gd name="connsiteX373" fmla="*/ 1535831 w 2271082"/>
              <a:gd name="connsiteY373" fmla="*/ 4545100 h 6985290"/>
              <a:gd name="connsiteX374" fmla="*/ 1595424 w 2271082"/>
              <a:gd name="connsiteY374" fmla="*/ 4485507 h 6985290"/>
              <a:gd name="connsiteX375" fmla="*/ 1286149 w 2271082"/>
              <a:gd name="connsiteY375" fmla="*/ 4485507 h 6985290"/>
              <a:gd name="connsiteX376" fmla="*/ 1345742 w 2271082"/>
              <a:gd name="connsiteY376" fmla="*/ 4545100 h 6985290"/>
              <a:gd name="connsiteX377" fmla="*/ 1286149 w 2271082"/>
              <a:gd name="connsiteY377" fmla="*/ 4604693 h 6985290"/>
              <a:gd name="connsiteX378" fmla="*/ 1226556 w 2271082"/>
              <a:gd name="connsiteY378" fmla="*/ 4545100 h 6985290"/>
              <a:gd name="connsiteX379" fmla="*/ 1286149 w 2271082"/>
              <a:gd name="connsiteY379" fmla="*/ 4485507 h 6985290"/>
              <a:gd name="connsiteX380" fmla="*/ 982448 w 2271082"/>
              <a:gd name="connsiteY380" fmla="*/ 4485507 h 6985290"/>
              <a:gd name="connsiteX381" fmla="*/ 1042041 w 2271082"/>
              <a:gd name="connsiteY381" fmla="*/ 4545100 h 6985290"/>
              <a:gd name="connsiteX382" fmla="*/ 982448 w 2271082"/>
              <a:gd name="connsiteY382" fmla="*/ 4604693 h 6985290"/>
              <a:gd name="connsiteX383" fmla="*/ 922855 w 2271082"/>
              <a:gd name="connsiteY383" fmla="*/ 4545100 h 6985290"/>
              <a:gd name="connsiteX384" fmla="*/ 982448 w 2271082"/>
              <a:gd name="connsiteY384" fmla="*/ 4485507 h 6985290"/>
              <a:gd name="connsiteX385" fmla="*/ 675658 w 2271082"/>
              <a:gd name="connsiteY385" fmla="*/ 4485507 h 6985290"/>
              <a:gd name="connsiteX386" fmla="*/ 735251 w 2271082"/>
              <a:gd name="connsiteY386" fmla="*/ 4545100 h 6985290"/>
              <a:gd name="connsiteX387" fmla="*/ 675658 w 2271082"/>
              <a:gd name="connsiteY387" fmla="*/ 4604693 h 6985290"/>
              <a:gd name="connsiteX388" fmla="*/ 616065 w 2271082"/>
              <a:gd name="connsiteY388" fmla="*/ 4545100 h 6985290"/>
              <a:gd name="connsiteX389" fmla="*/ 675658 w 2271082"/>
              <a:gd name="connsiteY389" fmla="*/ 4485507 h 6985290"/>
              <a:gd name="connsiteX390" fmla="*/ 368868 w 2271082"/>
              <a:gd name="connsiteY390" fmla="*/ 4485507 h 6985290"/>
              <a:gd name="connsiteX391" fmla="*/ 428461 w 2271082"/>
              <a:gd name="connsiteY391" fmla="*/ 4545100 h 6985290"/>
              <a:gd name="connsiteX392" fmla="*/ 368868 w 2271082"/>
              <a:gd name="connsiteY392" fmla="*/ 4604693 h 6985290"/>
              <a:gd name="connsiteX393" fmla="*/ 309275 w 2271082"/>
              <a:gd name="connsiteY393" fmla="*/ 4545100 h 6985290"/>
              <a:gd name="connsiteX394" fmla="*/ 368868 w 2271082"/>
              <a:gd name="connsiteY394" fmla="*/ 4485507 h 6985290"/>
              <a:gd name="connsiteX395" fmla="*/ 59593 w 2271082"/>
              <a:gd name="connsiteY395" fmla="*/ 4485507 h 6985290"/>
              <a:gd name="connsiteX396" fmla="*/ 119186 w 2271082"/>
              <a:gd name="connsiteY396" fmla="*/ 4545100 h 6985290"/>
              <a:gd name="connsiteX397" fmla="*/ 59593 w 2271082"/>
              <a:gd name="connsiteY397" fmla="*/ 4604693 h 6985290"/>
              <a:gd name="connsiteX398" fmla="*/ 0 w 2271082"/>
              <a:gd name="connsiteY398" fmla="*/ 4545100 h 6985290"/>
              <a:gd name="connsiteX399" fmla="*/ 59593 w 2271082"/>
              <a:gd name="connsiteY399" fmla="*/ 4485507 h 6985290"/>
              <a:gd name="connsiteX400" fmla="*/ 2211489 w 2271082"/>
              <a:gd name="connsiteY400" fmla="*/ 4226198 h 6985290"/>
              <a:gd name="connsiteX401" fmla="*/ 2271082 w 2271082"/>
              <a:gd name="connsiteY401" fmla="*/ 4285791 h 6985290"/>
              <a:gd name="connsiteX402" fmla="*/ 2211489 w 2271082"/>
              <a:gd name="connsiteY402" fmla="*/ 4345384 h 6985290"/>
              <a:gd name="connsiteX403" fmla="*/ 2151896 w 2271082"/>
              <a:gd name="connsiteY403" fmla="*/ 4285791 h 6985290"/>
              <a:gd name="connsiteX404" fmla="*/ 2211489 w 2271082"/>
              <a:gd name="connsiteY404" fmla="*/ 4226198 h 6985290"/>
              <a:gd name="connsiteX405" fmla="*/ 1904699 w 2271082"/>
              <a:gd name="connsiteY405" fmla="*/ 4226198 h 6985290"/>
              <a:gd name="connsiteX406" fmla="*/ 1964292 w 2271082"/>
              <a:gd name="connsiteY406" fmla="*/ 4285791 h 6985290"/>
              <a:gd name="connsiteX407" fmla="*/ 1904699 w 2271082"/>
              <a:gd name="connsiteY407" fmla="*/ 4345384 h 6985290"/>
              <a:gd name="connsiteX408" fmla="*/ 1845106 w 2271082"/>
              <a:gd name="connsiteY408" fmla="*/ 4285791 h 6985290"/>
              <a:gd name="connsiteX409" fmla="*/ 1904699 w 2271082"/>
              <a:gd name="connsiteY409" fmla="*/ 4226198 h 6985290"/>
              <a:gd name="connsiteX410" fmla="*/ 1595424 w 2271082"/>
              <a:gd name="connsiteY410" fmla="*/ 4226198 h 6985290"/>
              <a:gd name="connsiteX411" fmla="*/ 1655017 w 2271082"/>
              <a:gd name="connsiteY411" fmla="*/ 4285791 h 6985290"/>
              <a:gd name="connsiteX412" fmla="*/ 1595424 w 2271082"/>
              <a:gd name="connsiteY412" fmla="*/ 4345384 h 6985290"/>
              <a:gd name="connsiteX413" fmla="*/ 1535831 w 2271082"/>
              <a:gd name="connsiteY413" fmla="*/ 4285791 h 6985290"/>
              <a:gd name="connsiteX414" fmla="*/ 1595424 w 2271082"/>
              <a:gd name="connsiteY414" fmla="*/ 4226198 h 6985290"/>
              <a:gd name="connsiteX415" fmla="*/ 1286149 w 2271082"/>
              <a:gd name="connsiteY415" fmla="*/ 4226198 h 6985290"/>
              <a:gd name="connsiteX416" fmla="*/ 1345742 w 2271082"/>
              <a:gd name="connsiteY416" fmla="*/ 4285791 h 6985290"/>
              <a:gd name="connsiteX417" fmla="*/ 1286149 w 2271082"/>
              <a:gd name="connsiteY417" fmla="*/ 4345384 h 6985290"/>
              <a:gd name="connsiteX418" fmla="*/ 1226556 w 2271082"/>
              <a:gd name="connsiteY418" fmla="*/ 4285791 h 6985290"/>
              <a:gd name="connsiteX419" fmla="*/ 1286149 w 2271082"/>
              <a:gd name="connsiteY419" fmla="*/ 4226198 h 6985290"/>
              <a:gd name="connsiteX420" fmla="*/ 982448 w 2271082"/>
              <a:gd name="connsiteY420" fmla="*/ 4226198 h 6985290"/>
              <a:gd name="connsiteX421" fmla="*/ 1042041 w 2271082"/>
              <a:gd name="connsiteY421" fmla="*/ 4285791 h 6985290"/>
              <a:gd name="connsiteX422" fmla="*/ 982448 w 2271082"/>
              <a:gd name="connsiteY422" fmla="*/ 4345384 h 6985290"/>
              <a:gd name="connsiteX423" fmla="*/ 922855 w 2271082"/>
              <a:gd name="connsiteY423" fmla="*/ 4285791 h 6985290"/>
              <a:gd name="connsiteX424" fmla="*/ 982448 w 2271082"/>
              <a:gd name="connsiteY424" fmla="*/ 4226198 h 6985290"/>
              <a:gd name="connsiteX425" fmla="*/ 675658 w 2271082"/>
              <a:gd name="connsiteY425" fmla="*/ 4226198 h 6985290"/>
              <a:gd name="connsiteX426" fmla="*/ 735251 w 2271082"/>
              <a:gd name="connsiteY426" fmla="*/ 4285791 h 6985290"/>
              <a:gd name="connsiteX427" fmla="*/ 675658 w 2271082"/>
              <a:gd name="connsiteY427" fmla="*/ 4345384 h 6985290"/>
              <a:gd name="connsiteX428" fmla="*/ 616065 w 2271082"/>
              <a:gd name="connsiteY428" fmla="*/ 4285791 h 6985290"/>
              <a:gd name="connsiteX429" fmla="*/ 675658 w 2271082"/>
              <a:gd name="connsiteY429" fmla="*/ 4226198 h 6985290"/>
              <a:gd name="connsiteX430" fmla="*/ 368868 w 2271082"/>
              <a:gd name="connsiteY430" fmla="*/ 4226198 h 6985290"/>
              <a:gd name="connsiteX431" fmla="*/ 428461 w 2271082"/>
              <a:gd name="connsiteY431" fmla="*/ 4285791 h 6985290"/>
              <a:gd name="connsiteX432" fmla="*/ 368868 w 2271082"/>
              <a:gd name="connsiteY432" fmla="*/ 4345384 h 6985290"/>
              <a:gd name="connsiteX433" fmla="*/ 309275 w 2271082"/>
              <a:gd name="connsiteY433" fmla="*/ 4285791 h 6985290"/>
              <a:gd name="connsiteX434" fmla="*/ 368868 w 2271082"/>
              <a:gd name="connsiteY434" fmla="*/ 4226198 h 6985290"/>
              <a:gd name="connsiteX435" fmla="*/ 59593 w 2271082"/>
              <a:gd name="connsiteY435" fmla="*/ 4226198 h 6985290"/>
              <a:gd name="connsiteX436" fmla="*/ 119186 w 2271082"/>
              <a:gd name="connsiteY436" fmla="*/ 4285791 h 6985290"/>
              <a:gd name="connsiteX437" fmla="*/ 59593 w 2271082"/>
              <a:gd name="connsiteY437" fmla="*/ 4345384 h 6985290"/>
              <a:gd name="connsiteX438" fmla="*/ 0 w 2271082"/>
              <a:gd name="connsiteY438" fmla="*/ 4285791 h 6985290"/>
              <a:gd name="connsiteX439" fmla="*/ 59593 w 2271082"/>
              <a:gd name="connsiteY439" fmla="*/ 4226198 h 6985290"/>
              <a:gd name="connsiteX440" fmla="*/ 2211489 w 2271082"/>
              <a:gd name="connsiteY440" fmla="*/ 3966889 h 6985290"/>
              <a:gd name="connsiteX441" fmla="*/ 2271082 w 2271082"/>
              <a:gd name="connsiteY441" fmla="*/ 4026482 h 6985290"/>
              <a:gd name="connsiteX442" fmla="*/ 2211489 w 2271082"/>
              <a:gd name="connsiteY442" fmla="*/ 4086075 h 6985290"/>
              <a:gd name="connsiteX443" fmla="*/ 2151896 w 2271082"/>
              <a:gd name="connsiteY443" fmla="*/ 4026482 h 6985290"/>
              <a:gd name="connsiteX444" fmla="*/ 2211489 w 2271082"/>
              <a:gd name="connsiteY444" fmla="*/ 3966889 h 6985290"/>
              <a:gd name="connsiteX445" fmla="*/ 1904699 w 2271082"/>
              <a:gd name="connsiteY445" fmla="*/ 3966889 h 6985290"/>
              <a:gd name="connsiteX446" fmla="*/ 1964292 w 2271082"/>
              <a:gd name="connsiteY446" fmla="*/ 4026482 h 6985290"/>
              <a:gd name="connsiteX447" fmla="*/ 1904699 w 2271082"/>
              <a:gd name="connsiteY447" fmla="*/ 4086075 h 6985290"/>
              <a:gd name="connsiteX448" fmla="*/ 1845106 w 2271082"/>
              <a:gd name="connsiteY448" fmla="*/ 4026482 h 6985290"/>
              <a:gd name="connsiteX449" fmla="*/ 1904699 w 2271082"/>
              <a:gd name="connsiteY449" fmla="*/ 3966889 h 6985290"/>
              <a:gd name="connsiteX450" fmla="*/ 1595424 w 2271082"/>
              <a:gd name="connsiteY450" fmla="*/ 3966889 h 6985290"/>
              <a:gd name="connsiteX451" fmla="*/ 1655017 w 2271082"/>
              <a:gd name="connsiteY451" fmla="*/ 4026482 h 6985290"/>
              <a:gd name="connsiteX452" fmla="*/ 1595424 w 2271082"/>
              <a:gd name="connsiteY452" fmla="*/ 4086075 h 6985290"/>
              <a:gd name="connsiteX453" fmla="*/ 1535831 w 2271082"/>
              <a:gd name="connsiteY453" fmla="*/ 4026482 h 6985290"/>
              <a:gd name="connsiteX454" fmla="*/ 1595424 w 2271082"/>
              <a:gd name="connsiteY454" fmla="*/ 3966889 h 6985290"/>
              <a:gd name="connsiteX455" fmla="*/ 1286149 w 2271082"/>
              <a:gd name="connsiteY455" fmla="*/ 3966889 h 6985290"/>
              <a:gd name="connsiteX456" fmla="*/ 1345742 w 2271082"/>
              <a:gd name="connsiteY456" fmla="*/ 4026482 h 6985290"/>
              <a:gd name="connsiteX457" fmla="*/ 1286149 w 2271082"/>
              <a:gd name="connsiteY457" fmla="*/ 4086075 h 6985290"/>
              <a:gd name="connsiteX458" fmla="*/ 1226556 w 2271082"/>
              <a:gd name="connsiteY458" fmla="*/ 4026482 h 6985290"/>
              <a:gd name="connsiteX459" fmla="*/ 1286149 w 2271082"/>
              <a:gd name="connsiteY459" fmla="*/ 3966889 h 6985290"/>
              <a:gd name="connsiteX460" fmla="*/ 982448 w 2271082"/>
              <a:gd name="connsiteY460" fmla="*/ 3966889 h 6985290"/>
              <a:gd name="connsiteX461" fmla="*/ 1042041 w 2271082"/>
              <a:gd name="connsiteY461" fmla="*/ 4026482 h 6985290"/>
              <a:gd name="connsiteX462" fmla="*/ 982448 w 2271082"/>
              <a:gd name="connsiteY462" fmla="*/ 4086075 h 6985290"/>
              <a:gd name="connsiteX463" fmla="*/ 922855 w 2271082"/>
              <a:gd name="connsiteY463" fmla="*/ 4026482 h 6985290"/>
              <a:gd name="connsiteX464" fmla="*/ 982448 w 2271082"/>
              <a:gd name="connsiteY464" fmla="*/ 3966889 h 6985290"/>
              <a:gd name="connsiteX465" fmla="*/ 675658 w 2271082"/>
              <a:gd name="connsiteY465" fmla="*/ 3966889 h 6985290"/>
              <a:gd name="connsiteX466" fmla="*/ 735251 w 2271082"/>
              <a:gd name="connsiteY466" fmla="*/ 4026482 h 6985290"/>
              <a:gd name="connsiteX467" fmla="*/ 675658 w 2271082"/>
              <a:gd name="connsiteY467" fmla="*/ 4086075 h 6985290"/>
              <a:gd name="connsiteX468" fmla="*/ 616065 w 2271082"/>
              <a:gd name="connsiteY468" fmla="*/ 4026482 h 6985290"/>
              <a:gd name="connsiteX469" fmla="*/ 675658 w 2271082"/>
              <a:gd name="connsiteY469" fmla="*/ 3966889 h 6985290"/>
              <a:gd name="connsiteX470" fmla="*/ 368868 w 2271082"/>
              <a:gd name="connsiteY470" fmla="*/ 3966889 h 6985290"/>
              <a:gd name="connsiteX471" fmla="*/ 428461 w 2271082"/>
              <a:gd name="connsiteY471" fmla="*/ 4026482 h 6985290"/>
              <a:gd name="connsiteX472" fmla="*/ 368868 w 2271082"/>
              <a:gd name="connsiteY472" fmla="*/ 4086075 h 6985290"/>
              <a:gd name="connsiteX473" fmla="*/ 309275 w 2271082"/>
              <a:gd name="connsiteY473" fmla="*/ 4026482 h 6985290"/>
              <a:gd name="connsiteX474" fmla="*/ 368868 w 2271082"/>
              <a:gd name="connsiteY474" fmla="*/ 3966889 h 6985290"/>
              <a:gd name="connsiteX475" fmla="*/ 59593 w 2271082"/>
              <a:gd name="connsiteY475" fmla="*/ 3966889 h 6985290"/>
              <a:gd name="connsiteX476" fmla="*/ 119186 w 2271082"/>
              <a:gd name="connsiteY476" fmla="*/ 4026482 h 6985290"/>
              <a:gd name="connsiteX477" fmla="*/ 59593 w 2271082"/>
              <a:gd name="connsiteY477" fmla="*/ 4086075 h 6985290"/>
              <a:gd name="connsiteX478" fmla="*/ 0 w 2271082"/>
              <a:gd name="connsiteY478" fmla="*/ 4026482 h 6985290"/>
              <a:gd name="connsiteX479" fmla="*/ 59593 w 2271082"/>
              <a:gd name="connsiteY479" fmla="*/ 3966889 h 6985290"/>
              <a:gd name="connsiteX480" fmla="*/ 2211489 w 2271082"/>
              <a:gd name="connsiteY480" fmla="*/ 3677120 h 6985290"/>
              <a:gd name="connsiteX481" fmla="*/ 2271082 w 2271082"/>
              <a:gd name="connsiteY481" fmla="*/ 3736713 h 6985290"/>
              <a:gd name="connsiteX482" fmla="*/ 2211489 w 2271082"/>
              <a:gd name="connsiteY482" fmla="*/ 3796306 h 6985290"/>
              <a:gd name="connsiteX483" fmla="*/ 2151896 w 2271082"/>
              <a:gd name="connsiteY483" fmla="*/ 3736713 h 6985290"/>
              <a:gd name="connsiteX484" fmla="*/ 2211489 w 2271082"/>
              <a:gd name="connsiteY484" fmla="*/ 3677120 h 6985290"/>
              <a:gd name="connsiteX485" fmla="*/ 1904699 w 2271082"/>
              <a:gd name="connsiteY485" fmla="*/ 3677120 h 6985290"/>
              <a:gd name="connsiteX486" fmla="*/ 1964292 w 2271082"/>
              <a:gd name="connsiteY486" fmla="*/ 3736713 h 6985290"/>
              <a:gd name="connsiteX487" fmla="*/ 1904699 w 2271082"/>
              <a:gd name="connsiteY487" fmla="*/ 3796306 h 6985290"/>
              <a:gd name="connsiteX488" fmla="*/ 1845106 w 2271082"/>
              <a:gd name="connsiteY488" fmla="*/ 3736713 h 6985290"/>
              <a:gd name="connsiteX489" fmla="*/ 1904699 w 2271082"/>
              <a:gd name="connsiteY489" fmla="*/ 3677120 h 6985290"/>
              <a:gd name="connsiteX490" fmla="*/ 1595424 w 2271082"/>
              <a:gd name="connsiteY490" fmla="*/ 3677120 h 6985290"/>
              <a:gd name="connsiteX491" fmla="*/ 1655017 w 2271082"/>
              <a:gd name="connsiteY491" fmla="*/ 3736713 h 6985290"/>
              <a:gd name="connsiteX492" fmla="*/ 1595424 w 2271082"/>
              <a:gd name="connsiteY492" fmla="*/ 3796306 h 6985290"/>
              <a:gd name="connsiteX493" fmla="*/ 1535831 w 2271082"/>
              <a:gd name="connsiteY493" fmla="*/ 3736713 h 6985290"/>
              <a:gd name="connsiteX494" fmla="*/ 1595424 w 2271082"/>
              <a:gd name="connsiteY494" fmla="*/ 3677120 h 6985290"/>
              <a:gd name="connsiteX495" fmla="*/ 1286149 w 2271082"/>
              <a:gd name="connsiteY495" fmla="*/ 3677120 h 6985290"/>
              <a:gd name="connsiteX496" fmla="*/ 1345742 w 2271082"/>
              <a:gd name="connsiteY496" fmla="*/ 3736713 h 6985290"/>
              <a:gd name="connsiteX497" fmla="*/ 1286149 w 2271082"/>
              <a:gd name="connsiteY497" fmla="*/ 3796306 h 6985290"/>
              <a:gd name="connsiteX498" fmla="*/ 1226556 w 2271082"/>
              <a:gd name="connsiteY498" fmla="*/ 3736713 h 6985290"/>
              <a:gd name="connsiteX499" fmla="*/ 1286149 w 2271082"/>
              <a:gd name="connsiteY499" fmla="*/ 3677120 h 6985290"/>
              <a:gd name="connsiteX500" fmla="*/ 982448 w 2271082"/>
              <a:gd name="connsiteY500" fmla="*/ 3677120 h 6985290"/>
              <a:gd name="connsiteX501" fmla="*/ 1042041 w 2271082"/>
              <a:gd name="connsiteY501" fmla="*/ 3736713 h 6985290"/>
              <a:gd name="connsiteX502" fmla="*/ 982448 w 2271082"/>
              <a:gd name="connsiteY502" fmla="*/ 3796306 h 6985290"/>
              <a:gd name="connsiteX503" fmla="*/ 922855 w 2271082"/>
              <a:gd name="connsiteY503" fmla="*/ 3736713 h 6985290"/>
              <a:gd name="connsiteX504" fmla="*/ 982448 w 2271082"/>
              <a:gd name="connsiteY504" fmla="*/ 3677120 h 6985290"/>
              <a:gd name="connsiteX505" fmla="*/ 675658 w 2271082"/>
              <a:gd name="connsiteY505" fmla="*/ 3677120 h 6985290"/>
              <a:gd name="connsiteX506" fmla="*/ 735251 w 2271082"/>
              <a:gd name="connsiteY506" fmla="*/ 3736713 h 6985290"/>
              <a:gd name="connsiteX507" fmla="*/ 675658 w 2271082"/>
              <a:gd name="connsiteY507" fmla="*/ 3796306 h 6985290"/>
              <a:gd name="connsiteX508" fmla="*/ 616065 w 2271082"/>
              <a:gd name="connsiteY508" fmla="*/ 3736713 h 6985290"/>
              <a:gd name="connsiteX509" fmla="*/ 675658 w 2271082"/>
              <a:gd name="connsiteY509" fmla="*/ 3677120 h 6985290"/>
              <a:gd name="connsiteX510" fmla="*/ 368868 w 2271082"/>
              <a:gd name="connsiteY510" fmla="*/ 3677120 h 6985290"/>
              <a:gd name="connsiteX511" fmla="*/ 428461 w 2271082"/>
              <a:gd name="connsiteY511" fmla="*/ 3736713 h 6985290"/>
              <a:gd name="connsiteX512" fmla="*/ 368868 w 2271082"/>
              <a:gd name="connsiteY512" fmla="*/ 3796306 h 6985290"/>
              <a:gd name="connsiteX513" fmla="*/ 309275 w 2271082"/>
              <a:gd name="connsiteY513" fmla="*/ 3736713 h 6985290"/>
              <a:gd name="connsiteX514" fmla="*/ 368868 w 2271082"/>
              <a:gd name="connsiteY514" fmla="*/ 3677120 h 6985290"/>
              <a:gd name="connsiteX515" fmla="*/ 59593 w 2271082"/>
              <a:gd name="connsiteY515" fmla="*/ 3677120 h 6985290"/>
              <a:gd name="connsiteX516" fmla="*/ 119186 w 2271082"/>
              <a:gd name="connsiteY516" fmla="*/ 3736713 h 6985290"/>
              <a:gd name="connsiteX517" fmla="*/ 59593 w 2271082"/>
              <a:gd name="connsiteY517" fmla="*/ 3796306 h 6985290"/>
              <a:gd name="connsiteX518" fmla="*/ 0 w 2271082"/>
              <a:gd name="connsiteY518" fmla="*/ 3736713 h 6985290"/>
              <a:gd name="connsiteX519" fmla="*/ 59593 w 2271082"/>
              <a:gd name="connsiteY519" fmla="*/ 3677120 h 6985290"/>
              <a:gd name="connsiteX520" fmla="*/ 2211489 w 2271082"/>
              <a:gd name="connsiteY520" fmla="*/ 3417819 h 6985290"/>
              <a:gd name="connsiteX521" fmla="*/ 2271082 w 2271082"/>
              <a:gd name="connsiteY521" fmla="*/ 3477409 h 6985290"/>
              <a:gd name="connsiteX522" fmla="*/ 2211489 w 2271082"/>
              <a:gd name="connsiteY522" fmla="*/ 3536997 h 6985290"/>
              <a:gd name="connsiteX523" fmla="*/ 2151896 w 2271082"/>
              <a:gd name="connsiteY523" fmla="*/ 3477409 h 6985290"/>
              <a:gd name="connsiteX524" fmla="*/ 2211489 w 2271082"/>
              <a:gd name="connsiteY524" fmla="*/ 3417819 h 6985290"/>
              <a:gd name="connsiteX525" fmla="*/ 1904699 w 2271082"/>
              <a:gd name="connsiteY525" fmla="*/ 3417819 h 6985290"/>
              <a:gd name="connsiteX526" fmla="*/ 1964292 w 2271082"/>
              <a:gd name="connsiteY526" fmla="*/ 3477409 h 6985290"/>
              <a:gd name="connsiteX527" fmla="*/ 1904699 w 2271082"/>
              <a:gd name="connsiteY527" fmla="*/ 3536997 h 6985290"/>
              <a:gd name="connsiteX528" fmla="*/ 1845106 w 2271082"/>
              <a:gd name="connsiteY528" fmla="*/ 3477409 h 6985290"/>
              <a:gd name="connsiteX529" fmla="*/ 1904699 w 2271082"/>
              <a:gd name="connsiteY529" fmla="*/ 3417819 h 6985290"/>
              <a:gd name="connsiteX530" fmla="*/ 1595424 w 2271082"/>
              <a:gd name="connsiteY530" fmla="*/ 3417819 h 6985290"/>
              <a:gd name="connsiteX531" fmla="*/ 1655017 w 2271082"/>
              <a:gd name="connsiteY531" fmla="*/ 3477409 h 6985290"/>
              <a:gd name="connsiteX532" fmla="*/ 1595424 w 2271082"/>
              <a:gd name="connsiteY532" fmla="*/ 3536997 h 6985290"/>
              <a:gd name="connsiteX533" fmla="*/ 1535831 w 2271082"/>
              <a:gd name="connsiteY533" fmla="*/ 3477409 h 6985290"/>
              <a:gd name="connsiteX534" fmla="*/ 1595424 w 2271082"/>
              <a:gd name="connsiteY534" fmla="*/ 3417819 h 6985290"/>
              <a:gd name="connsiteX535" fmla="*/ 1286149 w 2271082"/>
              <a:gd name="connsiteY535" fmla="*/ 3417819 h 6985290"/>
              <a:gd name="connsiteX536" fmla="*/ 1345742 w 2271082"/>
              <a:gd name="connsiteY536" fmla="*/ 3477409 h 6985290"/>
              <a:gd name="connsiteX537" fmla="*/ 1286149 w 2271082"/>
              <a:gd name="connsiteY537" fmla="*/ 3536997 h 6985290"/>
              <a:gd name="connsiteX538" fmla="*/ 1226556 w 2271082"/>
              <a:gd name="connsiteY538" fmla="*/ 3477409 h 6985290"/>
              <a:gd name="connsiteX539" fmla="*/ 1286149 w 2271082"/>
              <a:gd name="connsiteY539" fmla="*/ 3417819 h 6985290"/>
              <a:gd name="connsiteX540" fmla="*/ 982448 w 2271082"/>
              <a:gd name="connsiteY540" fmla="*/ 3417819 h 6985290"/>
              <a:gd name="connsiteX541" fmla="*/ 1042041 w 2271082"/>
              <a:gd name="connsiteY541" fmla="*/ 3477409 h 6985290"/>
              <a:gd name="connsiteX542" fmla="*/ 982448 w 2271082"/>
              <a:gd name="connsiteY542" fmla="*/ 3536997 h 6985290"/>
              <a:gd name="connsiteX543" fmla="*/ 922855 w 2271082"/>
              <a:gd name="connsiteY543" fmla="*/ 3477409 h 6985290"/>
              <a:gd name="connsiteX544" fmla="*/ 982448 w 2271082"/>
              <a:gd name="connsiteY544" fmla="*/ 3417819 h 6985290"/>
              <a:gd name="connsiteX545" fmla="*/ 675658 w 2271082"/>
              <a:gd name="connsiteY545" fmla="*/ 3417819 h 6985290"/>
              <a:gd name="connsiteX546" fmla="*/ 735251 w 2271082"/>
              <a:gd name="connsiteY546" fmla="*/ 3477409 h 6985290"/>
              <a:gd name="connsiteX547" fmla="*/ 675658 w 2271082"/>
              <a:gd name="connsiteY547" fmla="*/ 3536997 h 6985290"/>
              <a:gd name="connsiteX548" fmla="*/ 616065 w 2271082"/>
              <a:gd name="connsiteY548" fmla="*/ 3477409 h 6985290"/>
              <a:gd name="connsiteX549" fmla="*/ 675658 w 2271082"/>
              <a:gd name="connsiteY549" fmla="*/ 3417819 h 6985290"/>
              <a:gd name="connsiteX550" fmla="*/ 368868 w 2271082"/>
              <a:gd name="connsiteY550" fmla="*/ 3417819 h 6985290"/>
              <a:gd name="connsiteX551" fmla="*/ 428461 w 2271082"/>
              <a:gd name="connsiteY551" fmla="*/ 3477410 h 6985290"/>
              <a:gd name="connsiteX552" fmla="*/ 368868 w 2271082"/>
              <a:gd name="connsiteY552" fmla="*/ 3536997 h 6985290"/>
              <a:gd name="connsiteX553" fmla="*/ 309275 w 2271082"/>
              <a:gd name="connsiteY553" fmla="*/ 3477410 h 6985290"/>
              <a:gd name="connsiteX554" fmla="*/ 368868 w 2271082"/>
              <a:gd name="connsiteY554" fmla="*/ 3417819 h 6985290"/>
              <a:gd name="connsiteX555" fmla="*/ 59593 w 2271082"/>
              <a:gd name="connsiteY555" fmla="*/ 3417819 h 6985290"/>
              <a:gd name="connsiteX556" fmla="*/ 119186 w 2271082"/>
              <a:gd name="connsiteY556" fmla="*/ 3477409 h 6985290"/>
              <a:gd name="connsiteX557" fmla="*/ 59593 w 2271082"/>
              <a:gd name="connsiteY557" fmla="*/ 3536997 h 6985290"/>
              <a:gd name="connsiteX558" fmla="*/ 0 w 2271082"/>
              <a:gd name="connsiteY558" fmla="*/ 3477409 h 6985290"/>
              <a:gd name="connsiteX559" fmla="*/ 59593 w 2271082"/>
              <a:gd name="connsiteY559" fmla="*/ 3417819 h 6985290"/>
              <a:gd name="connsiteX560" fmla="*/ 368868 w 2271082"/>
              <a:gd name="connsiteY560" fmla="*/ 3158513 h 6985290"/>
              <a:gd name="connsiteX561" fmla="*/ 428461 w 2271082"/>
              <a:gd name="connsiteY561" fmla="*/ 3218105 h 6985290"/>
              <a:gd name="connsiteX562" fmla="*/ 368868 w 2271082"/>
              <a:gd name="connsiteY562" fmla="*/ 3277698 h 6985290"/>
              <a:gd name="connsiteX563" fmla="*/ 309275 w 2271082"/>
              <a:gd name="connsiteY563" fmla="*/ 3218105 h 6985290"/>
              <a:gd name="connsiteX564" fmla="*/ 368868 w 2271082"/>
              <a:gd name="connsiteY564" fmla="*/ 3158513 h 6985290"/>
              <a:gd name="connsiteX565" fmla="*/ 2211489 w 2271082"/>
              <a:gd name="connsiteY565" fmla="*/ 3158512 h 6985290"/>
              <a:gd name="connsiteX566" fmla="*/ 2271082 w 2271082"/>
              <a:gd name="connsiteY566" fmla="*/ 3218105 h 6985290"/>
              <a:gd name="connsiteX567" fmla="*/ 2211489 w 2271082"/>
              <a:gd name="connsiteY567" fmla="*/ 3277697 h 6985290"/>
              <a:gd name="connsiteX568" fmla="*/ 2151896 w 2271082"/>
              <a:gd name="connsiteY568" fmla="*/ 3218105 h 6985290"/>
              <a:gd name="connsiteX569" fmla="*/ 2211489 w 2271082"/>
              <a:gd name="connsiteY569" fmla="*/ 3158512 h 6985290"/>
              <a:gd name="connsiteX570" fmla="*/ 1904699 w 2271082"/>
              <a:gd name="connsiteY570" fmla="*/ 3158512 h 6985290"/>
              <a:gd name="connsiteX571" fmla="*/ 1964292 w 2271082"/>
              <a:gd name="connsiteY571" fmla="*/ 3218105 h 6985290"/>
              <a:gd name="connsiteX572" fmla="*/ 1904699 w 2271082"/>
              <a:gd name="connsiteY572" fmla="*/ 3277697 h 6985290"/>
              <a:gd name="connsiteX573" fmla="*/ 1845106 w 2271082"/>
              <a:gd name="connsiteY573" fmla="*/ 3218105 h 6985290"/>
              <a:gd name="connsiteX574" fmla="*/ 1904699 w 2271082"/>
              <a:gd name="connsiteY574" fmla="*/ 3158512 h 6985290"/>
              <a:gd name="connsiteX575" fmla="*/ 1595424 w 2271082"/>
              <a:gd name="connsiteY575" fmla="*/ 3158512 h 6985290"/>
              <a:gd name="connsiteX576" fmla="*/ 1655017 w 2271082"/>
              <a:gd name="connsiteY576" fmla="*/ 3218105 h 6985290"/>
              <a:gd name="connsiteX577" fmla="*/ 1595424 w 2271082"/>
              <a:gd name="connsiteY577" fmla="*/ 3277697 h 6985290"/>
              <a:gd name="connsiteX578" fmla="*/ 1535831 w 2271082"/>
              <a:gd name="connsiteY578" fmla="*/ 3218105 h 6985290"/>
              <a:gd name="connsiteX579" fmla="*/ 1595424 w 2271082"/>
              <a:gd name="connsiteY579" fmla="*/ 3158512 h 6985290"/>
              <a:gd name="connsiteX580" fmla="*/ 1286149 w 2271082"/>
              <a:gd name="connsiteY580" fmla="*/ 3158512 h 6985290"/>
              <a:gd name="connsiteX581" fmla="*/ 1345742 w 2271082"/>
              <a:gd name="connsiteY581" fmla="*/ 3218105 h 6985290"/>
              <a:gd name="connsiteX582" fmla="*/ 1286149 w 2271082"/>
              <a:gd name="connsiteY582" fmla="*/ 3277697 h 6985290"/>
              <a:gd name="connsiteX583" fmla="*/ 1226556 w 2271082"/>
              <a:gd name="connsiteY583" fmla="*/ 3218105 h 6985290"/>
              <a:gd name="connsiteX584" fmla="*/ 1286149 w 2271082"/>
              <a:gd name="connsiteY584" fmla="*/ 3158512 h 6985290"/>
              <a:gd name="connsiteX585" fmla="*/ 982448 w 2271082"/>
              <a:gd name="connsiteY585" fmla="*/ 3158512 h 6985290"/>
              <a:gd name="connsiteX586" fmla="*/ 1042041 w 2271082"/>
              <a:gd name="connsiteY586" fmla="*/ 3218105 h 6985290"/>
              <a:gd name="connsiteX587" fmla="*/ 982448 w 2271082"/>
              <a:gd name="connsiteY587" fmla="*/ 3277698 h 6985290"/>
              <a:gd name="connsiteX588" fmla="*/ 922855 w 2271082"/>
              <a:gd name="connsiteY588" fmla="*/ 3218105 h 6985290"/>
              <a:gd name="connsiteX589" fmla="*/ 982448 w 2271082"/>
              <a:gd name="connsiteY589" fmla="*/ 3158512 h 6985290"/>
              <a:gd name="connsiteX590" fmla="*/ 675658 w 2271082"/>
              <a:gd name="connsiteY590" fmla="*/ 3158512 h 6985290"/>
              <a:gd name="connsiteX591" fmla="*/ 735251 w 2271082"/>
              <a:gd name="connsiteY591" fmla="*/ 3218105 h 6985290"/>
              <a:gd name="connsiteX592" fmla="*/ 675658 w 2271082"/>
              <a:gd name="connsiteY592" fmla="*/ 3277698 h 6985290"/>
              <a:gd name="connsiteX593" fmla="*/ 616065 w 2271082"/>
              <a:gd name="connsiteY593" fmla="*/ 3218105 h 6985290"/>
              <a:gd name="connsiteX594" fmla="*/ 675658 w 2271082"/>
              <a:gd name="connsiteY594" fmla="*/ 3158512 h 6985290"/>
              <a:gd name="connsiteX595" fmla="*/ 59593 w 2271082"/>
              <a:gd name="connsiteY595" fmla="*/ 3158512 h 6985290"/>
              <a:gd name="connsiteX596" fmla="*/ 119186 w 2271082"/>
              <a:gd name="connsiteY596" fmla="*/ 3218105 h 6985290"/>
              <a:gd name="connsiteX597" fmla="*/ 59593 w 2271082"/>
              <a:gd name="connsiteY597" fmla="*/ 3277697 h 6985290"/>
              <a:gd name="connsiteX598" fmla="*/ 0 w 2271082"/>
              <a:gd name="connsiteY598" fmla="*/ 3218105 h 6985290"/>
              <a:gd name="connsiteX599" fmla="*/ 59593 w 2271082"/>
              <a:gd name="connsiteY599" fmla="*/ 3158512 h 6985290"/>
              <a:gd name="connsiteX600" fmla="*/ 1286149 w 2271082"/>
              <a:gd name="connsiteY600" fmla="*/ 2899203 h 6985290"/>
              <a:gd name="connsiteX601" fmla="*/ 1345742 w 2271082"/>
              <a:gd name="connsiteY601" fmla="*/ 2958800 h 6985290"/>
              <a:gd name="connsiteX602" fmla="*/ 1286149 w 2271082"/>
              <a:gd name="connsiteY602" fmla="*/ 3018393 h 6985290"/>
              <a:gd name="connsiteX603" fmla="*/ 1226556 w 2271082"/>
              <a:gd name="connsiteY603" fmla="*/ 2958800 h 6985290"/>
              <a:gd name="connsiteX604" fmla="*/ 1286149 w 2271082"/>
              <a:gd name="connsiteY604" fmla="*/ 2899203 h 6985290"/>
              <a:gd name="connsiteX605" fmla="*/ 982448 w 2271082"/>
              <a:gd name="connsiteY605" fmla="*/ 2899203 h 6985290"/>
              <a:gd name="connsiteX606" fmla="*/ 1042041 w 2271082"/>
              <a:gd name="connsiteY606" fmla="*/ 2958800 h 6985290"/>
              <a:gd name="connsiteX607" fmla="*/ 982448 w 2271082"/>
              <a:gd name="connsiteY607" fmla="*/ 3018393 h 6985290"/>
              <a:gd name="connsiteX608" fmla="*/ 922855 w 2271082"/>
              <a:gd name="connsiteY608" fmla="*/ 2958800 h 6985290"/>
              <a:gd name="connsiteX609" fmla="*/ 982448 w 2271082"/>
              <a:gd name="connsiteY609" fmla="*/ 2899203 h 6985290"/>
              <a:gd name="connsiteX610" fmla="*/ 675658 w 2271082"/>
              <a:gd name="connsiteY610" fmla="*/ 2899203 h 6985290"/>
              <a:gd name="connsiteX611" fmla="*/ 735251 w 2271082"/>
              <a:gd name="connsiteY611" fmla="*/ 2958801 h 6985290"/>
              <a:gd name="connsiteX612" fmla="*/ 675658 w 2271082"/>
              <a:gd name="connsiteY612" fmla="*/ 3018393 h 6985290"/>
              <a:gd name="connsiteX613" fmla="*/ 616065 w 2271082"/>
              <a:gd name="connsiteY613" fmla="*/ 2958801 h 6985290"/>
              <a:gd name="connsiteX614" fmla="*/ 675658 w 2271082"/>
              <a:gd name="connsiteY614" fmla="*/ 2899203 h 6985290"/>
              <a:gd name="connsiteX615" fmla="*/ 368868 w 2271082"/>
              <a:gd name="connsiteY615" fmla="*/ 2899203 h 6985290"/>
              <a:gd name="connsiteX616" fmla="*/ 428461 w 2271082"/>
              <a:gd name="connsiteY616" fmla="*/ 2958801 h 6985290"/>
              <a:gd name="connsiteX617" fmla="*/ 368868 w 2271082"/>
              <a:gd name="connsiteY617" fmla="*/ 3018393 h 6985290"/>
              <a:gd name="connsiteX618" fmla="*/ 309275 w 2271082"/>
              <a:gd name="connsiteY618" fmla="*/ 2958801 h 6985290"/>
              <a:gd name="connsiteX619" fmla="*/ 368868 w 2271082"/>
              <a:gd name="connsiteY619" fmla="*/ 2899203 h 6985290"/>
              <a:gd name="connsiteX620" fmla="*/ 2211489 w 2271082"/>
              <a:gd name="connsiteY620" fmla="*/ 2899202 h 6985290"/>
              <a:gd name="connsiteX621" fmla="*/ 2271082 w 2271082"/>
              <a:gd name="connsiteY621" fmla="*/ 2958800 h 6985290"/>
              <a:gd name="connsiteX622" fmla="*/ 2211489 w 2271082"/>
              <a:gd name="connsiteY622" fmla="*/ 3018393 h 6985290"/>
              <a:gd name="connsiteX623" fmla="*/ 2151896 w 2271082"/>
              <a:gd name="connsiteY623" fmla="*/ 2958800 h 6985290"/>
              <a:gd name="connsiteX624" fmla="*/ 2211489 w 2271082"/>
              <a:gd name="connsiteY624" fmla="*/ 2899202 h 6985290"/>
              <a:gd name="connsiteX625" fmla="*/ 1904699 w 2271082"/>
              <a:gd name="connsiteY625" fmla="*/ 2899202 h 6985290"/>
              <a:gd name="connsiteX626" fmla="*/ 1964292 w 2271082"/>
              <a:gd name="connsiteY626" fmla="*/ 2958800 h 6985290"/>
              <a:gd name="connsiteX627" fmla="*/ 1904699 w 2271082"/>
              <a:gd name="connsiteY627" fmla="*/ 3018393 h 6985290"/>
              <a:gd name="connsiteX628" fmla="*/ 1845106 w 2271082"/>
              <a:gd name="connsiteY628" fmla="*/ 2958800 h 6985290"/>
              <a:gd name="connsiteX629" fmla="*/ 1904699 w 2271082"/>
              <a:gd name="connsiteY629" fmla="*/ 2899202 h 6985290"/>
              <a:gd name="connsiteX630" fmla="*/ 1595424 w 2271082"/>
              <a:gd name="connsiteY630" fmla="*/ 2899202 h 6985290"/>
              <a:gd name="connsiteX631" fmla="*/ 1655017 w 2271082"/>
              <a:gd name="connsiteY631" fmla="*/ 2958800 h 6985290"/>
              <a:gd name="connsiteX632" fmla="*/ 1595424 w 2271082"/>
              <a:gd name="connsiteY632" fmla="*/ 3018393 h 6985290"/>
              <a:gd name="connsiteX633" fmla="*/ 1535831 w 2271082"/>
              <a:gd name="connsiteY633" fmla="*/ 2958800 h 6985290"/>
              <a:gd name="connsiteX634" fmla="*/ 1595424 w 2271082"/>
              <a:gd name="connsiteY634" fmla="*/ 2899202 h 6985290"/>
              <a:gd name="connsiteX635" fmla="*/ 59593 w 2271082"/>
              <a:gd name="connsiteY635" fmla="*/ 2899202 h 6985290"/>
              <a:gd name="connsiteX636" fmla="*/ 119186 w 2271082"/>
              <a:gd name="connsiteY636" fmla="*/ 2958800 h 6985290"/>
              <a:gd name="connsiteX637" fmla="*/ 59593 w 2271082"/>
              <a:gd name="connsiteY637" fmla="*/ 3018393 h 6985290"/>
              <a:gd name="connsiteX638" fmla="*/ 0 w 2271082"/>
              <a:gd name="connsiteY638" fmla="*/ 2958800 h 6985290"/>
              <a:gd name="connsiteX639" fmla="*/ 59593 w 2271082"/>
              <a:gd name="connsiteY639" fmla="*/ 2899202 h 6985290"/>
              <a:gd name="connsiteX640" fmla="*/ 1904699 w 2271082"/>
              <a:gd name="connsiteY640" fmla="*/ 2639898 h 6985290"/>
              <a:gd name="connsiteX641" fmla="*/ 1964292 w 2271082"/>
              <a:gd name="connsiteY641" fmla="*/ 2699491 h 6985290"/>
              <a:gd name="connsiteX642" fmla="*/ 1904699 w 2271082"/>
              <a:gd name="connsiteY642" fmla="*/ 2759084 h 6985290"/>
              <a:gd name="connsiteX643" fmla="*/ 1845106 w 2271082"/>
              <a:gd name="connsiteY643" fmla="*/ 2699491 h 6985290"/>
              <a:gd name="connsiteX644" fmla="*/ 1904699 w 2271082"/>
              <a:gd name="connsiteY644" fmla="*/ 2639898 h 6985290"/>
              <a:gd name="connsiteX645" fmla="*/ 1595424 w 2271082"/>
              <a:gd name="connsiteY645" fmla="*/ 2639898 h 6985290"/>
              <a:gd name="connsiteX646" fmla="*/ 1655017 w 2271082"/>
              <a:gd name="connsiteY646" fmla="*/ 2699491 h 6985290"/>
              <a:gd name="connsiteX647" fmla="*/ 1595424 w 2271082"/>
              <a:gd name="connsiteY647" fmla="*/ 2759084 h 6985290"/>
              <a:gd name="connsiteX648" fmla="*/ 1535831 w 2271082"/>
              <a:gd name="connsiteY648" fmla="*/ 2699491 h 6985290"/>
              <a:gd name="connsiteX649" fmla="*/ 1595424 w 2271082"/>
              <a:gd name="connsiteY649" fmla="*/ 2639898 h 6985290"/>
              <a:gd name="connsiteX650" fmla="*/ 1286149 w 2271082"/>
              <a:gd name="connsiteY650" fmla="*/ 2639898 h 6985290"/>
              <a:gd name="connsiteX651" fmla="*/ 1345742 w 2271082"/>
              <a:gd name="connsiteY651" fmla="*/ 2699491 h 6985290"/>
              <a:gd name="connsiteX652" fmla="*/ 1286149 w 2271082"/>
              <a:gd name="connsiteY652" fmla="*/ 2759085 h 6985290"/>
              <a:gd name="connsiteX653" fmla="*/ 1226556 w 2271082"/>
              <a:gd name="connsiteY653" fmla="*/ 2699491 h 6985290"/>
              <a:gd name="connsiteX654" fmla="*/ 1286149 w 2271082"/>
              <a:gd name="connsiteY654" fmla="*/ 2639898 h 6985290"/>
              <a:gd name="connsiteX655" fmla="*/ 982448 w 2271082"/>
              <a:gd name="connsiteY655" fmla="*/ 2639898 h 6985290"/>
              <a:gd name="connsiteX656" fmla="*/ 1042041 w 2271082"/>
              <a:gd name="connsiteY656" fmla="*/ 2699491 h 6985290"/>
              <a:gd name="connsiteX657" fmla="*/ 982448 w 2271082"/>
              <a:gd name="connsiteY657" fmla="*/ 2759085 h 6985290"/>
              <a:gd name="connsiteX658" fmla="*/ 922855 w 2271082"/>
              <a:gd name="connsiteY658" fmla="*/ 2699491 h 6985290"/>
              <a:gd name="connsiteX659" fmla="*/ 982448 w 2271082"/>
              <a:gd name="connsiteY659" fmla="*/ 2639898 h 6985290"/>
              <a:gd name="connsiteX660" fmla="*/ 675658 w 2271082"/>
              <a:gd name="connsiteY660" fmla="*/ 2639898 h 6985290"/>
              <a:gd name="connsiteX661" fmla="*/ 735251 w 2271082"/>
              <a:gd name="connsiteY661" fmla="*/ 2699491 h 6985290"/>
              <a:gd name="connsiteX662" fmla="*/ 675658 w 2271082"/>
              <a:gd name="connsiteY662" fmla="*/ 2759085 h 6985290"/>
              <a:gd name="connsiteX663" fmla="*/ 616065 w 2271082"/>
              <a:gd name="connsiteY663" fmla="*/ 2699491 h 6985290"/>
              <a:gd name="connsiteX664" fmla="*/ 675658 w 2271082"/>
              <a:gd name="connsiteY664" fmla="*/ 2639898 h 6985290"/>
              <a:gd name="connsiteX665" fmla="*/ 368868 w 2271082"/>
              <a:gd name="connsiteY665" fmla="*/ 2639898 h 6985290"/>
              <a:gd name="connsiteX666" fmla="*/ 428461 w 2271082"/>
              <a:gd name="connsiteY666" fmla="*/ 2699491 h 6985290"/>
              <a:gd name="connsiteX667" fmla="*/ 368868 w 2271082"/>
              <a:gd name="connsiteY667" fmla="*/ 2759085 h 6985290"/>
              <a:gd name="connsiteX668" fmla="*/ 309275 w 2271082"/>
              <a:gd name="connsiteY668" fmla="*/ 2699491 h 6985290"/>
              <a:gd name="connsiteX669" fmla="*/ 368868 w 2271082"/>
              <a:gd name="connsiteY669" fmla="*/ 2639898 h 6985290"/>
              <a:gd name="connsiteX670" fmla="*/ 2211489 w 2271082"/>
              <a:gd name="connsiteY670" fmla="*/ 2639897 h 6985290"/>
              <a:gd name="connsiteX671" fmla="*/ 2271082 w 2271082"/>
              <a:gd name="connsiteY671" fmla="*/ 2699491 h 6985290"/>
              <a:gd name="connsiteX672" fmla="*/ 2211489 w 2271082"/>
              <a:gd name="connsiteY672" fmla="*/ 2759084 h 6985290"/>
              <a:gd name="connsiteX673" fmla="*/ 2151896 w 2271082"/>
              <a:gd name="connsiteY673" fmla="*/ 2699491 h 6985290"/>
              <a:gd name="connsiteX674" fmla="*/ 2211489 w 2271082"/>
              <a:gd name="connsiteY674" fmla="*/ 2639897 h 6985290"/>
              <a:gd name="connsiteX675" fmla="*/ 59593 w 2271082"/>
              <a:gd name="connsiteY675" fmla="*/ 2639897 h 6985290"/>
              <a:gd name="connsiteX676" fmla="*/ 119186 w 2271082"/>
              <a:gd name="connsiteY676" fmla="*/ 2699491 h 6985290"/>
              <a:gd name="connsiteX677" fmla="*/ 59593 w 2271082"/>
              <a:gd name="connsiteY677" fmla="*/ 2759084 h 6985290"/>
              <a:gd name="connsiteX678" fmla="*/ 0 w 2271082"/>
              <a:gd name="connsiteY678" fmla="*/ 2699491 h 6985290"/>
              <a:gd name="connsiteX679" fmla="*/ 59593 w 2271082"/>
              <a:gd name="connsiteY679" fmla="*/ 2639897 h 6985290"/>
              <a:gd name="connsiteX680" fmla="*/ 1286149 w 2271082"/>
              <a:gd name="connsiteY680" fmla="*/ 2380588 h 6985290"/>
              <a:gd name="connsiteX681" fmla="*/ 1345742 w 2271082"/>
              <a:gd name="connsiteY681" fmla="*/ 2440174 h 6985290"/>
              <a:gd name="connsiteX682" fmla="*/ 1286149 w 2271082"/>
              <a:gd name="connsiteY682" fmla="*/ 2499776 h 6985290"/>
              <a:gd name="connsiteX683" fmla="*/ 1226556 w 2271082"/>
              <a:gd name="connsiteY683" fmla="*/ 2440174 h 6985290"/>
              <a:gd name="connsiteX684" fmla="*/ 1286149 w 2271082"/>
              <a:gd name="connsiteY684" fmla="*/ 2380588 h 6985290"/>
              <a:gd name="connsiteX685" fmla="*/ 982448 w 2271082"/>
              <a:gd name="connsiteY685" fmla="*/ 2380588 h 6985290"/>
              <a:gd name="connsiteX686" fmla="*/ 1042041 w 2271082"/>
              <a:gd name="connsiteY686" fmla="*/ 2440174 h 6985290"/>
              <a:gd name="connsiteX687" fmla="*/ 982448 w 2271082"/>
              <a:gd name="connsiteY687" fmla="*/ 2499776 h 6985290"/>
              <a:gd name="connsiteX688" fmla="*/ 922855 w 2271082"/>
              <a:gd name="connsiteY688" fmla="*/ 2440174 h 6985290"/>
              <a:gd name="connsiteX689" fmla="*/ 982448 w 2271082"/>
              <a:gd name="connsiteY689" fmla="*/ 2380588 h 6985290"/>
              <a:gd name="connsiteX690" fmla="*/ 675658 w 2271082"/>
              <a:gd name="connsiteY690" fmla="*/ 2380588 h 6985290"/>
              <a:gd name="connsiteX691" fmla="*/ 735251 w 2271082"/>
              <a:gd name="connsiteY691" fmla="*/ 2440174 h 6985290"/>
              <a:gd name="connsiteX692" fmla="*/ 675658 w 2271082"/>
              <a:gd name="connsiteY692" fmla="*/ 2499777 h 6985290"/>
              <a:gd name="connsiteX693" fmla="*/ 616065 w 2271082"/>
              <a:gd name="connsiteY693" fmla="*/ 2440174 h 6985290"/>
              <a:gd name="connsiteX694" fmla="*/ 675658 w 2271082"/>
              <a:gd name="connsiteY694" fmla="*/ 2380588 h 6985290"/>
              <a:gd name="connsiteX695" fmla="*/ 368868 w 2271082"/>
              <a:gd name="connsiteY695" fmla="*/ 2380588 h 6985290"/>
              <a:gd name="connsiteX696" fmla="*/ 428461 w 2271082"/>
              <a:gd name="connsiteY696" fmla="*/ 2440174 h 6985290"/>
              <a:gd name="connsiteX697" fmla="*/ 368868 w 2271082"/>
              <a:gd name="connsiteY697" fmla="*/ 2499777 h 6985290"/>
              <a:gd name="connsiteX698" fmla="*/ 309275 w 2271082"/>
              <a:gd name="connsiteY698" fmla="*/ 2440174 h 6985290"/>
              <a:gd name="connsiteX699" fmla="*/ 368868 w 2271082"/>
              <a:gd name="connsiteY699" fmla="*/ 2380588 h 6985290"/>
              <a:gd name="connsiteX700" fmla="*/ 2211489 w 2271082"/>
              <a:gd name="connsiteY700" fmla="*/ 2380587 h 6985290"/>
              <a:gd name="connsiteX701" fmla="*/ 2271082 w 2271082"/>
              <a:gd name="connsiteY701" fmla="*/ 2440174 h 6985290"/>
              <a:gd name="connsiteX702" fmla="*/ 2211489 w 2271082"/>
              <a:gd name="connsiteY702" fmla="*/ 2499776 h 6985290"/>
              <a:gd name="connsiteX703" fmla="*/ 2151896 w 2271082"/>
              <a:gd name="connsiteY703" fmla="*/ 2440174 h 6985290"/>
              <a:gd name="connsiteX704" fmla="*/ 2211489 w 2271082"/>
              <a:gd name="connsiteY704" fmla="*/ 2380587 h 6985290"/>
              <a:gd name="connsiteX705" fmla="*/ 1904699 w 2271082"/>
              <a:gd name="connsiteY705" fmla="*/ 2380587 h 6985290"/>
              <a:gd name="connsiteX706" fmla="*/ 1964292 w 2271082"/>
              <a:gd name="connsiteY706" fmla="*/ 2440174 h 6985290"/>
              <a:gd name="connsiteX707" fmla="*/ 1904699 w 2271082"/>
              <a:gd name="connsiteY707" fmla="*/ 2499776 h 6985290"/>
              <a:gd name="connsiteX708" fmla="*/ 1845106 w 2271082"/>
              <a:gd name="connsiteY708" fmla="*/ 2440174 h 6985290"/>
              <a:gd name="connsiteX709" fmla="*/ 1904699 w 2271082"/>
              <a:gd name="connsiteY709" fmla="*/ 2380587 h 6985290"/>
              <a:gd name="connsiteX710" fmla="*/ 1595424 w 2271082"/>
              <a:gd name="connsiteY710" fmla="*/ 2380587 h 6985290"/>
              <a:gd name="connsiteX711" fmla="*/ 1655017 w 2271082"/>
              <a:gd name="connsiteY711" fmla="*/ 2440174 h 6985290"/>
              <a:gd name="connsiteX712" fmla="*/ 1595424 w 2271082"/>
              <a:gd name="connsiteY712" fmla="*/ 2499776 h 6985290"/>
              <a:gd name="connsiteX713" fmla="*/ 1535831 w 2271082"/>
              <a:gd name="connsiteY713" fmla="*/ 2440174 h 6985290"/>
              <a:gd name="connsiteX714" fmla="*/ 1595424 w 2271082"/>
              <a:gd name="connsiteY714" fmla="*/ 2380587 h 6985290"/>
              <a:gd name="connsiteX715" fmla="*/ 59593 w 2271082"/>
              <a:gd name="connsiteY715" fmla="*/ 2380587 h 6985290"/>
              <a:gd name="connsiteX716" fmla="*/ 119186 w 2271082"/>
              <a:gd name="connsiteY716" fmla="*/ 2440174 h 6985290"/>
              <a:gd name="connsiteX717" fmla="*/ 59593 w 2271082"/>
              <a:gd name="connsiteY717" fmla="*/ 2499776 h 6985290"/>
              <a:gd name="connsiteX718" fmla="*/ 0 w 2271082"/>
              <a:gd name="connsiteY718" fmla="*/ 2440174 h 6985290"/>
              <a:gd name="connsiteX719" fmla="*/ 59593 w 2271082"/>
              <a:gd name="connsiteY719" fmla="*/ 2380587 h 6985290"/>
              <a:gd name="connsiteX720" fmla="*/ 675658 w 2271082"/>
              <a:gd name="connsiteY720" fmla="*/ 2121284 h 6985290"/>
              <a:gd name="connsiteX721" fmla="*/ 735251 w 2271082"/>
              <a:gd name="connsiteY721" fmla="*/ 2180877 h 6985290"/>
              <a:gd name="connsiteX722" fmla="*/ 675658 w 2271082"/>
              <a:gd name="connsiteY722" fmla="*/ 2240470 h 6985290"/>
              <a:gd name="connsiteX723" fmla="*/ 616065 w 2271082"/>
              <a:gd name="connsiteY723" fmla="*/ 2180877 h 6985290"/>
              <a:gd name="connsiteX724" fmla="*/ 675658 w 2271082"/>
              <a:gd name="connsiteY724" fmla="*/ 2121284 h 6985290"/>
              <a:gd name="connsiteX725" fmla="*/ 368868 w 2271082"/>
              <a:gd name="connsiteY725" fmla="*/ 2121284 h 6985290"/>
              <a:gd name="connsiteX726" fmla="*/ 428461 w 2271082"/>
              <a:gd name="connsiteY726" fmla="*/ 2180878 h 6985290"/>
              <a:gd name="connsiteX727" fmla="*/ 368868 w 2271082"/>
              <a:gd name="connsiteY727" fmla="*/ 2240470 h 6985290"/>
              <a:gd name="connsiteX728" fmla="*/ 309275 w 2271082"/>
              <a:gd name="connsiteY728" fmla="*/ 2180878 h 6985290"/>
              <a:gd name="connsiteX729" fmla="*/ 368868 w 2271082"/>
              <a:gd name="connsiteY729" fmla="*/ 2121284 h 6985290"/>
              <a:gd name="connsiteX730" fmla="*/ 1286149 w 2271082"/>
              <a:gd name="connsiteY730" fmla="*/ 2121284 h 6985290"/>
              <a:gd name="connsiteX731" fmla="*/ 1345742 w 2271082"/>
              <a:gd name="connsiteY731" fmla="*/ 2180877 h 6985290"/>
              <a:gd name="connsiteX732" fmla="*/ 1286149 w 2271082"/>
              <a:gd name="connsiteY732" fmla="*/ 2240470 h 6985290"/>
              <a:gd name="connsiteX733" fmla="*/ 1226556 w 2271082"/>
              <a:gd name="connsiteY733" fmla="*/ 2180877 h 6985290"/>
              <a:gd name="connsiteX734" fmla="*/ 1286149 w 2271082"/>
              <a:gd name="connsiteY734" fmla="*/ 2121284 h 6985290"/>
              <a:gd name="connsiteX735" fmla="*/ 982448 w 2271082"/>
              <a:gd name="connsiteY735" fmla="*/ 2121284 h 6985290"/>
              <a:gd name="connsiteX736" fmla="*/ 1042041 w 2271082"/>
              <a:gd name="connsiteY736" fmla="*/ 2180877 h 6985290"/>
              <a:gd name="connsiteX737" fmla="*/ 982448 w 2271082"/>
              <a:gd name="connsiteY737" fmla="*/ 2240470 h 6985290"/>
              <a:gd name="connsiteX738" fmla="*/ 922855 w 2271082"/>
              <a:gd name="connsiteY738" fmla="*/ 2180877 h 6985290"/>
              <a:gd name="connsiteX739" fmla="*/ 982448 w 2271082"/>
              <a:gd name="connsiteY739" fmla="*/ 2121284 h 6985290"/>
              <a:gd name="connsiteX740" fmla="*/ 1904699 w 2271082"/>
              <a:gd name="connsiteY740" fmla="*/ 2121283 h 6985290"/>
              <a:gd name="connsiteX741" fmla="*/ 1964292 w 2271082"/>
              <a:gd name="connsiteY741" fmla="*/ 2180877 h 6985290"/>
              <a:gd name="connsiteX742" fmla="*/ 1904699 w 2271082"/>
              <a:gd name="connsiteY742" fmla="*/ 2240470 h 6985290"/>
              <a:gd name="connsiteX743" fmla="*/ 1845106 w 2271082"/>
              <a:gd name="connsiteY743" fmla="*/ 2180877 h 6985290"/>
              <a:gd name="connsiteX744" fmla="*/ 1904699 w 2271082"/>
              <a:gd name="connsiteY744" fmla="*/ 2121283 h 6985290"/>
              <a:gd name="connsiteX745" fmla="*/ 1595424 w 2271082"/>
              <a:gd name="connsiteY745" fmla="*/ 2121283 h 6985290"/>
              <a:gd name="connsiteX746" fmla="*/ 1655017 w 2271082"/>
              <a:gd name="connsiteY746" fmla="*/ 2180877 h 6985290"/>
              <a:gd name="connsiteX747" fmla="*/ 1595424 w 2271082"/>
              <a:gd name="connsiteY747" fmla="*/ 2240470 h 6985290"/>
              <a:gd name="connsiteX748" fmla="*/ 1535831 w 2271082"/>
              <a:gd name="connsiteY748" fmla="*/ 2180877 h 6985290"/>
              <a:gd name="connsiteX749" fmla="*/ 1595424 w 2271082"/>
              <a:gd name="connsiteY749" fmla="*/ 2121283 h 6985290"/>
              <a:gd name="connsiteX750" fmla="*/ 2211489 w 2271082"/>
              <a:gd name="connsiteY750" fmla="*/ 2121283 h 6985290"/>
              <a:gd name="connsiteX751" fmla="*/ 2271082 w 2271082"/>
              <a:gd name="connsiteY751" fmla="*/ 2180877 h 6985290"/>
              <a:gd name="connsiteX752" fmla="*/ 2211489 w 2271082"/>
              <a:gd name="connsiteY752" fmla="*/ 2240470 h 6985290"/>
              <a:gd name="connsiteX753" fmla="*/ 2151896 w 2271082"/>
              <a:gd name="connsiteY753" fmla="*/ 2180877 h 6985290"/>
              <a:gd name="connsiteX754" fmla="*/ 2211489 w 2271082"/>
              <a:gd name="connsiteY754" fmla="*/ 2121283 h 6985290"/>
              <a:gd name="connsiteX755" fmla="*/ 59593 w 2271082"/>
              <a:gd name="connsiteY755" fmla="*/ 2121283 h 6985290"/>
              <a:gd name="connsiteX756" fmla="*/ 119186 w 2271082"/>
              <a:gd name="connsiteY756" fmla="*/ 2180877 h 6985290"/>
              <a:gd name="connsiteX757" fmla="*/ 59593 w 2271082"/>
              <a:gd name="connsiteY757" fmla="*/ 2240470 h 6985290"/>
              <a:gd name="connsiteX758" fmla="*/ 0 w 2271082"/>
              <a:gd name="connsiteY758" fmla="*/ 2180877 h 6985290"/>
              <a:gd name="connsiteX759" fmla="*/ 59593 w 2271082"/>
              <a:gd name="connsiteY759" fmla="*/ 2121283 h 6985290"/>
              <a:gd name="connsiteX760" fmla="*/ 368868 w 2271082"/>
              <a:gd name="connsiteY760" fmla="*/ 1845618 h 6985290"/>
              <a:gd name="connsiteX761" fmla="*/ 428461 w 2271082"/>
              <a:gd name="connsiteY761" fmla="*/ 1905213 h 6985290"/>
              <a:gd name="connsiteX762" fmla="*/ 368868 w 2271082"/>
              <a:gd name="connsiteY762" fmla="*/ 1964804 h 6985290"/>
              <a:gd name="connsiteX763" fmla="*/ 309275 w 2271082"/>
              <a:gd name="connsiteY763" fmla="*/ 1905213 h 6985290"/>
              <a:gd name="connsiteX764" fmla="*/ 368868 w 2271082"/>
              <a:gd name="connsiteY764" fmla="*/ 1845618 h 6985290"/>
              <a:gd name="connsiteX765" fmla="*/ 1595424 w 2271082"/>
              <a:gd name="connsiteY765" fmla="*/ 1845618 h 6985290"/>
              <a:gd name="connsiteX766" fmla="*/ 1655017 w 2271082"/>
              <a:gd name="connsiteY766" fmla="*/ 1905211 h 6985290"/>
              <a:gd name="connsiteX767" fmla="*/ 1595424 w 2271082"/>
              <a:gd name="connsiteY767" fmla="*/ 1964804 h 6985290"/>
              <a:gd name="connsiteX768" fmla="*/ 1535831 w 2271082"/>
              <a:gd name="connsiteY768" fmla="*/ 1905211 h 6985290"/>
              <a:gd name="connsiteX769" fmla="*/ 1595424 w 2271082"/>
              <a:gd name="connsiteY769" fmla="*/ 1845618 h 6985290"/>
              <a:gd name="connsiteX770" fmla="*/ 1286149 w 2271082"/>
              <a:gd name="connsiteY770" fmla="*/ 1845618 h 6985290"/>
              <a:gd name="connsiteX771" fmla="*/ 1345742 w 2271082"/>
              <a:gd name="connsiteY771" fmla="*/ 1905211 h 6985290"/>
              <a:gd name="connsiteX772" fmla="*/ 1286149 w 2271082"/>
              <a:gd name="connsiteY772" fmla="*/ 1964804 h 6985290"/>
              <a:gd name="connsiteX773" fmla="*/ 1226556 w 2271082"/>
              <a:gd name="connsiteY773" fmla="*/ 1905211 h 6985290"/>
              <a:gd name="connsiteX774" fmla="*/ 1286149 w 2271082"/>
              <a:gd name="connsiteY774" fmla="*/ 1845618 h 6985290"/>
              <a:gd name="connsiteX775" fmla="*/ 982448 w 2271082"/>
              <a:gd name="connsiteY775" fmla="*/ 1845618 h 6985290"/>
              <a:gd name="connsiteX776" fmla="*/ 1042041 w 2271082"/>
              <a:gd name="connsiteY776" fmla="*/ 1905211 h 6985290"/>
              <a:gd name="connsiteX777" fmla="*/ 982448 w 2271082"/>
              <a:gd name="connsiteY777" fmla="*/ 1964804 h 6985290"/>
              <a:gd name="connsiteX778" fmla="*/ 922855 w 2271082"/>
              <a:gd name="connsiteY778" fmla="*/ 1905211 h 6985290"/>
              <a:gd name="connsiteX779" fmla="*/ 982448 w 2271082"/>
              <a:gd name="connsiteY779" fmla="*/ 1845618 h 6985290"/>
              <a:gd name="connsiteX780" fmla="*/ 675658 w 2271082"/>
              <a:gd name="connsiteY780" fmla="*/ 1845618 h 6985290"/>
              <a:gd name="connsiteX781" fmla="*/ 735251 w 2271082"/>
              <a:gd name="connsiteY781" fmla="*/ 1905211 h 6985290"/>
              <a:gd name="connsiteX782" fmla="*/ 675658 w 2271082"/>
              <a:gd name="connsiteY782" fmla="*/ 1964804 h 6985290"/>
              <a:gd name="connsiteX783" fmla="*/ 616065 w 2271082"/>
              <a:gd name="connsiteY783" fmla="*/ 1905211 h 6985290"/>
              <a:gd name="connsiteX784" fmla="*/ 675658 w 2271082"/>
              <a:gd name="connsiteY784" fmla="*/ 1845618 h 6985290"/>
              <a:gd name="connsiteX785" fmla="*/ 2211489 w 2271082"/>
              <a:gd name="connsiteY785" fmla="*/ 1845617 h 6985290"/>
              <a:gd name="connsiteX786" fmla="*/ 2271082 w 2271082"/>
              <a:gd name="connsiteY786" fmla="*/ 1905210 h 6985290"/>
              <a:gd name="connsiteX787" fmla="*/ 2211489 w 2271082"/>
              <a:gd name="connsiteY787" fmla="*/ 1964804 h 6985290"/>
              <a:gd name="connsiteX788" fmla="*/ 2151896 w 2271082"/>
              <a:gd name="connsiteY788" fmla="*/ 1905210 h 6985290"/>
              <a:gd name="connsiteX789" fmla="*/ 2211489 w 2271082"/>
              <a:gd name="connsiteY789" fmla="*/ 1845617 h 6985290"/>
              <a:gd name="connsiteX790" fmla="*/ 1904699 w 2271082"/>
              <a:gd name="connsiteY790" fmla="*/ 1845617 h 6985290"/>
              <a:gd name="connsiteX791" fmla="*/ 1964292 w 2271082"/>
              <a:gd name="connsiteY791" fmla="*/ 1905210 h 6985290"/>
              <a:gd name="connsiteX792" fmla="*/ 1904699 w 2271082"/>
              <a:gd name="connsiteY792" fmla="*/ 1964804 h 6985290"/>
              <a:gd name="connsiteX793" fmla="*/ 1845106 w 2271082"/>
              <a:gd name="connsiteY793" fmla="*/ 1905210 h 6985290"/>
              <a:gd name="connsiteX794" fmla="*/ 1904699 w 2271082"/>
              <a:gd name="connsiteY794" fmla="*/ 1845617 h 6985290"/>
              <a:gd name="connsiteX795" fmla="*/ 59593 w 2271082"/>
              <a:gd name="connsiteY795" fmla="*/ 1845617 h 6985290"/>
              <a:gd name="connsiteX796" fmla="*/ 119186 w 2271082"/>
              <a:gd name="connsiteY796" fmla="*/ 1905210 h 6985290"/>
              <a:gd name="connsiteX797" fmla="*/ 59593 w 2271082"/>
              <a:gd name="connsiteY797" fmla="*/ 1964804 h 6985290"/>
              <a:gd name="connsiteX798" fmla="*/ 0 w 2271082"/>
              <a:gd name="connsiteY798" fmla="*/ 1905210 h 6985290"/>
              <a:gd name="connsiteX799" fmla="*/ 59593 w 2271082"/>
              <a:gd name="connsiteY799" fmla="*/ 1845617 h 6985290"/>
              <a:gd name="connsiteX800" fmla="*/ 1595424 w 2271082"/>
              <a:gd name="connsiteY800" fmla="*/ 1586309 h 6985290"/>
              <a:gd name="connsiteX801" fmla="*/ 1655017 w 2271082"/>
              <a:gd name="connsiteY801" fmla="*/ 1645903 h 6985290"/>
              <a:gd name="connsiteX802" fmla="*/ 1595424 w 2271082"/>
              <a:gd name="connsiteY802" fmla="*/ 1705495 h 6985290"/>
              <a:gd name="connsiteX803" fmla="*/ 1535831 w 2271082"/>
              <a:gd name="connsiteY803" fmla="*/ 1645903 h 6985290"/>
              <a:gd name="connsiteX804" fmla="*/ 1595424 w 2271082"/>
              <a:gd name="connsiteY804" fmla="*/ 1586309 h 6985290"/>
              <a:gd name="connsiteX805" fmla="*/ 1286149 w 2271082"/>
              <a:gd name="connsiteY805" fmla="*/ 1586309 h 6985290"/>
              <a:gd name="connsiteX806" fmla="*/ 1345742 w 2271082"/>
              <a:gd name="connsiteY806" fmla="*/ 1645903 h 6985290"/>
              <a:gd name="connsiteX807" fmla="*/ 1286149 w 2271082"/>
              <a:gd name="connsiteY807" fmla="*/ 1705496 h 6985290"/>
              <a:gd name="connsiteX808" fmla="*/ 1226556 w 2271082"/>
              <a:gd name="connsiteY808" fmla="*/ 1645903 h 6985290"/>
              <a:gd name="connsiteX809" fmla="*/ 1286149 w 2271082"/>
              <a:gd name="connsiteY809" fmla="*/ 1586309 h 6985290"/>
              <a:gd name="connsiteX810" fmla="*/ 982448 w 2271082"/>
              <a:gd name="connsiteY810" fmla="*/ 1586309 h 6985290"/>
              <a:gd name="connsiteX811" fmla="*/ 1042041 w 2271082"/>
              <a:gd name="connsiteY811" fmla="*/ 1645903 h 6985290"/>
              <a:gd name="connsiteX812" fmla="*/ 982448 w 2271082"/>
              <a:gd name="connsiteY812" fmla="*/ 1705496 h 6985290"/>
              <a:gd name="connsiteX813" fmla="*/ 922855 w 2271082"/>
              <a:gd name="connsiteY813" fmla="*/ 1645903 h 6985290"/>
              <a:gd name="connsiteX814" fmla="*/ 982448 w 2271082"/>
              <a:gd name="connsiteY814" fmla="*/ 1586309 h 6985290"/>
              <a:gd name="connsiteX815" fmla="*/ 675658 w 2271082"/>
              <a:gd name="connsiteY815" fmla="*/ 1586309 h 6985290"/>
              <a:gd name="connsiteX816" fmla="*/ 735251 w 2271082"/>
              <a:gd name="connsiteY816" fmla="*/ 1645903 h 6985290"/>
              <a:gd name="connsiteX817" fmla="*/ 675658 w 2271082"/>
              <a:gd name="connsiteY817" fmla="*/ 1705496 h 6985290"/>
              <a:gd name="connsiteX818" fmla="*/ 616065 w 2271082"/>
              <a:gd name="connsiteY818" fmla="*/ 1645903 h 6985290"/>
              <a:gd name="connsiteX819" fmla="*/ 675658 w 2271082"/>
              <a:gd name="connsiteY819" fmla="*/ 1586309 h 6985290"/>
              <a:gd name="connsiteX820" fmla="*/ 368868 w 2271082"/>
              <a:gd name="connsiteY820" fmla="*/ 1586309 h 6985290"/>
              <a:gd name="connsiteX821" fmla="*/ 428461 w 2271082"/>
              <a:gd name="connsiteY821" fmla="*/ 1645903 h 6985290"/>
              <a:gd name="connsiteX822" fmla="*/ 368868 w 2271082"/>
              <a:gd name="connsiteY822" fmla="*/ 1705496 h 6985290"/>
              <a:gd name="connsiteX823" fmla="*/ 309275 w 2271082"/>
              <a:gd name="connsiteY823" fmla="*/ 1645903 h 6985290"/>
              <a:gd name="connsiteX824" fmla="*/ 368868 w 2271082"/>
              <a:gd name="connsiteY824" fmla="*/ 1586309 h 6985290"/>
              <a:gd name="connsiteX825" fmla="*/ 2211489 w 2271082"/>
              <a:gd name="connsiteY825" fmla="*/ 1586309 h 6985290"/>
              <a:gd name="connsiteX826" fmla="*/ 2271082 w 2271082"/>
              <a:gd name="connsiteY826" fmla="*/ 1645902 h 6985290"/>
              <a:gd name="connsiteX827" fmla="*/ 2211489 w 2271082"/>
              <a:gd name="connsiteY827" fmla="*/ 1705495 h 6985290"/>
              <a:gd name="connsiteX828" fmla="*/ 2151896 w 2271082"/>
              <a:gd name="connsiteY828" fmla="*/ 1645902 h 6985290"/>
              <a:gd name="connsiteX829" fmla="*/ 2211489 w 2271082"/>
              <a:gd name="connsiteY829" fmla="*/ 1586309 h 6985290"/>
              <a:gd name="connsiteX830" fmla="*/ 1904699 w 2271082"/>
              <a:gd name="connsiteY830" fmla="*/ 1586309 h 6985290"/>
              <a:gd name="connsiteX831" fmla="*/ 1964292 w 2271082"/>
              <a:gd name="connsiteY831" fmla="*/ 1645903 h 6985290"/>
              <a:gd name="connsiteX832" fmla="*/ 1904699 w 2271082"/>
              <a:gd name="connsiteY832" fmla="*/ 1705495 h 6985290"/>
              <a:gd name="connsiteX833" fmla="*/ 1845106 w 2271082"/>
              <a:gd name="connsiteY833" fmla="*/ 1645903 h 6985290"/>
              <a:gd name="connsiteX834" fmla="*/ 1904699 w 2271082"/>
              <a:gd name="connsiteY834" fmla="*/ 1586309 h 6985290"/>
              <a:gd name="connsiteX835" fmla="*/ 59593 w 2271082"/>
              <a:gd name="connsiteY835" fmla="*/ 1586309 h 6985290"/>
              <a:gd name="connsiteX836" fmla="*/ 119186 w 2271082"/>
              <a:gd name="connsiteY836" fmla="*/ 1645902 h 6985290"/>
              <a:gd name="connsiteX837" fmla="*/ 59593 w 2271082"/>
              <a:gd name="connsiteY837" fmla="*/ 1705495 h 6985290"/>
              <a:gd name="connsiteX838" fmla="*/ 0 w 2271082"/>
              <a:gd name="connsiteY838" fmla="*/ 1645902 h 6985290"/>
              <a:gd name="connsiteX839" fmla="*/ 59593 w 2271082"/>
              <a:gd name="connsiteY839" fmla="*/ 1586309 h 6985290"/>
              <a:gd name="connsiteX840" fmla="*/ 368868 w 2271082"/>
              <a:gd name="connsiteY840" fmla="*/ 1327002 h 6985290"/>
              <a:gd name="connsiteX841" fmla="*/ 428461 w 2271082"/>
              <a:gd name="connsiteY841" fmla="*/ 1386594 h 6985290"/>
              <a:gd name="connsiteX842" fmla="*/ 368868 w 2271082"/>
              <a:gd name="connsiteY842" fmla="*/ 1446188 h 6985290"/>
              <a:gd name="connsiteX843" fmla="*/ 309275 w 2271082"/>
              <a:gd name="connsiteY843" fmla="*/ 1386594 h 6985290"/>
              <a:gd name="connsiteX844" fmla="*/ 368868 w 2271082"/>
              <a:gd name="connsiteY844" fmla="*/ 1327002 h 6985290"/>
              <a:gd name="connsiteX845" fmla="*/ 1595424 w 2271082"/>
              <a:gd name="connsiteY845" fmla="*/ 1327001 h 6985290"/>
              <a:gd name="connsiteX846" fmla="*/ 1655017 w 2271082"/>
              <a:gd name="connsiteY846" fmla="*/ 1386594 h 6985290"/>
              <a:gd name="connsiteX847" fmla="*/ 1595424 w 2271082"/>
              <a:gd name="connsiteY847" fmla="*/ 1446187 h 6985290"/>
              <a:gd name="connsiteX848" fmla="*/ 1535831 w 2271082"/>
              <a:gd name="connsiteY848" fmla="*/ 1386594 h 6985290"/>
              <a:gd name="connsiteX849" fmla="*/ 1595424 w 2271082"/>
              <a:gd name="connsiteY849" fmla="*/ 1327001 h 6985290"/>
              <a:gd name="connsiteX850" fmla="*/ 1286149 w 2271082"/>
              <a:gd name="connsiteY850" fmla="*/ 1327001 h 6985290"/>
              <a:gd name="connsiteX851" fmla="*/ 1345742 w 2271082"/>
              <a:gd name="connsiteY851" fmla="*/ 1386594 h 6985290"/>
              <a:gd name="connsiteX852" fmla="*/ 1286149 w 2271082"/>
              <a:gd name="connsiteY852" fmla="*/ 1446188 h 6985290"/>
              <a:gd name="connsiteX853" fmla="*/ 1226556 w 2271082"/>
              <a:gd name="connsiteY853" fmla="*/ 1386594 h 6985290"/>
              <a:gd name="connsiteX854" fmla="*/ 1286149 w 2271082"/>
              <a:gd name="connsiteY854" fmla="*/ 1327001 h 6985290"/>
              <a:gd name="connsiteX855" fmla="*/ 982448 w 2271082"/>
              <a:gd name="connsiteY855" fmla="*/ 1327001 h 6985290"/>
              <a:gd name="connsiteX856" fmla="*/ 1042041 w 2271082"/>
              <a:gd name="connsiteY856" fmla="*/ 1386594 h 6985290"/>
              <a:gd name="connsiteX857" fmla="*/ 982448 w 2271082"/>
              <a:gd name="connsiteY857" fmla="*/ 1446188 h 6985290"/>
              <a:gd name="connsiteX858" fmla="*/ 922855 w 2271082"/>
              <a:gd name="connsiteY858" fmla="*/ 1386594 h 6985290"/>
              <a:gd name="connsiteX859" fmla="*/ 982448 w 2271082"/>
              <a:gd name="connsiteY859" fmla="*/ 1327001 h 6985290"/>
              <a:gd name="connsiteX860" fmla="*/ 675658 w 2271082"/>
              <a:gd name="connsiteY860" fmla="*/ 1327001 h 6985290"/>
              <a:gd name="connsiteX861" fmla="*/ 735251 w 2271082"/>
              <a:gd name="connsiteY861" fmla="*/ 1386594 h 6985290"/>
              <a:gd name="connsiteX862" fmla="*/ 675658 w 2271082"/>
              <a:gd name="connsiteY862" fmla="*/ 1446188 h 6985290"/>
              <a:gd name="connsiteX863" fmla="*/ 616065 w 2271082"/>
              <a:gd name="connsiteY863" fmla="*/ 1386594 h 6985290"/>
              <a:gd name="connsiteX864" fmla="*/ 675658 w 2271082"/>
              <a:gd name="connsiteY864" fmla="*/ 1327001 h 6985290"/>
              <a:gd name="connsiteX865" fmla="*/ 2211489 w 2271082"/>
              <a:gd name="connsiteY865" fmla="*/ 1327001 h 6985290"/>
              <a:gd name="connsiteX866" fmla="*/ 2271082 w 2271082"/>
              <a:gd name="connsiteY866" fmla="*/ 1386594 h 6985290"/>
              <a:gd name="connsiteX867" fmla="*/ 2211489 w 2271082"/>
              <a:gd name="connsiteY867" fmla="*/ 1446187 h 6985290"/>
              <a:gd name="connsiteX868" fmla="*/ 2151896 w 2271082"/>
              <a:gd name="connsiteY868" fmla="*/ 1386594 h 6985290"/>
              <a:gd name="connsiteX869" fmla="*/ 2211489 w 2271082"/>
              <a:gd name="connsiteY869" fmla="*/ 1327001 h 6985290"/>
              <a:gd name="connsiteX870" fmla="*/ 1904699 w 2271082"/>
              <a:gd name="connsiteY870" fmla="*/ 1327001 h 6985290"/>
              <a:gd name="connsiteX871" fmla="*/ 1964292 w 2271082"/>
              <a:gd name="connsiteY871" fmla="*/ 1386594 h 6985290"/>
              <a:gd name="connsiteX872" fmla="*/ 1904699 w 2271082"/>
              <a:gd name="connsiteY872" fmla="*/ 1446187 h 6985290"/>
              <a:gd name="connsiteX873" fmla="*/ 1845106 w 2271082"/>
              <a:gd name="connsiteY873" fmla="*/ 1386594 h 6985290"/>
              <a:gd name="connsiteX874" fmla="*/ 1904699 w 2271082"/>
              <a:gd name="connsiteY874" fmla="*/ 1327001 h 6985290"/>
              <a:gd name="connsiteX875" fmla="*/ 59593 w 2271082"/>
              <a:gd name="connsiteY875" fmla="*/ 1327001 h 6985290"/>
              <a:gd name="connsiteX876" fmla="*/ 119186 w 2271082"/>
              <a:gd name="connsiteY876" fmla="*/ 1386594 h 6985290"/>
              <a:gd name="connsiteX877" fmla="*/ 59593 w 2271082"/>
              <a:gd name="connsiteY877" fmla="*/ 1446187 h 6985290"/>
              <a:gd name="connsiteX878" fmla="*/ 0 w 2271082"/>
              <a:gd name="connsiteY878" fmla="*/ 1386594 h 6985290"/>
              <a:gd name="connsiteX879" fmla="*/ 59593 w 2271082"/>
              <a:gd name="connsiteY879" fmla="*/ 1327001 h 6985290"/>
              <a:gd name="connsiteX880" fmla="*/ 368868 w 2271082"/>
              <a:gd name="connsiteY880" fmla="*/ 1067691 h 6985290"/>
              <a:gd name="connsiteX881" fmla="*/ 428461 w 2271082"/>
              <a:gd name="connsiteY881" fmla="*/ 1127283 h 6985290"/>
              <a:gd name="connsiteX882" fmla="*/ 368868 w 2271082"/>
              <a:gd name="connsiteY882" fmla="*/ 1186876 h 6985290"/>
              <a:gd name="connsiteX883" fmla="*/ 309275 w 2271082"/>
              <a:gd name="connsiteY883" fmla="*/ 1127283 h 6985290"/>
              <a:gd name="connsiteX884" fmla="*/ 368868 w 2271082"/>
              <a:gd name="connsiteY884" fmla="*/ 1067691 h 6985290"/>
              <a:gd name="connsiteX885" fmla="*/ 675658 w 2271082"/>
              <a:gd name="connsiteY885" fmla="*/ 1067690 h 6985290"/>
              <a:gd name="connsiteX886" fmla="*/ 735251 w 2271082"/>
              <a:gd name="connsiteY886" fmla="*/ 1127283 h 6985290"/>
              <a:gd name="connsiteX887" fmla="*/ 675658 w 2271082"/>
              <a:gd name="connsiteY887" fmla="*/ 1186876 h 6985290"/>
              <a:gd name="connsiteX888" fmla="*/ 616065 w 2271082"/>
              <a:gd name="connsiteY888" fmla="*/ 1127283 h 6985290"/>
              <a:gd name="connsiteX889" fmla="*/ 675658 w 2271082"/>
              <a:gd name="connsiteY889" fmla="*/ 1067690 h 6985290"/>
              <a:gd name="connsiteX890" fmla="*/ 982448 w 2271082"/>
              <a:gd name="connsiteY890" fmla="*/ 1067690 h 6985290"/>
              <a:gd name="connsiteX891" fmla="*/ 1042041 w 2271082"/>
              <a:gd name="connsiteY891" fmla="*/ 1127283 h 6985290"/>
              <a:gd name="connsiteX892" fmla="*/ 982448 w 2271082"/>
              <a:gd name="connsiteY892" fmla="*/ 1186876 h 6985290"/>
              <a:gd name="connsiteX893" fmla="*/ 922855 w 2271082"/>
              <a:gd name="connsiteY893" fmla="*/ 1127283 h 6985290"/>
              <a:gd name="connsiteX894" fmla="*/ 982448 w 2271082"/>
              <a:gd name="connsiteY894" fmla="*/ 1067690 h 6985290"/>
              <a:gd name="connsiteX895" fmla="*/ 1286149 w 2271082"/>
              <a:gd name="connsiteY895" fmla="*/ 1067690 h 6985290"/>
              <a:gd name="connsiteX896" fmla="*/ 1345742 w 2271082"/>
              <a:gd name="connsiteY896" fmla="*/ 1127283 h 6985290"/>
              <a:gd name="connsiteX897" fmla="*/ 1286149 w 2271082"/>
              <a:gd name="connsiteY897" fmla="*/ 1186876 h 6985290"/>
              <a:gd name="connsiteX898" fmla="*/ 1226556 w 2271082"/>
              <a:gd name="connsiteY898" fmla="*/ 1127283 h 6985290"/>
              <a:gd name="connsiteX899" fmla="*/ 1286149 w 2271082"/>
              <a:gd name="connsiteY899" fmla="*/ 1067690 h 6985290"/>
              <a:gd name="connsiteX900" fmla="*/ 1595424 w 2271082"/>
              <a:gd name="connsiteY900" fmla="*/ 1067690 h 6985290"/>
              <a:gd name="connsiteX901" fmla="*/ 1655017 w 2271082"/>
              <a:gd name="connsiteY901" fmla="*/ 1127283 h 6985290"/>
              <a:gd name="connsiteX902" fmla="*/ 1595424 w 2271082"/>
              <a:gd name="connsiteY902" fmla="*/ 1186876 h 6985290"/>
              <a:gd name="connsiteX903" fmla="*/ 1535831 w 2271082"/>
              <a:gd name="connsiteY903" fmla="*/ 1127283 h 6985290"/>
              <a:gd name="connsiteX904" fmla="*/ 1595424 w 2271082"/>
              <a:gd name="connsiteY904" fmla="*/ 1067690 h 6985290"/>
              <a:gd name="connsiteX905" fmla="*/ 1904699 w 2271082"/>
              <a:gd name="connsiteY905" fmla="*/ 1067690 h 6985290"/>
              <a:gd name="connsiteX906" fmla="*/ 1964292 w 2271082"/>
              <a:gd name="connsiteY906" fmla="*/ 1127283 h 6985290"/>
              <a:gd name="connsiteX907" fmla="*/ 1904699 w 2271082"/>
              <a:gd name="connsiteY907" fmla="*/ 1186876 h 6985290"/>
              <a:gd name="connsiteX908" fmla="*/ 1845106 w 2271082"/>
              <a:gd name="connsiteY908" fmla="*/ 1127283 h 6985290"/>
              <a:gd name="connsiteX909" fmla="*/ 1904699 w 2271082"/>
              <a:gd name="connsiteY909" fmla="*/ 1067690 h 6985290"/>
              <a:gd name="connsiteX910" fmla="*/ 2211489 w 2271082"/>
              <a:gd name="connsiteY910" fmla="*/ 1067690 h 6985290"/>
              <a:gd name="connsiteX911" fmla="*/ 2271082 w 2271082"/>
              <a:gd name="connsiteY911" fmla="*/ 1127283 h 6985290"/>
              <a:gd name="connsiteX912" fmla="*/ 2211489 w 2271082"/>
              <a:gd name="connsiteY912" fmla="*/ 1186876 h 6985290"/>
              <a:gd name="connsiteX913" fmla="*/ 2151896 w 2271082"/>
              <a:gd name="connsiteY913" fmla="*/ 1127283 h 6985290"/>
              <a:gd name="connsiteX914" fmla="*/ 2211489 w 2271082"/>
              <a:gd name="connsiteY914" fmla="*/ 1067690 h 6985290"/>
              <a:gd name="connsiteX915" fmla="*/ 59593 w 2271082"/>
              <a:gd name="connsiteY915" fmla="*/ 1067690 h 6985290"/>
              <a:gd name="connsiteX916" fmla="*/ 119186 w 2271082"/>
              <a:gd name="connsiteY916" fmla="*/ 1127283 h 6985290"/>
              <a:gd name="connsiteX917" fmla="*/ 59593 w 2271082"/>
              <a:gd name="connsiteY917" fmla="*/ 1186876 h 6985290"/>
              <a:gd name="connsiteX918" fmla="*/ 0 w 2271082"/>
              <a:gd name="connsiteY918" fmla="*/ 1127283 h 6985290"/>
              <a:gd name="connsiteX919" fmla="*/ 59593 w 2271082"/>
              <a:gd name="connsiteY919" fmla="*/ 1067690 h 6985290"/>
              <a:gd name="connsiteX920" fmla="*/ 368868 w 2271082"/>
              <a:gd name="connsiteY920" fmla="*/ 777923 h 6985290"/>
              <a:gd name="connsiteX921" fmla="*/ 428461 w 2271082"/>
              <a:gd name="connsiteY921" fmla="*/ 837516 h 6985290"/>
              <a:gd name="connsiteX922" fmla="*/ 368868 w 2271082"/>
              <a:gd name="connsiteY922" fmla="*/ 897109 h 6985290"/>
              <a:gd name="connsiteX923" fmla="*/ 309275 w 2271082"/>
              <a:gd name="connsiteY923" fmla="*/ 837516 h 6985290"/>
              <a:gd name="connsiteX924" fmla="*/ 368868 w 2271082"/>
              <a:gd name="connsiteY924" fmla="*/ 777923 h 6985290"/>
              <a:gd name="connsiteX925" fmla="*/ 675658 w 2271082"/>
              <a:gd name="connsiteY925" fmla="*/ 777923 h 6985290"/>
              <a:gd name="connsiteX926" fmla="*/ 735251 w 2271082"/>
              <a:gd name="connsiteY926" fmla="*/ 837516 h 6985290"/>
              <a:gd name="connsiteX927" fmla="*/ 675658 w 2271082"/>
              <a:gd name="connsiteY927" fmla="*/ 897109 h 6985290"/>
              <a:gd name="connsiteX928" fmla="*/ 616065 w 2271082"/>
              <a:gd name="connsiteY928" fmla="*/ 837516 h 6985290"/>
              <a:gd name="connsiteX929" fmla="*/ 675658 w 2271082"/>
              <a:gd name="connsiteY929" fmla="*/ 777923 h 6985290"/>
              <a:gd name="connsiteX930" fmla="*/ 982448 w 2271082"/>
              <a:gd name="connsiteY930" fmla="*/ 777923 h 6985290"/>
              <a:gd name="connsiteX931" fmla="*/ 1042041 w 2271082"/>
              <a:gd name="connsiteY931" fmla="*/ 837516 h 6985290"/>
              <a:gd name="connsiteX932" fmla="*/ 982448 w 2271082"/>
              <a:gd name="connsiteY932" fmla="*/ 897109 h 6985290"/>
              <a:gd name="connsiteX933" fmla="*/ 922855 w 2271082"/>
              <a:gd name="connsiteY933" fmla="*/ 837516 h 6985290"/>
              <a:gd name="connsiteX934" fmla="*/ 982448 w 2271082"/>
              <a:gd name="connsiteY934" fmla="*/ 777923 h 6985290"/>
              <a:gd name="connsiteX935" fmla="*/ 1286149 w 2271082"/>
              <a:gd name="connsiteY935" fmla="*/ 777923 h 6985290"/>
              <a:gd name="connsiteX936" fmla="*/ 1345742 w 2271082"/>
              <a:gd name="connsiteY936" fmla="*/ 837516 h 6985290"/>
              <a:gd name="connsiteX937" fmla="*/ 1286149 w 2271082"/>
              <a:gd name="connsiteY937" fmla="*/ 897108 h 6985290"/>
              <a:gd name="connsiteX938" fmla="*/ 1226556 w 2271082"/>
              <a:gd name="connsiteY938" fmla="*/ 837516 h 6985290"/>
              <a:gd name="connsiteX939" fmla="*/ 1286149 w 2271082"/>
              <a:gd name="connsiteY939" fmla="*/ 777923 h 6985290"/>
              <a:gd name="connsiteX940" fmla="*/ 1595424 w 2271082"/>
              <a:gd name="connsiteY940" fmla="*/ 777923 h 6985290"/>
              <a:gd name="connsiteX941" fmla="*/ 1655017 w 2271082"/>
              <a:gd name="connsiteY941" fmla="*/ 837516 h 6985290"/>
              <a:gd name="connsiteX942" fmla="*/ 1595424 w 2271082"/>
              <a:gd name="connsiteY942" fmla="*/ 897108 h 6985290"/>
              <a:gd name="connsiteX943" fmla="*/ 1535831 w 2271082"/>
              <a:gd name="connsiteY943" fmla="*/ 837516 h 6985290"/>
              <a:gd name="connsiteX944" fmla="*/ 1595424 w 2271082"/>
              <a:gd name="connsiteY944" fmla="*/ 777923 h 6985290"/>
              <a:gd name="connsiteX945" fmla="*/ 1904699 w 2271082"/>
              <a:gd name="connsiteY945" fmla="*/ 777923 h 6985290"/>
              <a:gd name="connsiteX946" fmla="*/ 1964292 w 2271082"/>
              <a:gd name="connsiteY946" fmla="*/ 837515 h 6985290"/>
              <a:gd name="connsiteX947" fmla="*/ 1904699 w 2271082"/>
              <a:gd name="connsiteY947" fmla="*/ 897108 h 6985290"/>
              <a:gd name="connsiteX948" fmla="*/ 1845106 w 2271082"/>
              <a:gd name="connsiteY948" fmla="*/ 837515 h 6985290"/>
              <a:gd name="connsiteX949" fmla="*/ 1904699 w 2271082"/>
              <a:gd name="connsiteY949" fmla="*/ 777923 h 6985290"/>
              <a:gd name="connsiteX950" fmla="*/ 2211489 w 2271082"/>
              <a:gd name="connsiteY950" fmla="*/ 777922 h 6985290"/>
              <a:gd name="connsiteX951" fmla="*/ 2271082 w 2271082"/>
              <a:gd name="connsiteY951" fmla="*/ 837515 h 6985290"/>
              <a:gd name="connsiteX952" fmla="*/ 2211489 w 2271082"/>
              <a:gd name="connsiteY952" fmla="*/ 897108 h 6985290"/>
              <a:gd name="connsiteX953" fmla="*/ 2151896 w 2271082"/>
              <a:gd name="connsiteY953" fmla="*/ 837515 h 6985290"/>
              <a:gd name="connsiteX954" fmla="*/ 2211489 w 2271082"/>
              <a:gd name="connsiteY954" fmla="*/ 777922 h 6985290"/>
              <a:gd name="connsiteX955" fmla="*/ 59593 w 2271082"/>
              <a:gd name="connsiteY955" fmla="*/ 777922 h 6985290"/>
              <a:gd name="connsiteX956" fmla="*/ 119186 w 2271082"/>
              <a:gd name="connsiteY956" fmla="*/ 837515 h 6985290"/>
              <a:gd name="connsiteX957" fmla="*/ 59593 w 2271082"/>
              <a:gd name="connsiteY957" fmla="*/ 897108 h 6985290"/>
              <a:gd name="connsiteX958" fmla="*/ 0 w 2271082"/>
              <a:gd name="connsiteY958" fmla="*/ 837515 h 6985290"/>
              <a:gd name="connsiteX959" fmla="*/ 59593 w 2271082"/>
              <a:gd name="connsiteY959" fmla="*/ 777922 h 6985290"/>
              <a:gd name="connsiteX960" fmla="*/ 368868 w 2271082"/>
              <a:gd name="connsiteY960" fmla="*/ 518616 h 6985290"/>
              <a:gd name="connsiteX961" fmla="*/ 428461 w 2271082"/>
              <a:gd name="connsiteY961" fmla="*/ 578208 h 6985290"/>
              <a:gd name="connsiteX962" fmla="*/ 368868 w 2271082"/>
              <a:gd name="connsiteY962" fmla="*/ 637801 h 6985290"/>
              <a:gd name="connsiteX963" fmla="*/ 309275 w 2271082"/>
              <a:gd name="connsiteY963" fmla="*/ 578208 h 6985290"/>
              <a:gd name="connsiteX964" fmla="*/ 368868 w 2271082"/>
              <a:gd name="connsiteY964" fmla="*/ 518616 h 6985290"/>
              <a:gd name="connsiteX965" fmla="*/ 675658 w 2271082"/>
              <a:gd name="connsiteY965" fmla="*/ 518616 h 6985290"/>
              <a:gd name="connsiteX966" fmla="*/ 735251 w 2271082"/>
              <a:gd name="connsiteY966" fmla="*/ 578208 h 6985290"/>
              <a:gd name="connsiteX967" fmla="*/ 675658 w 2271082"/>
              <a:gd name="connsiteY967" fmla="*/ 637801 h 6985290"/>
              <a:gd name="connsiteX968" fmla="*/ 616065 w 2271082"/>
              <a:gd name="connsiteY968" fmla="*/ 578208 h 6985290"/>
              <a:gd name="connsiteX969" fmla="*/ 675658 w 2271082"/>
              <a:gd name="connsiteY969" fmla="*/ 518616 h 6985290"/>
              <a:gd name="connsiteX970" fmla="*/ 982448 w 2271082"/>
              <a:gd name="connsiteY970" fmla="*/ 518615 h 6985290"/>
              <a:gd name="connsiteX971" fmla="*/ 1042041 w 2271082"/>
              <a:gd name="connsiteY971" fmla="*/ 578208 h 6985290"/>
              <a:gd name="connsiteX972" fmla="*/ 982448 w 2271082"/>
              <a:gd name="connsiteY972" fmla="*/ 637801 h 6985290"/>
              <a:gd name="connsiteX973" fmla="*/ 922855 w 2271082"/>
              <a:gd name="connsiteY973" fmla="*/ 578208 h 6985290"/>
              <a:gd name="connsiteX974" fmla="*/ 982448 w 2271082"/>
              <a:gd name="connsiteY974" fmla="*/ 518615 h 6985290"/>
              <a:gd name="connsiteX975" fmla="*/ 1286149 w 2271082"/>
              <a:gd name="connsiteY975" fmla="*/ 518615 h 6985290"/>
              <a:gd name="connsiteX976" fmla="*/ 1345742 w 2271082"/>
              <a:gd name="connsiteY976" fmla="*/ 578208 h 6985290"/>
              <a:gd name="connsiteX977" fmla="*/ 1286149 w 2271082"/>
              <a:gd name="connsiteY977" fmla="*/ 637801 h 6985290"/>
              <a:gd name="connsiteX978" fmla="*/ 1226556 w 2271082"/>
              <a:gd name="connsiteY978" fmla="*/ 578208 h 6985290"/>
              <a:gd name="connsiteX979" fmla="*/ 1286149 w 2271082"/>
              <a:gd name="connsiteY979" fmla="*/ 518615 h 6985290"/>
              <a:gd name="connsiteX980" fmla="*/ 1595424 w 2271082"/>
              <a:gd name="connsiteY980" fmla="*/ 518615 h 6985290"/>
              <a:gd name="connsiteX981" fmla="*/ 1655017 w 2271082"/>
              <a:gd name="connsiteY981" fmla="*/ 578208 h 6985290"/>
              <a:gd name="connsiteX982" fmla="*/ 1595424 w 2271082"/>
              <a:gd name="connsiteY982" fmla="*/ 637801 h 6985290"/>
              <a:gd name="connsiteX983" fmla="*/ 1535831 w 2271082"/>
              <a:gd name="connsiteY983" fmla="*/ 578208 h 6985290"/>
              <a:gd name="connsiteX984" fmla="*/ 1595424 w 2271082"/>
              <a:gd name="connsiteY984" fmla="*/ 518615 h 6985290"/>
              <a:gd name="connsiteX985" fmla="*/ 1904699 w 2271082"/>
              <a:gd name="connsiteY985" fmla="*/ 518615 h 6985290"/>
              <a:gd name="connsiteX986" fmla="*/ 1964292 w 2271082"/>
              <a:gd name="connsiteY986" fmla="*/ 578208 h 6985290"/>
              <a:gd name="connsiteX987" fmla="*/ 1904699 w 2271082"/>
              <a:gd name="connsiteY987" fmla="*/ 637801 h 6985290"/>
              <a:gd name="connsiteX988" fmla="*/ 1845106 w 2271082"/>
              <a:gd name="connsiteY988" fmla="*/ 578208 h 6985290"/>
              <a:gd name="connsiteX989" fmla="*/ 1904699 w 2271082"/>
              <a:gd name="connsiteY989" fmla="*/ 518615 h 6985290"/>
              <a:gd name="connsiteX990" fmla="*/ 2211489 w 2271082"/>
              <a:gd name="connsiteY990" fmla="*/ 518615 h 6985290"/>
              <a:gd name="connsiteX991" fmla="*/ 2271082 w 2271082"/>
              <a:gd name="connsiteY991" fmla="*/ 578208 h 6985290"/>
              <a:gd name="connsiteX992" fmla="*/ 2211489 w 2271082"/>
              <a:gd name="connsiteY992" fmla="*/ 637801 h 6985290"/>
              <a:gd name="connsiteX993" fmla="*/ 2151896 w 2271082"/>
              <a:gd name="connsiteY993" fmla="*/ 578208 h 6985290"/>
              <a:gd name="connsiteX994" fmla="*/ 2211489 w 2271082"/>
              <a:gd name="connsiteY994" fmla="*/ 518615 h 6985290"/>
              <a:gd name="connsiteX995" fmla="*/ 59593 w 2271082"/>
              <a:gd name="connsiteY995" fmla="*/ 518615 h 6985290"/>
              <a:gd name="connsiteX996" fmla="*/ 119186 w 2271082"/>
              <a:gd name="connsiteY996" fmla="*/ 578208 h 6985290"/>
              <a:gd name="connsiteX997" fmla="*/ 59593 w 2271082"/>
              <a:gd name="connsiteY997" fmla="*/ 637801 h 6985290"/>
              <a:gd name="connsiteX998" fmla="*/ 0 w 2271082"/>
              <a:gd name="connsiteY998" fmla="*/ 578208 h 6985290"/>
              <a:gd name="connsiteX999" fmla="*/ 59593 w 2271082"/>
              <a:gd name="connsiteY999" fmla="*/ 518615 h 6985290"/>
              <a:gd name="connsiteX1000" fmla="*/ 368868 w 2271082"/>
              <a:gd name="connsiteY1000" fmla="*/ 259308 h 6985290"/>
              <a:gd name="connsiteX1001" fmla="*/ 428461 w 2271082"/>
              <a:gd name="connsiteY1001" fmla="*/ 318901 h 6985290"/>
              <a:gd name="connsiteX1002" fmla="*/ 368868 w 2271082"/>
              <a:gd name="connsiteY1002" fmla="*/ 378494 h 6985290"/>
              <a:gd name="connsiteX1003" fmla="*/ 309275 w 2271082"/>
              <a:gd name="connsiteY1003" fmla="*/ 318901 h 6985290"/>
              <a:gd name="connsiteX1004" fmla="*/ 368868 w 2271082"/>
              <a:gd name="connsiteY1004" fmla="*/ 259308 h 6985290"/>
              <a:gd name="connsiteX1005" fmla="*/ 675658 w 2271082"/>
              <a:gd name="connsiteY1005" fmla="*/ 259308 h 6985290"/>
              <a:gd name="connsiteX1006" fmla="*/ 735251 w 2271082"/>
              <a:gd name="connsiteY1006" fmla="*/ 318901 h 6985290"/>
              <a:gd name="connsiteX1007" fmla="*/ 675658 w 2271082"/>
              <a:gd name="connsiteY1007" fmla="*/ 378494 h 6985290"/>
              <a:gd name="connsiteX1008" fmla="*/ 616065 w 2271082"/>
              <a:gd name="connsiteY1008" fmla="*/ 318901 h 6985290"/>
              <a:gd name="connsiteX1009" fmla="*/ 675658 w 2271082"/>
              <a:gd name="connsiteY1009" fmla="*/ 259308 h 6985290"/>
              <a:gd name="connsiteX1010" fmla="*/ 982448 w 2271082"/>
              <a:gd name="connsiteY1010" fmla="*/ 259308 h 6985290"/>
              <a:gd name="connsiteX1011" fmla="*/ 1042041 w 2271082"/>
              <a:gd name="connsiteY1011" fmla="*/ 318901 h 6985290"/>
              <a:gd name="connsiteX1012" fmla="*/ 982448 w 2271082"/>
              <a:gd name="connsiteY1012" fmla="*/ 378494 h 6985290"/>
              <a:gd name="connsiteX1013" fmla="*/ 922855 w 2271082"/>
              <a:gd name="connsiteY1013" fmla="*/ 318901 h 6985290"/>
              <a:gd name="connsiteX1014" fmla="*/ 982448 w 2271082"/>
              <a:gd name="connsiteY1014" fmla="*/ 259308 h 6985290"/>
              <a:gd name="connsiteX1015" fmla="*/ 1286149 w 2271082"/>
              <a:gd name="connsiteY1015" fmla="*/ 259308 h 6985290"/>
              <a:gd name="connsiteX1016" fmla="*/ 1345742 w 2271082"/>
              <a:gd name="connsiteY1016" fmla="*/ 318901 h 6985290"/>
              <a:gd name="connsiteX1017" fmla="*/ 1286149 w 2271082"/>
              <a:gd name="connsiteY1017" fmla="*/ 378494 h 6985290"/>
              <a:gd name="connsiteX1018" fmla="*/ 1226556 w 2271082"/>
              <a:gd name="connsiteY1018" fmla="*/ 318901 h 6985290"/>
              <a:gd name="connsiteX1019" fmla="*/ 1286149 w 2271082"/>
              <a:gd name="connsiteY1019" fmla="*/ 259308 h 6985290"/>
              <a:gd name="connsiteX1020" fmla="*/ 1595424 w 2271082"/>
              <a:gd name="connsiteY1020" fmla="*/ 259308 h 6985290"/>
              <a:gd name="connsiteX1021" fmla="*/ 1655017 w 2271082"/>
              <a:gd name="connsiteY1021" fmla="*/ 318901 h 6985290"/>
              <a:gd name="connsiteX1022" fmla="*/ 1595424 w 2271082"/>
              <a:gd name="connsiteY1022" fmla="*/ 378494 h 6985290"/>
              <a:gd name="connsiteX1023" fmla="*/ 1535831 w 2271082"/>
              <a:gd name="connsiteY1023" fmla="*/ 318901 h 6985290"/>
              <a:gd name="connsiteX1024" fmla="*/ 1595424 w 2271082"/>
              <a:gd name="connsiteY1024" fmla="*/ 259308 h 6985290"/>
              <a:gd name="connsiteX1025" fmla="*/ 1904699 w 2271082"/>
              <a:gd name="connsiteY1025" fmla="*/ 259308 h 6985290"/>
              <a:gd name="connsiteX1026" fmla="*/ 1964292 w 2271082"/>
              <a:gd name="connsiteY1026" fmla="*/ 318901 h 6985290"/>
              <a:gd name="connsiteX1027" fmla="*/ 1904699 w 2271082"/>
              <a:gd name="connsiteY1027" fmla="*/ 378493 h 6985290"/>
              <a:gd name="connsiteX1028" fmla="*/ 1845106 w 2271082"/>
              <a:gd name="connsiteY1028" fmla="*/ 318901 h 6985290"/>
              <a:gd name="connsiteX1029" fmla="*/ 1904699 w 2271082"/>
              <a:gd name="connsiteY1029" fmla="*/ 259308 h 6985290"/>
              <a:gd name="connsiteX1030" fmla="*/ 2211489 w 2271082"/>
              <a:gd name="connsiteY1030" fmla="*/ 259308 h 6985290"/>
              <a:gd name="connsiteX1031" fmla="*/ 2271082 w 2271082"/>
              <a:gd name="connsiteY1031" fmla="*/ 318900 h 6985290"/>
              <a:gd name="connsiteX1032" fmla="*/ 2211489 w 2271082"/>
              <a:gd name="connsiteY1032" fmla="*/ 378493 h 6985290"/>
              <a:gd name="connsiteX1033" fmla="*/ 2151896 w 2271082"/>
              <a:gd name="connsiteY1033" fmla="*/ 318900 h 6985290"/>
              <a:gd name="connsiteX1034" fmla="*/ 2211489 w 2271082"/>
              <a:gd name="connsiteY1034" fmla="*/ 259308 h 6985290"/>
              <a:gd name="connsiteX1035" fmla="*/ 59593 w 2271082"/>
              <a:gd name="connsiteY1035" fmla="*/ 259308 h 6985290"/>
              <a:gd name="connsiteX1036" fmla="*/ 119186 w 2271082"/>
              <a:gd name="connsiteY1036" fmla="*/ 318900 h 6985290"/>
              <a:gd name="connsiteX1037" fmla="*/ 59593 w 2271082"/>
              <a:gd name="connsiteY1037" fmla="*/ 378493 h 6985290"/>
              <a:gd name="connsiteX1038" fmla="*/ 0 w 2271082"/>
              <a:gd name="connsiteY1038" fmla="*/ 318900 h 6985290"/>
              <a:gd name="connsiteX1039" fmla="*/ 59593 w 2271082"/>
              <a:gd name="connsiteY1039" fmla="*/ 259308 h 6985290"/>
              <a:gd name="connsiteX1040" fmla="*/ 368868 w 2271082"/>
              <a:gd name="connsiteY1040" fmla="*/ 1 h 6985290"/>
              <a:gd name="connsiteX1041" fmla="*/ 428461 w 2271082"/>
              <a:gd name="connsiteY1041" fmla="*/ 59594 h 6985290"/>
              <a:gd name="connsiteX1042" fmla="*/ 368868 w 2271082"/>
              <a:gd name="connsiteY1042" fmla="*/ 119187 h 6985290"/>
              <a:gd name="connsiteX1043" fmla="*/ 309275 w 2271082"/>
              <a:gd name="connsiteY1043" fmla="*/ 59594 h 6985290"/>
              <a:gd name="connsiteX1044" fmla="*/ 368868 w 2271082"/>
              <a:gd name="connsiteY1044" fmla="*/ 1 h 6985290"/>
              <a:gd name="connsiteX1045" fmla="*/ 675658 w 2271082"/>
              <a:gd name="connsiteY1045" fmla="*/ 1 h 6985290"/>
              <a:gd name="connsiteX1046" fmla="*/ 735251 w 2271082"/>
              <a:gd name="connsiteY1046" fmla="*/ 59594 h 6985290"/>
              <a:gd name="connsiteX1047" fmla="*/ 675658 w 2271082"/>
              <a:gd name="connsiteY1047" fmla="*/ 119186 h 6985290"/>
              <a:gd name="connsiteX1048" fmla="*/ 616065 w 2271082"/>
              <a:gd name="connsiteY1048" fmla="*/ 59594 h 6985290"/>
              <a:gd name="connsiteX1049" fmla="*/ 675658 w 2271082"/>
              <a:gd name="connsiteY1049" fmla="*/ 1 h 6985290"/>
              <a:gd name="connsiteX1050" fmla="*/ 982448 w 2271082"/>
              <a:gd name="connsiteY1050" fmla="*/ 1 h 6985290"/>
              <a:gd name="connsiteX1051" fmla="*/ 1042041 w 2271082"/>
              <a:gd name="connsiteY1051" fmla="*/ 59594 h 6985290"/>
              <a:gd name="connsiteX1052" fmla="*/ 982448 w 2271082"/>
              <a:gd name="connsiteY1052" fmla="*/ 119186 h 6985290"/>
              <a:gd name="connsiteX1053" fmla="*/ 922855 w 2271082"/>
              <a:gd name="connsiteY1053" fmla="*/ 59594 h 6985290"/>
              <a:gd name="connsiteX1054" fmla="*/ 982448 w 2271082"/>
              <a:gd name="connsiteY1054" fmla="*/ 1 h 6985290"/>
              <a:gd name="connsiteX1055" fmla="*/ 1286149 w 2271082"/>
              <a:gd name="connsiteY1055" fmla="*/ 1 h 6985290"/>
              <a:gd name="connsiteX1056" fmla="*/ 1345742 w 2271082"/>
              <a:gd name="connsiteY1056" fmla="*/ 59593 h 6985290"/>
              <a:gd name="connsiteX1057" fmla="*/ 1286149 w 2271082"/>
              <a:gd name="connsiteY1057" fmla="*/ 119186 h 6985290"/>
              <a:gd name="connsiteX1058" fmla="*/ 1226556 w 2271082"/>
              <a:gd name="connsiteY1058" fmla="*/ 59593 h 6985290"/>
              <a:gd name="connsiteX1059" fmla="*/ 1286149 w 2271082"/>
              <a:gd name="connsiteY1059" fmla="*/ 1 h 6985290"/>
              <a:gd name="connsiteX1060" fmla="*/ 1595424 w 2271082"/>
              <a:gd name="connsiteY1060" fmla="*/ 0 h 6985290"/>
              <a:gd name="connsiteX1061" fmla="*/ 1655017 w 2271082"/>
              <a:gd name="connsiteY1061" fmla="*/ 59593 h 6985290"/>
              <a:gd name="connsiteX1062" fmla="*/ 1595424 w 2271082"/>
              <a:gd name="connsiteY1062" fmla="*/ 119186 h 6985290"/>
              <a:gd name="connsiteX1063" fmla="*/ 1535831 w 2271082"/>
              <a:gd name="connsiteY1063" fmla="*/ 59593 h 6985290"/>
              <a:gd name="connsiteX1064" fmla="*/ 1595424 w 2271082"/>
              <a:gd name="connsiteY1064" fmla="*/ 0 h 6985290"/>
              <a:gd name="connsiteX1065" fmla="*/ 1904699 w 2271082"/>
              <a:gd name="connsiteY1065" fmla="*/ 0 h 6985290"/>
              <a:gd name="connsiteX1066" fmla="*/ 1964292 w 2271082"/>
              <a:gd name="connsiteY1066" fmla="*/ 59593 h 6985290"/>
              <a:gd name="connsiteX1067" fmla="*/ 1904699 w 2271082"/>
              <a:gd name="connsiteY1067" fmla="*/ 119186 h 6985290"/>
              <a:gd name="connsiteX1068" fmla="*/ 1845106 w 2271082"/>
              <a:gd name="connsiteY1068" fmla="*/ 59593 h 6985290"/>
              <a:gd name="connsiteX1069" fmla="*/ 1904699 w 2271082"/>
              <a:gd name="connsiteY1069" fmla="*/ 0 h 6985290"/>
              <a:gd name="connsiteX1070" fmla="*/ 2211489 w 2271082"/>
              <a:gd name="connsiteY1070" fmla="*/ 0 h 6985290"/>
              <a:gd name="connsiteX1071" fmla="*/ 2271082 w 2271082"/>
              <a:gd name="connsiteY1071" fmla="*/ 59593 h 6985290"/>
              <a:gd name="connsiteX1072" fmla="*/ 2211489 w 2271082"/>
              <a:gd name="connsiteY1072" fmla="*/ 119186 h 6985290"/>
              <a:gd name="connsiteX1073" fmla="*/ 2151896 w 2271082"/>
              <a:gd name="connsiteY1073" fmla="*/ 59593 h 6985290"/>
              <a:gd name="connsiteX1074" fmla="*/ 2211489 w 2271082"/>
              <a:gd name="connsiteY1074" fmla="*/ 0 h 6985290"/>
              <a:gd name="connsiteX1075" fmla="*/ 59593 w 2271082"/>
              <a:gd name="connsiteY1075" fmla="*/ 0 h 6985290"/>
              <a:gd name="connsiteX1076" fmla="*/ 119186 w 2271082"/>
              <a:gd name="connsiteY1076" fmla="*/ 59593 h 6985290"/>
              <a:gd name="connsiteX1077" fmla="*/ 59593 w 2271082"/>
              <a:gd name="connsiteY1077" fmla="*/ 119186 h 6985290"/>
              <a:gd name="connsiteX1078" fmla="*/ 0 w 2271082"/>
              <a:gd name="connsiteY1078" fmla="*/ 59593 h 6985290"/>
              <a:gd name="connsiteX1079" fmla="*/ 59593 w 2271082"/>
              <a:gd name="connsiteY1079" fmla="*/ 0 h 698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2271082" h="6985290">
                <a:moveTo>
                  <a:pt x="2211489" y="6866104"/>
                </a:moveTo>
                <a:cubicBezTo>
                  <a:pt x="2244401" y="6866104"/>
                  <a:pt x="2271082" y="6892785"/>
                  <a:pt x="2271082" y="6925697"/>
                </a:cubicBezTo>
                <a:cubicBezTo>
                  <a:pt x="2271082" y="6958609"/>
                  <a:pt x="2244401" y="6985290"/>
                  <a:pt x="2211489" y="6985290"/>
                </a:cubicBezTo>
                <a:cubicBezTo>
                  <a:pt x="2178577" y="6985290"/>
                  <a:pt x="2151896" y="6958609"/>
                  <a:pt x="2151896" y="6925697"/>
                </a:cubicBezTo>
                <a:cubicBezTo>
                  <a:pt x="2151896" y="6892785"/>
                  <a:pt x="2178577" y="6866104"/>
                  <a:pt x="2211489" y="6866104"/>
                </a:cubicBezTo>
                <a:close/>
                <a:moveTo>
                  <a:pt x="1904699" y="6866104"/>
                </a:moveTo>
                <a:cubicBezTo>
                  <a:pt x="1937611" y="6866104"/>
                  <a:pt x="1964292" y="6892785"/>
                  <a:pt x="1964292" y="6925697"/>
                </a:cubicBezTo>
                <a:cubicBezTo>
                  <a:pt x="1964292" y="6958609"/>
                  <a:pt x="1937611" y="6985290"/>
                  <a:pt x="1904699" y="6985290"/>
                </a:cubicBezTo>
                <a:cubicBezTo>
                  <a:pt x="1871787" y="6985290"/>
                  <a:pt x="1845106" y="6958609"/>
                  <a:pt x="1845106" y="6925697"/>
                </a:cubicBezTo>
                <a:cubicBezTo>
                  <a:pt x="1845106" y="6892785"/>
                  <a:pt x="1871787" y="6866104"/>
                  <a:pt x="1904699" y="6866104"/>
                </a:cubicBezTo>
                <a:close/>
                <a:moveTo>
                  <a:pt x="1595424" y="6866104"/>
                </a:moveTo>
                <a:cubicBezTo>
                  <a:pt x="1628336" y="6866104"/>
                  <a:pt x="1655017" y="6892785"/>
                  <a:pt x="1655017" y="6925697"/>
                </a:cubicBezTo>
                <a:cubicBezTo>
                  <a:pt x="1655017" y="6958609"/>
                  <a:pt x="1628336" y="6985290"/>
                  <a:pt x="1595424" y="6985290"/>
                </a:cubicBezTo>
                <a:cubicBezTo>
                  <a:pt x="1562512" y="6985290"/>
                  <a:pt x="1535831" y="6958609"/>
                  <a:pt x="1535831" y="6925697"/>
                </a:cubicBezTo>
                <a:cubicBezTo>
                  <a:pt x="1535831" y="6892785"/>
                  <a:pt x="1562512" y="6866104"/>
                  <a:pt x="1595424" y="6866104"/>
                </a:cubicBezTo>
                <a:close/>
                <a:moveTo>
                  <a:pt x="1286149" y="6866104"/>
                </a:moveTo>
                <a:cubicBezTo>
                  <a:pt x="1319061" y="6866104"/>
                  <a:pt x="1345742" y="6892785"/>
                  <a:pt x="1345742" y="6925697"/>
                </a:cubicBezTo>
                <a:cubicBezTo>
                  <a:pt x="1345742" y="6958609"/>
                  <a:pt x="1319061" y="6985290"/>
                  <a:pt x="1286149" y="6985290"/>
                </a:cubicBezTo>
                <a:cubicBezTo>
                  <a:pt x="1253237" y="6985290"/>
                  <a:pt x="1226556" y="6958609"/>
                  <a:pt x="1226556" y="6925697"/>
                </a:cubicBezTo>
                <a:cubicBezTo>
                  <a:pt x="1226556" y="6892785"/>
                  <a:pt x="1253237" y="6866104"/>
                  <a:pt x="1286149" y="6866104"/>
                </a:cubicBezTo>
                <a:close/>
                <a:moveTo>
                  <a:pt x="982448" y="6866104"/>
                </a:moveTo>
                <a:cubicBezTo>
                  <a:pt x="1015360" y="6866104"/>
                  <a:pt x="1042041" y="6892785"/>
                  <a:pt x="1042041" y="6925697"/>
                </a:cubicBezTo>
                <a:cubicBezTo>
                  <a:pt x="1042041" y="6958609"/>
                  <a:pt x="1015360" y="6985290"/>
                  <a:pt x="982448" y="6985290"/>
                </a:cubicBezTo>
                <a:cubicBezTo>
                  <a:pt x="949536" y="6985290"/>
                  <a:pt x="922855" y="6958609"/>
                  <a:pt x="922855" y="6925697"/>
                </a:cubicBezTo>
                <a:cubicBezTo>
                  <a:pt x="922855" y="6892785"/>
                  <a:pt x="949536" y="6866104"/>
                  <a:pt x="982448" y="6866104"/>
                </a:cubicBezTo>
                <a:close/>
                <a:moveTo>
                  <a:pt x="675658" y="6866104"/>
                </a:moveTo>
                <a:cubicBezTo>
                  <a:pt x="708570" y="6866104"/>
                  <a:pt x="735251" y="6892785"/>
                  <a:pt x="735251" y="6925697"/>
                </a:cubicBezTo>
                <a:cubicBezTo>
                  <a:pt x="735251" y="6958609"/>
                  <a:pt x="708570" y="6985290"/>
                  <a:pt x="675658" y="6985290"/>
                </a:cubicBezTo>
                <a:cubicBezTo>
                  <a:pt x="642746" y="6985290"/>
                  <a:pt x="616065" y="6958609"/>
                  <a:pt x="616065" y="6925697"/>
                </a:cubicBezTo>
                <a:cubicBezTo>
                  <a:pt x="616065" y="6892785"/>
                  <a:pt x="642746" y="6866104"/>
                  <a:pt x="675658" y="6866104"/>
                </a:cubicBezTo>
                <a:close/>
                <a:moveTo>
                  <a:pt x="368868" y="6866104"/>
                </a:moveTo>
                <a:cubicBezTo>
                  <a:pt x="401780" y="6866104"/>
                  <a:pt x="428461" y="6892785"/>
                  <a:pt x="428461" y="6925697"/>
                </a:cubicBezTo>
                <a:cubicBezTo>
                  <a:pt x="428461" y="6958609"/>
                  <a:pt x="401780" y="6985290"/>
                  <a:pt x="368868" y="6985290"/>
                </a:cubicBezTo>
                <a:cubicBezTo>
                  <a:pt x="335956" y="6985290"/>
                  <a:pt x="309275" y="6958609"/>
                  <a:pt x="309275" y="6925697"/>
                </a:cubicBezTo>
                <a:cubicBezTo>
                  <a:pt x="309275" y="6892785"/>
                  <a:pt x="335956" y="6866104"/>
                  <a:pt x="368868" y="6866104"/>
                </a:cubicBezTo>
                <a:close/>
                <a:moveTo>
                  <a:pt x="59593" y="6866104"/>
                </a:moveTo>
                <a:cubicBezTo>
                  <a:pt x="92505" y="6866104"/>
                  <a:pt x="119186" y="6892785"/>
                  <a:pt x="119186" y="6925697"/>
                </a:cubicBezTo>
                <a:cubicBezTo>
                  <a:pt x="119186" y="6958609"/>
                  <a:pt x="92505" y="6985290"/>
                  <a:pt x="59593" y="6985290"/>
                </a:cubicBezTo>
                <a:cubicBezTo>
                  <a:pt x="26681" y="6985290"/>
                  <a:pt x="0" y="6958609"/>
                  <a:pt x="0" y="6925697"/>
                </a:cubicBezTo>
                <a:cubicBezTo>
                  <a:pt x="0" y="6892785"/>
                  <a:pt x="26681" y="6866104"/>
                  <a:pt x="59593" y="6866104"/>
                </a:cubicBezTo>
                <a:close/>
                <a:moveTo>
                  <a:pt x="2211489" y="6576335"/>
                </a:moveTo>
                <a:cubicBezTo>
                  <a:pt x="2244401" y="6576335"/>
                  <a:pt x="2271082" y="6603016"/>
                  <a:pt x="2271082" y="6635928"/>
                </a:cubicBezTo>
                <a:cubicBezTo>
                  <a:pt x="2271082" y="6668840"/>
                  <a:pt x="2244401" y="6695521"/>
                  <a:pt x="2211489" y="6695521"/>
                </a:cubicBezTo>
                <a:cubicBezTo>
                  <a:pt x="2178577" y="6695521"/>
                  <a:pt x="2151896" y="6668840"/>
                  <a:pt x="2151896" y="6635928"/>
                </a:cubicBezTo>
                <a:cubicBezTo>
                  <a:pt x="2151896" y="6603016"/>
                  <a:pt x="2178577" y="6576335"/>
                  <a:pt x="2211489" y="6576335"/>
                </a:cubicBezTo>
                <a:close/>
                <a:moveTo>
                  <a:pt x="1904699" y="6576335"/>
                </a:moveTo>
                <a:cubicBezTo>
                  <a:pt x="1937611" y="6576335"/>
                  <a:pt x="1964292" y="6603016"/>
                  <a:pt x="1964292" y="6635928"/>
                </a:cubicBezTo>
                <a:cubicBezTo>
                  <a:pt x="1964292" y="6668840"/>
                  <a:pt x="1937611" y="6695521"/>
                  <a:pt x="1904699" y="6695521"/>
                </a:cubicBezTo>
                <a:cubicBezTo>
                  <a:pt x="1871787" y="6695521"/>
                  <a:pt x="1845106" y="6668840"/>
                  <a:pt x="1845106" y="6635928"/>
                </a:cubicBezTo>
                <a:cubicBezTo>
                  <a:pt x="1845106" y="6603016"/>
                  <a:pt x="1871787" y="6576335"/>
                  <a:pt x="1904699" y="6576335"/>
                </a:cubicBezTo>
                <a:close/>
                <a:moveTo>
                  <a:pt x="1595424" y="6576335"/>
                </a:moveTo>
                <a:cubicBezTo>
                  <a:pt x="1628336" y="6576335"/>
                  <a:pt x="1655017" y="6603016"/>
                  <a:pt x="1655017" y="6635928"/>
                </a:cubicBezTo>
                <a:cubicBezTo>
                  <a:pt x="1655017" y="6668840"/>
                  <a:pt x="1628336" y="6695521"/>
                  <a:pt x="1595424" y="6695521"/>
                </a:cubicBezTo>
                <a:cubicBezTo>
                  <a:pt x="1562512" y="6695521"/>
                  <a:pt x="1535831" y="6668840"/>
                  <a:pt x="1535831" y="6635928"/>
                </a:cubicBezTo>
                <a:cubicBezTo>
                  <a:pt x="1535831" y="6603016"/>
                  <a:pt x="1562512" y="6576335"/>
                  <a:pt x="1595424" y="6576335"/>
                </a:cubicBezTo>
                <a:close/>
                <a:moveTo>
                  <a:pt x="1286149" y="6576335"/>
                </a:moveTo>
                <a:cubicBezTo>
                  <a:pt x="1319061" y="6576335"/>
                  <a:pt x="1345742" y="6603016"/>
                  <a:pt x="1345742" y="6635928"/>
                </a:cubicBezTo>
                <a:cubicBezTo>
                  <a:pt x="1345742" y="6668840"/>
                  <a:pt x="1319061" y="6695521"/>
                  <a:pt x="1286149" y="6695521"/>
                </a:cubicBezTo>
                <a:cubicBezTo>
                  <a:pt x="1253237" y="6695521"/>
                  <a:pt x="1226556" y="6668840"/>
                  <a:pt x="1226556" y="6635928"/>
                </a:cubicBezTo>
                <a:cubicBezTo>
                  <a:pt x="1226556" y="6603016"/>
                  <a:pt x="1253237" y="6576335"/>
                  <a:pt x="1286149" y="6576335"/>
                </a:cubicBezTo>
                <a:close/>
                <a:moveTo>
                  <a:pt x="982448" y="6576335"/>
                </a:moveTo>
                <a:cubicBezTo>
                  <a:pt x="1015360" y="6576335"/>
                  <a:pt x="1042041" y="6603016"/>
                  <a:pt x="1042041" y="6635928"/>
                </a:cubicBezTo>
                <a:cubicBezTo>
                  <a:pt x="1042041" y="6668840"/>
                  <a:pt x="1015360" y="6695521"/>
                  <a:pt x="982448" y="6695521"/>
                </a:cubicBezTo>
                <a:cubicBezTo>
                  <a:pt x="949536" y="6695521"/>
                  <a:pt x="922855" y="6668840"/>
                  <a:pt x="922855" y="6635928"/>
                </a:cubicBezTo>
                <a:cubicBezTo>
                  <a:pt x="922855" y="6603016"/>
                  <a:pt x="949536" y="6576335"/>
                  <a:pt x="982448" y="6576335"/>
                </a:cubicBezTo>
                <a:close/>
                <a:moveTo>
                  <a:pt x="675658" y="6576335"/>
                </a:moveTo>
                <a:cubicBezTo>
                  <a:pt x="708570" y="6576335"/>
                  <a:pt x="735251" y="6603016"/>
                  <a:pt x="735251" y="6635928"/>
                </a:cubicBezTo>
                <a:cubicBezTo>
                  <a:pt x="735251" y="6668840"/>
                  <a:pt x="708570" y="6695521"/>
                  <a:pt x="675658" y="6695521"/>
                </a:cubicBezTo>
                <a:cubicBezTo>
                  <a:pt x="642746" y="6695521"/>
                  <a:pt x="616065" y="6668840"/>
                  <a:pt x="616065" y="6635928"/>
                </a:cubicBezTo>
                <a:cubicBezTo>
                  <a:pt x="616065" y="6603016"/>
                  <a:pt x="642746" y="6576335"/>
                  <a:pt x="675658" y="6576335"/>
                </a:cubicBezTo>
                <a:close/>
                <a:moveTo>
                  <a:pt x="368868" y="6576335"/>
                </a:moveTo>
                <a:cubicBezTo>
                  <a:pt x="401780" y="6576335"/>
                  <a:pt x="428461" y="6603016"/>
                  <a:pt x="428461" y="6635928"/>
                </a:cubicBezTo>
                <a:cubicBezTo>
                  <a:pt x="428461" y="6668840"/>
                  <a:pt x="401780" y="6695521"/>
                  <a:pt x="368868" y="6695521"/>
                </a:cubicBezTo>
                <a:cubicBezTo>
                  <a:pt x="335956" y="6695521"/>
                  <a:pt x="309275" y="6668840"/>
                  <a:pt x="309275" y="6635928"/>
                </a:cubicBezTo>
                <a:cubicBezTo>
                  <a:pt x="309275" y="6603016"/>
                  <a:pt x="335956" y="6576335"/>
                  <a:pt x="368868" y="6576335"/>
                </a:cubicBezTo>
                <a:close/>
                <a:moveTo>
                  <a:pt x="59593" y="6576335"/>
                </a:moveTo>
                <a:cubicBezTo>
                  <a:pt x="92505" y="6576335"/>
                  <a:pt x="119186" y="6603016"/>
                  <a:pt x="119186" y="6635928"/>
                </a:cubicBezTo>
                <a:cubicBezTo>
                  <a:pt x="119186" y="6668840"/>
                  <a:pt x="92505" y="6695521"/>
                  <a:pt x="59593" y="6695521"/>
                </a:cubicBezTo>
                <a:cubicBezTo>
                  <a:pt x="26681" y="6695521"/>
                  <a:pt x="0" y="6668840"/>
                  <a:pt x="0" y="6635928"/>
                </a:cubicBezTo>
                <a:cubicBezTo>
                  <a:pt x="0" y="6603016"/>
                  <a:pt x="26681" y="6576335"/>
                  <a:pt x="59593" y="6576335"/>
                </a:cubicBezTo>
                <a:close/>
                <a:moveTo>
                  <a:pt x="2211489" y="6317026"/>
                </a:moveTo>
                <a:cubicBezTo>
                  <a:pt x="2244401" y="6317026"/>
                  <a:pt x="2271082" y="6343707"/>
                  <a:pt x="2271082" y="6376619"/>
                </a:cubicBezTo>
                <a:cubicBezTo>
                  <a:pt x="2271082" y="6409531"/>
                  <a:pt x="2244401" y="6436212"/>
                  <a:pt x="2211489" y="6436212"/>
                </a:cubicBezTo>
                <a:cubicBezTo>
                  <a:pt x="2178577" y="6436212"/>
                  <a:pt x="2151896" y="6409531"/>
                  <a:pt x="2151896" y="6376619"/>
                </a:cubicBezTo>
                <a:cubicBezTo>
                  <a:pt x="2151896" y="6343707"/>
                  <a:pt x="2178577" y="6317026"/>
                  <a:pt x="2211489" y="6317026"/>
                </a:cubicBezTo>
                <a:close/>
                <a:moveTo>
                  <a:pt x="1904699" y="6317026"/>
                </a:moveTo>
                <a:cubicBezTo>
                  <a:pt x="1937611" y="6317026"/>
                  <a:pt x="1964292" y="6343707"/>
                  <a:pt x="1964292" y="6376619"/>
                </a:cubicBezTo>
                <a:cubicBezTo>
                  <a:pt x="1964292" y="6409531"/>
                  <a:pt x="1937611" y="6436212"/>
                  <a:pt x="1904699" y="6436212"/>
                </a:cubicBezTo>
                <a:cubicBezTo>
                  <a:pt x="1871787" y="6436212"/>
                  <a:pt x="1845106" y="6409531"/>
                  <a:pt x="1845106" y="6376619"/>
                </a:cubicBezTo>
                <a:cubicBezTo>
                  <a:pt x="1845106" y="6343707"/>
                  <a:pt x="1871787" y="6317026"/>
                  <a:pt x="1904699" y="6317026"/>
                </a:cubicBezTo>
                <a:close/>
                <a:moveTo>
                  <a:pt x="1595424" y="6317026"/>
                </a:moveTo>
                <a:cubicBezTo>
                  <a:pt x="1628336" y="6317026"/>
                  <a:pt x="1655017" y="6343707"/>
                  <a:pt x="1655017" y="6376619"/>
                </a:cubicBezTo>
                <a:cubicBezTo>
                  <a:pt x="1655017" y="6409531"/>
                  <a:pt x="1628336" y="6436212"/>
                  <a:pt x="1595424" y="6436212"/>
                </a:cubicBezTo>
                <a:cubicBezTo>
                  <a:pt x="1562512" y="6436212"/>
                  <a:pt x="1535831" y="6409531"/>
                  <a:pt x="1535831" y="6376619"/>
                </a:cubicBezTo>
                <a:cubicBezTo>
                  <a:pt x="1535831" y="6343707"/>
                  <a:pt x="1562512" y="6317026"/>
                  <a:pt x="1595424" y="6317026"/>
                </a:cubicBezTo>
                <a:close/>
                <a:moveTo>
                  <a:pt x="1286149" y="6317026"/>
                </a:moveTo>
                <a:cubicBezTo>
                  <a:pt x="1319061" y="6317026"/>
                  <a:pt x="1345742" y="6343707"/>
                  <a:pt x="1345742" y="6376619"/>
                </a:cubicBezTo>
                <a:cubicBezTo>
                  <a:pt x="1345742" y="6409531"/>
                  <a:pt x="1319061" y="6436212"/>
                  <a:pt x="1286149" y="6436212"/>
                </a:cubicBezTo>
                <a:cubicBezTo>
                  <a:pt x="1253237" y="6436212"/>
                  <a:pt x="1226556" y="6409531"/>
                  <a:pt x="1226556" y="6376619"/>
                </a:cubicBezTo>
                <a:cubicBezTo>
                  <a:pt x="1226556" y="6343707"/>
                  <a:pt x="1253237" y="6317026"/>
                  <a:pt x="1286149" y="6317026"/>
                </a:cubicBezTo>
                <a:close/>
                <a:moveTo>
                  <a:pt x="982448" y="6317026"/>
                </a:moveTo>
                <a:cubicBezTo>
                  <a:pt x="1015360" y="6317026"/>
                  <a:pt x="1042041" y="6343707"/>
                  <a:pt x="1042041" y="6376619"/>
                </a:cubicBezTo>
                <a:cubicBezTo>
                  <a:pt x="1042041" y="6409531"/>
                  <a:pt x="1015360" y="6436212"/>
                  <a:pt x="982448" y="6436212"/>
                </a:cubicBezTo>
                <a:cubicBezTo>
                  <a:pt x="949536" y="6436212"/>
                  <a:pt x="922855" y="6409531"/>
                  <a:pt x="922855" y="6376619"/>
                </a:cubicBezTo>
                <a:cubicBezTo>
                  <a:pt x="922855" y="6343707"/>
                  <a:pt x="949536" y="6317026"/>
                  <a:pt x="982448" y="6317026"/>
                </a:cubicBezTo>
                <a:close/>
                <a:moveTo>
                  <a:pt x="675658" y="6317026"/>
                </a:moveTo>
                <a:cubicBezTo>
                  <a:pt x="708570" y="6317026"/>
                  <a:pt x="735251" y="6343707"/>
                  <a:pt x="735251" y="6376619"/>
                </a:cubicBezTo>
                <a:cubicBezTo>
                  <a:pt x="735251" y="6409531"/>
                  <a:pt x="708570" y="6436212"/>
                  <a:pt x="675658" y="6436212"/>
                </a:cubicBezTo>
                <a:cubicBezTo>
                  <a:pt x="642746" y="6436212"/>
                  <a:pt x="616065" y="6409531"/>
                  <a:pt x="616065" y="6376619"/>
                </a:cubicBezTo>
                <a:cubicBezTo>
                  <a:pt x="616065" y="6343707"/>
                  <a:pt x="642746" y="6317026"/>
                  <a:pt x="675658" y="6317026"/>
                </a:cubicBezTo>
                <a:close/>
                <a:moveTo>
                  <a:pt x="368868" y="6317026"/>
                </a:moveTo>
                <a:cubicBezTo>
                  <a:pt x="401780" y="6317026"/>
                  <a:pt x="428461" y="6343707"/>
                  <a:pt x="428461" y="6376619"/>
                </a:cubicBezTo>
                <a:cubicBezTo>
                  <a:pt x="428461" y="6409531"/>
                  <a:pt x="401780" y="6436212"/>
                  <a:pt x="368868" y="6436212"/>
                </a:cubicBezTo>
                <a:cubicBezTo>
                  <a:pt x="335956" y="6436212"/>
                  <a:pt x="309275" y="6409531"/>
                  <a:pt x="309275" y="6376619"/>
                </a:cubicBezTo>
                <a:cubicBezTo>
                  <a:pt x="309275" y="6343707"/>
                  <a:pt x="335956" y="6317026"/>
                  <a:pt x="368868" y="6317026"/>
                </a:cubicBezTo>
                <a:close/>
                <a:moveTo>
                  <a:pt x="59593" y="6317026"/>
                </a:moveTo>
                <a:cubicBezTo>
                  <a:pt x="92505" y="6317026"/>
                  <a:pt x="119186" y="6343707"/>
                  <a:pt x="119186" y="6376619"/>
                </a:cubicBezTo>
                <a:cubicBezTo>
                  <a:pt x="119186" y="6409531"/>
                  <a:pt x="92505" y="6436212"/>
                  <a:pt x="59593" y="6436212"/>
                </a:cubicBezTo>
                <a:cubicBezTo>
                  <a:pt x="26681" y="6436212"/>
                  <a:pt x="0" y="6409531"/>
                  <a:pt x="0" y="6376619"/>
                </a:cubicBezTo>
                <a:cubicBezTo>
                  <a:pt x="0" y="6343707"/>
                  <a:pt x="26681" y="6317026"/>
                  <a:pt x="59593" y="6317026"/>
                </a:cubicBezTo>
                <a:close/>
                <a:moveTo>
                  <a:pt x="2211489" y="6057717"/>
                </a:moveTo>
                <a:cubicBezTo>
                  <a:pt x="2244401" y="6057717"/>
                  <a:pt x="2271082" y="6084398"/>
                  <a:pt x="2271082" y="6117310"/>
                </a:cubicBezTo>
                <a:cubicBezTo>
                  <a:pt x="2271082" y="6150222"/>
                  <a:pt x="2244401" y="6176903"/>
                  <a:pt x="2211489" y="6176903"/>
                </a:cubicBezTo>
                <a:cubicBezTo>
                  <a:pt x="2178577" y="6176903"/>
                  <a:pt x="2151896" y="6150222"/>
                  <a:pt x="2151896" y="6117310"/>
                </a:cubicBezTo>
                <a:cubicBezTo>
                  <a:pt x="2151896" y="6084398"/>
                  <a:pt x="2178577" y="6057717"/>
                  <a:pt x="2211489" y="6057717"/>
                </a:cubicBezTo>
                <a:close/>
                <a:moveTo>
                  <a:pt x="1904699" y="6057717"/>
                </a:moveTo>
                <a:cubicBezTo>
                  <a:pt x="1937611" y="6057717"/>
                  <a:pt x="1964292" y="6084398"/>
                  <a:pt x="1964292" y="6117310"/>
                </a:cubicBezTo>
                <a:cubicBezTo>
                  <a:pt x="1964292" y="6150222"/>
                  <a:pt x="1937611" y="6176903"/>
                  <a:pt x="1904699" y="6176903"/>
                </a:cubicBezTo>
                <a:cubicBezTo>
                  <a:pt x="1871787" y="6176903"/>
                  <a:pt x="1845106" y="6150222"/>
                  <a:pt x="1845106" y="6117310"/>
                </a:cubicBezTo>
                <a:cubicBezTo>
                  <a:pt x="1845106" y="6084398"/>
                  <a:pt x="1871787" y="6057717"/>
                  <a:pt x="1904699" y="6057717"/>
                </a:cubicBezTo>
                <a:close/>
                <a:moveTo>
                  <a:pt x="1595424" y="6057717"/>
                </a:moveTo>
                <a:cubicBezTo>
                  <a:pt x="1628336" y="6057717"/>
                  <a:pt x="1655017" y="6084398"/>
                  <a:pt x="1655017" y="6117310"/>
                </a:cubicBezTo>
                <a:cubicBezTo>
                  <a:pt x="1655017" y="6150222"/>
                  <a:pt x="1628336" y="6176903"/>
                  <a:pt x="1595424" y="6176903"/>
                </a:cubicBezTo>
                <a:cubicBezTo>
                  <a:pt x="1562512" y="6176903"/>
                  <a:pt x="1535831" y="6150222"/>
                  <a:pt x="1535831" y="6117310"/>
                </a:cubicBezTo>
                <a:cubicBezTo>
                  <a:pt x="1535831" y="6084398"/>
                  <a:pt x="1562512" y="6057717"/>
                  <a:pt x="1595424" y="6057717"/>
                </a:cubicBezTo>
                <a:close/>
                <a:moveTo>
                  <a:pt x="1286149" y="6057717"/>
                </a:moveTo>
                <a:cubicBezTo>
                  <a:pt x="1319061" y="6057717"/>
                  <a:pt x="1345742" y="6084398"/>
                  <a:pt x="1345742" y="6117310"/>
                </a:cubicBezTo>
                <a:cubicBezTo>
                  <a:pt x="1345742" y="6150222"/>
                  <a:pt x="1319061" y="6176903"/>
                  <a:pt x="1286149" y="6176903"/>
                </a:cubicBezTo>
                <a:cubicBezTo>
                  <a:pt x="1253237" y="6176903"/>
                  <a:pt x="1226556" y="6150222"/>
                  <a:pt x="1226556" y="6117310"/>
                </a:cubicBezTo>
                <a:cubicBezTo>
                  <a:pt x="1226556" y="6084398"/>
                  <a:pt x="1253237" y="6057717"/>
                  <a:pt x="1286149" y="6057717"/>
                </a:cubicBezTo>
                <a:close/>
                <a:moveTo>
                  <a:pt x="982448" y="6057717"/>
                </a:moveTo>
                <a:cubicBezTo>
                  <a:pt x="1015360" y="6057717"/>
                  <a:pt x="1042041" y="6084398"/>
                  <a:pt x="1042041" y="6117310"/>
                </a:cubicBezTo>
                <a:cubicBezTo>
                  <a:pt x="1042041" y="6150222"/>
                  <a:pt x="1015360" y="6176903"/>
                  <a:pt x="982448" y="6176903"/>
                </a:cubicBezTo>
                <a:cubicBezTo>
                  <a:pt x="949536" y="6176903"/>
                  <a:pt x="922855" y="6150222"/>
                  <a:pt x="922855" y="6117310"/>
                </a:cubicBezTo>
                <a:cubicBezTo>
                  <a:pt x="922855" y="6084398"/>
                  <a:pt x="949536" y="6057717"/>
                  <a:pt x="982448" y="6057717"/>
                </a:cubicBezTo>
                <a:close/>
                <a:moveTo>
                  <a:pt x="675658" y="6057717"/>
                </a:moveTo>
                <a:cubicBezTo>
                  <a:pt x="708570" y="6057717"/>
                  <a:pt x="735251" y="6084398"/>
                  <a:pt x="735251" y="6117310"/>
                </a:cubicBezTo>
                <a:cubicBezTo>
                  <a:pt x="735251" y="6150222"/>
                  <a:pt x="708570" y="6176903"/>
                  <a:pt x="675658" y="6176903"/>
                </a:cubicBezTo>
                <a:cubicBezTo>
                  <a:pt x="642746" y="6176903"/>
                  <a:pt x="616065" y="6150222"/>
                  <a:pt x="616065" y="6117310"/>
                </a:cubicBezTo>
                <a:cubicBezTo>
                  <a:pt x="616065" y="6084398"/>
                  <a:pt x="642746" y="6057717"/>
                  <a:pt x="675658" y="6057717"/>
                </a:cubicBezTo>
                <a:close/>
                <a:moveTo>
                  <a:pt x="368868" y="6057717"/>
                </a:moveTo>
                <a:cubicBezTo>
                  <a:pt x="401780" y="6057717"/>
                  <a:pt x="428461" y="6084398"/>
                  <a:pt x="428461" y="6117310"/>
                </a:cubicBezTo>
                <a:cubicBezTo>
                  <a:pt x="428461" y="6150222"/>
                  <a:pt x="401780" y="6176903"/>
                  <a:pt x="368868" y="6176903"/>
                </a:cubicBezTo>
                <a:cubicBezTo>
                  <a:pt x="335956" y="6176903"/>
                  <a:pt x="309275" y="6150222"/>
                  <a:pt x="309275" y="6117310"/>
                </a:cubicBezTo>
                <a:cubicBezTo>
                  <a:pt x="309275" y="6084398"/>
                  <a:pt x="335956" y="6057717"/>
                  <a:pt x="368868" y="6057717"/>
                </a:cubicBezTo>
                <a:close/>
                <a:moveTo>
                  <a:pt x="59593" y="6057717"/>
                </a:moveTo>
                <a:cubicBezTo>
                  <a:pt x="92505" y="6057717"/>
                  <a:pt x="119186" y="6084398"/>
                  <a:pt x="119186" y="6117310"/>
                </a:cubicBezTo>
                <a:cubicBezTo>
                  <a:pt x="119186" y="6150222"/>
                  <a:pt x="92505" y="6176903"/>
                  <a:pt x="59593" y="6176903"/>
                </a:cubicBezTo>
                <a:cubicBezTo>
                  <a:pt x="26681" y="6176903"/>
                  <a:pt x="0" y="6150222"/>
                  <a:pt x="0" y="6117310"/>
                </a:cubicBezTo>
                <a:cubicBezTo>
                  <a:pt x="0" y="6084398"/>
                  <a:pt x="26681" y="6057717"/>
                  <a:pt x="59593" y="6057717"/>
                </a:cubicBezTo>
                <a:close/>
                <a:moveTo>
                  <a:pt x="2211489" y="5798408"/>
                </a:moveTo>
                <a:cubicBezTo>
                  <a:pt x="2244401" y="5798408"/>
                  <a:pt x="2271082" y="5825089"/>
                  <a:pt x="2271082" y="5858001"/>
                </a:cubicBezTo>
                <a:cubicBezTo>
                  <a:pt x="2271082" y="5890913"/>
                  <a:pt x="2244401" y="5917594"/>
                  <a:pt x="2211489" y="5917594"/>
                </a:cubicBezTo>
                <a:cubicBezTo>
                  <a:pt x="2178577" y="5917594"/>
                  <a:pt x="2151896" y="5890913"/>
                  <a:pt x="2151896" y="5858001"/>
                </a:cubicBezTo>
                <a:cubicBezTo>
                  <a:pt x="2151896" y="5825089"/>
                  <a:pt x="2178577" y="5798408"/>
                  <a:pt x="2211489" y="5798408"/>
                </a:cubicBezTo>
                <a:close/>
                <a:moveTo>
                  <a:pt x="1904699" y="5798408"/>
                </a:moveTo>
                <a:cubicBezTo>
                  <a:pt x="1937611" y="5798408"/>
                  <a:pt x="1964292" y="5825089"/>
                  <a:pt x="1964292" y="5858001"/>
                </a:cubicBezTo>
                <a:cubicBezTo>
                  <a:pt x="1964292" y="5890913"/>
                  <a:pt x="1937611" y="5917594"/>
                  <a:pt x="1904699" y="5917594"/>
                </a:cubicBezTo>
                <a:cubicBezTo>
                  <a:pt x="1871787" y="5917594"/>
                  <a:pt x="1845106" y="5890913"/>
                  <a:pt x="1845106" y="5858001"/>
                </a:cubicBezTo>
                <a:cubicBezTo>
                  <a:pt x="1845106" y="5825089"/>
                  <a:pt x="1871787" y="5798408"/>
                  <a:pt x="1904699" y="5798408"/>
                </a:cubicBezTo>
                <a:close/>
                <a:moveTo>
                  <a:pt x="1595424" y="5798408"/>
                </a:moveTo>
                <a:cubicBezTo>
                  <a:pt x="1628336" y="5798408"/>
                  <a:pt x="1655017" y="5825089"/>
                  <a:pt x="1655017" y="5858001"/>
                </a:cubicBezTo>
                <a:cubicBezTo>
                  <a:pt x="1655017" y="5890913"/>
                  <a:pt x="1628336" y="5917594"/>
                  <a:pt x="1595424" y="5917594"/>
                </a:cubicBezTo>
                <a:cubicBezTo>
                  <a:pt x="1562512" y="5917594"/>
                  <a:pt x="1535831" y="5890913"/>
                  <a:pt x="1535831" y="5858001"/>
                </a:cubicBezTo>
                <a:cubicBezTo>
                  <a:pt x="1535831" y="5825089"/>
                  <a:pt x="1562512" y="5798408"/>
                  <a:pt x="1595424" y="5798408"/>
                </a:cubicBezTo>
                <a:close/>
                <a:moveTo>
                  <a:pt x="1286149" y="5798408"/>
                </a:moveTo>
                <a:cubicBezTo>
                  <a:pt x="1319061" y="5798408"/>
                  <a:pt x="1345742" y="5825089"/>
                  <a:pt x="1345742" y="5858001"/>
                </a:cubicBezTo>
                <a:cubicBezTo>
                  <a:pt x="1345742" y="5890913"/>
                  <a:pt x="1319061" y="5917594"/>
                  <a:pt x="1286149" y="5917594"/>
                </a:cubicBezTo>
                <a:cubicBezTo>
                  <a:pt x="1253237" y="5917594"/>
                  <a:pt x="1226556" y="5890913"/>
                  <a:pt x="1226556" y="5858001"/>
                </a:cubicBezTo>
                <a:cubicBezTo>
                  <a:pt x="1226556" y="5825089"/>
                  <a:pt x="1253237" y="5798408"/>
                  <a:pt x="1286149" y="5798408"/>
                </a:cubicBezTo>
                <a:close/>
                <a:moveTo>
                  <a:pt x="982448" y="5798408"/>
                </a:moveTo>
                <a:cubicBezTo>
                  <a:pt x="1015360" y="5798408"/>
                  <a:pt x="1042041" y="5825089"/>
                  <a:pt x="1042041" y="5858001"/>
                </a:cubicBezTo>
                <a:cubicBezTo>
                  <a:pt x="1042041" y="5890913"/>
                  <a:pt x="1015360" y="5917594"/>
                  <a:pt x="982448" y="5917594"/>
                </a:cubicBezTo>
                <a:cubicBezTo>
                  <a:pt x="949536" y="5917594"/>
                  <a:pt x="922855" y="5890913"/>
                  <a:pt x="922855" y="5858001"/>
                </a:cubicBezTo>
                <a:cubicBezTo>
                  <a:pt x="922855" y="5825089"/>
                  <a:pt x="949536" y="5798408"/>
                  <a:pt x="982448" y="5798408"/>
                </a:cubicBezTo>
                <a:close/>
                <a:moveTo>
                  <a:pt x="675658" y="5798408"/>
                </a:moveTo>
                <a:cubicBezTo>
                  <a:pt x="708570" y="5798408"/>
                  <a:pt x="735251" y="5825089"/>
                  <a:pt x="735251" y="5858001"/>
                </a:cubicBezTo>
                <a:cubicBezTo>
                  <a:pt x="735251" y="5890913"/>
                  <a:pt x="708570" y="5917594"/>
                  <a:pt x="675658" y="5917594"/>
                </a:cubicBezTo>
                <a:cubicBezTo>
                  <a:pt x="642746" y="5917594"/>
                  <a:pt x="616065" y="5890913"/>
                  <a:pt x="616065" y="5858001"/>
                </a:cubicBezTo>
                <a:cubicBezTo>
                  <a:pt x="616065" y="5825089"/>
                  <a:pt x="642746" y="5798408"/>
                  <a:pt x="675658" y="5798408"/>
                </a:cubicBezTo>
                <a:close/>
                <a:moveTo>
                  <a:pt x="368868" y="5798408"/>
                </a:moveTo>
                <a:cubicBezTo>
                  <a:pt x="401780" y="5798408"/>
                  <a:pt x="428461" y="5825089"/>
                  <a:pt x="428461" y="5858001"/>
                </a:cubicBezTo>
                <a:cubicBezTo>
                  <a:pt x="428461" y="5890913"/>
                  <a:pt x="401780" y="5917594"/>
                  <a:pt x="368868" y="5917594"/>
                </a:cubicBezTo>
                <a:cubicBezTo>
                  <a:pt x="335956" y="5917594"/>
                  <a:pt x="309275" y="5890913"/>
                  <a:pt x="309275" y="5858001"/>
                </a:cubicBezTo>
                <a:cubicBezTo>
                  <a:pt x="309275" y="5825089"/>
                  <a:pt x="335956" y="5798408"/>
                  <a:pt x="368868" y="5798408"/>
                </a:cubicBezTo>
                <a:close/>
                <a:moveTo>
                  <a:pt x="59593" y="5798408"/>
                </a:moveTo>
                <a:cubicBezTo>
                  <a:pt x="92505" y="5798408"/>
                  <a:pt x="119186" y="5825089"/>
                  <a:pt x="119186" y="5858001"/>
                </a:cubicBezTo>
                <a:cubicBezTo>
                  <a:pt x="119186" y="5890913"/>
                  <a:pt x="92505" y="5917594"/>
                  <a:pt x="59593" y="5917594"/>
                </a:cubicBezTo>
                <a:cubicBezTo>
                  <a:pt x="26681" y="5917594"/>
                  <a:pt x="0" y="5890913"/>
                  <a:pt x="0" y="5858001"/>
                </a:cubicBezTo>
                <a:cubicBezTo>
                  <a:pt x="0" y="5825089"/>
                  <a:pt x="26681" y="5798408"/>
                  <a:pt x="59593" y="5798408"/>
                </a:cubicBezTo>
                <a:close/>
                <a:moveTo>
                  <a:pt x="2211489" y="5539099"/>
                </a:moveTo>
                <a:cubicBezTo>
                  <a:pt x="2244401" y="5539099"/>
                  <a:pt x="2271082" y="5565780"/>
                  <a:pt x="2271082" y="5598692"/>
                </a:cubicBezTo>
                <a:cubicBezTo>
                  <a:pt x="2271082" y="5631604"/>
                  <a:pt x="2244401" y="5658285"/>
                  <a:pt x="2211489" y="5658285"/>
                </a:cubicBezTo>
                <a:cubicBezTo>
                  <a:pt x="2178577" y="5658285"/>
                  <a:pt x="2151896" y="5631604"/>
                  <a:pt x="2151896" y="5598692"/>
                </a:cubicBezTo>
                <a:cubicBezTo>
                  <a:pt x="2151896" y="5565780"/>
                  <a:pt x="2178577" y="5539099"/>
                  <a:pt x="2211489" y="5539099"/>
                </a:cubicBezTo>
                <a:close/>
                <a:moveTo>
                  <a:pt x="1904699" y="5539099"/>
                </a:moveTo>
                <a:cubicBezTo>
                  <a:pt x="1937611" y="5539099"/>
                  <a:pt x="1964292" y="5565780"/>
                  <a:pt x="1964292" y="5598692"/>
                </a:cubicBezTo>
                <a:cubicBezTo>
                  <a:pt x="1964292" y="5631604"/>
                  <a:pt x="1937611" y="5658285"/>
                  <a:pt x="1904699" y="5658285"/>
                </a:cubicBezTo>
                <a:cubicBezTo>
                  <a:pt x="1871787" y="5658285"/>
                  <a:pt x="1845106" y="5631604"/>
                  <a:pt x="1845106" y="5598692"/>
                </a:cubicBezTo>
                <a:cubicBezTo>
                  <a:pt x="1845106" y="5565780"/>
                  <a:pt x="1871787" y="5539099"/>
                  <a:pt x="1904699" y="5539099"/>
                </a:cubicBezTo>
                <a:close/>
                <a:moveTo>
                  <a:pt x="1595424" y="5539099"/>
                </a:moveTo>
                <a:cubicBezTo>
                  <a:pt x="1628336" y="5539099"/>
                  <a:pt x="1655017" y="5565780"/>
                  <a:pt x="1655017" y="5598692"/>
                </a:cubicBezTo>
                <a:cubicBezTo>
                  <a:pt x="1655017" y="5631604"/>
                  <a:pt x="1628336" y="5658285"/>
                  <a:pt x="1595424" y="5658285"/>
                </a:cubicBezTo>
                <a:cubicBezTo>
                  <a:pt x="1562512" y="5658285"/>
                  <a:pt x="1535831" y="5631604"/>
                  <a:pt x="1535831" y="5598692"/>
                </a:cubicBezTo>
                <a:cubicBezTo>
                  <a:pt x="1535831" y="5565780"/>
                  <a:pt x="1562512" y="5539099"/>
                  <a:pt x="1595424" y="5539099"/>
                </a:cubicBezTo>
                <a:close/>
                <a:moveTo>
                  <a:pt x="1286149" y="5539099"/>
                </a:moveTo>
                <a:cubicBezTo>
                  <a:pt x="1319061" y="5539099"/>
                  <a:pt x="1345742" y="5565780"/>
                  <a:pt x="1345742" y="5598692"/>
                </a:cubicBezTo>
                <a:cubicBezTo>
                  <a:pt x="1345742" y="5631604"/>
                  <a:pt x="1319061" y="5658285"/>
                  <a:pt x="1286149" y="5658285"/>
                </a:cubicBezTo>
                <a:cubicBezTo>
                  <a:pt x="1253237" y="5658285"/>
                  <a:pt x="1226556" y="5631604"/>
                  <a:pt x="1226556" y="5598692"/>
                </a:cubicBezTo>
                <a:cubicBezTo>
                  <a:pt x="1226556" y="5565780"/>
                  <a:pt x="1253237" y="5539099"/>
                  <a:pt x="1286149" y="5539099"/>
                </a:cubicBezTo>
                <a:close/>
                <a:moveTo>
                  <a:pt x="982448" y="5539099"/>
                </a:moveTo>
                <a:cubicBezTo>
                  <a:pt x="1015360" y="5539099"/>
                  <a:pt x="1042041" y="5565780"/>
                  <a:pt x="1042041" y="5598692"/>
                </a:cubicBezTo>
                <a:cubicBezTo>
                  <a:pt x="1042041" y="5631604"/>
                  <a:pt x="1015360" y="5658285"/>
                  <a:pt x="982448" y="5658285"/>
                </a:cubicBezTo>
                <a:cubicBezTo>
                  <a:pt x="949536" y="5658285"/>
                  <a:pt x="922855" y="5631604"/>
                  <a:pt x="922855" y="5598692"/>
                </a:cubicBezTo>
                <a:cubicBezTo>
                  <a:pt x="922855" y="5565780"/>
                  <a:pt x="949536" y="5539099"/>
                  <a:pt x="982448" y="5539099"/>
                </a:cubicBezTo>
                <a:close/>
                <a:moveTo>
                  <a:pt x="675658" y="5539099"/>
                </a:moveTo>
                <a:cubicBezTo>
                  <a:pt x="708570" y="5539099"/>
                  <a:pt x="735251" y="5565780"/>
                  <a:pt x="735251" y="5598692"/>
                </a:cubicBezTo>
                <a:cubicBezTo>
                  <a:pt x="735251" y="5631604"/>
                  <a:pt x="708570" y="5658285"/>
                  <a:pt x="675658" y="5658285"/>
                </a:cubicBezTo>
                <a:cubicBezTo>
                  <a:pt x="642746" y="5658285"/>
                  <a:pt x="616065" y="5631604"/>
                  <a:pt x="616065" y="5598692"/>
                </a:cubicBezTo>
                <a:cubicBezTo>
                  <a:pt x="616065" y="5565780"/>
                  <a:pt x="642746" y="5539099"/>
                  <a:pt x="675658" y="5539099"/>
                </a:cubicBezTo>
                <a:close/>
                <a:moveTo>
                  <a:pt x="368868" y="5539099"/>
                </a:moveTo>
                <a:cubicBezTo>
                  <a:pt x="401780" y="5539099"/>
                  <a:pt x="428461" y="5565780"/>
                  <a:pt x="428461" y="5598692"/>
                </a:cubicBezTo>
                <a:cubicBezTo>
                  <a:pt x="428461" y="5631604"/>
                  <a:pt x="401780" y="5658285"/>
                  <a:pt x="368868" y="5658285"/>
                </a:cubicBezTo>
                <a:cubicBezTo>
                  <a:pt x="335956" y="5658285"/>
                  <a:pt x="309275" y="5631604"/>
                  <a:pt x="309275" y="5598692"/>
                </a:cubicBezTo>
                <a:cubicBezTo>
                  <a:pt x="309275" y="5565780"/>
                  <a:pt x="335956" y="5539099"/>
                  <a:pt x="368868" y="5539099"/>
                </a:cubicBezTo>
                <a:close/>
                <a:moveTo>
                  <a:pt x="59593" y="5539099"/>
                </a:moveTo>
                <a:cubicBezTo>
                  <a:pt x="92505" y="5539099"/>
                  <a:pt x="119186" y="5565780"/>
                  <a:pt x="119186" y="5598692"/>
                </a:cubicBezTo>
                <a:cubicBezTo>
                  <a:pt x="119186" y="5631604"/>
                  <a:pt x="92505" y="5658285"/>
                  <a:pt x="59593" y="5658285"/>
                </a:cubicBezTo>
                <a:cubicBezTo>
                  <a:pt x="26681" y="5658285"/>
                  <a:pt x="0" y="5631604"/>
                  <a:pt x="0" y="5598692"/>
                </a:cubicBezTo>
                <a:cubicBezTo>
                  <a:pt x="0" y="5565780"/>
                  <a:pt x="26681" y="5539099"/>
                  <a:pt x="59593" y="5539099"/>
                </a:cubicBezTo>
                <a:close/>
                <a:moveTo>
                  <a:pt x="2211489" y="5279790"/>
                </a:moveTo>
                <a:cubicBezTo>
                  <a:pt x="2244401" y="5279790"/>
                  <a:pt x="2271082" y="5306471"/>
                  <a:pt x="2271082" y="5339383"/>
                </a:cubicBezTo>
                <a:cubicBezTo>
                  <a:pt x="2271082" y="5372295"/>
                  <a:pt x="2244401" y="5398976"/>
                  <a:pt x="2211489" y="5398976"/>
                </a:cubicBezTo>
                <a:cubicBezTo>
                  <a:pt x="2178577" y="5398976"/>
                  <a:pt x="2151896" y="5372295"/>
                  <a:pt x="2151896" y="5339383"/>
                </a:cubicBezTo>
                <a:cubicBezTo>
                  <a:pt x="2151896" y="5306471"/>
                  <a:pt x="2178577" y="5279790"/>
                  <a:pt x="2211489" y="5279790"/>
                </a:cubicBezTo>
                <a:close/>
                <a:moveTo>
                  <a:pt x="1904699" y="5279790"/>
                </a:moveTo>
                <a:cubicBezTo>
                  <a:pt x="1937611" y="5279790"/>
                  <a:pt x="1964292" y="5306471"/>
                  <a:pt x="1964292" y="5339383"/>
                </a:cubicBezTo>
                <a:cubicBezTo>
                  <a:pt x="1964292" y="5372295"/>
                  <a:pt x="1937611" y="5398976"/>
                  <a:pt x="1904699" y="5398976"/>
                </a:cubicBezTo>
                <a:cubicBezTo>
                  <a:pt x="1871787" y="5398976"/>
                  <a:pt x="1845106" y="5372295"/>
                  <a:pt x="1845106" y="5339383"/>
                </a:cubicBezTo>
                <a:cubicBezTo>
                  <a:pt x="1845106" y="5306471"/>
                  <a:pt x="1871787" y="5279790"/>
                  <a:pt x="1904699" y="5279790"/>
                </a:cubicBezTo>
                <a:close/>
                <a:moveTo>
                  <a:pt x="1595424" y="5279790"/>
                </a:moveTo>
                <a:cubicBezTo>
                  <a:pt x="1628336" y="5279790"/>
                  <a:pt x="1655017" y="5306471"/>
                  <a:pt x="1655017" y="5339383"/>
                </a:cubicBezTo>
                <a:cubicBezTo>
                  <a:pt x="1655017" y="5372295"/>
                  <a:pt x="1628336" y="5398976"/>
                  <a:pt x="1595424" y="5398976"/>
                </a:cubicBezTo>
                <a:cubicBezTo>
                  <a:pt x="1562512" y="5398976"/>
                  <a:pt x="1535831" y="5372295"/>
                  <a:pt x="1535831" y="5339383"/>
                </a:cubicBezTo>
                <a:cubicBezTo>
                  <a:pt x="1535831" y="5306471"/>
                  <a:pt x="1562512" y="5279790"/>
                  <a:pt x="1595424" y="5279790"/>
                </a:cubicBezTo>
                <a:close/>
                <a:moveTo>
                  <a:pt x="1286149" y="5279790"/>
                </a:moveTo>
                <a:cubicBezTo>
                  <a:pt x="1319061" y="5279790"/>
                  <a:pt x="1345742" y="5306471"/>
                  <a:pt x="1345742" y="5339383"/>
                </a:cubicBezTo>
                <a:cubicBezTo>
                  <a:pt x="1345742" y="5372295"/>
                  <a:pt x="1319061" y="5398976"/>
                  <a:pt x="1286149" y="5398976"/>
                </a:cubicBezTo>
                <a:cubicBezTo>
                  <a:pt x="1253237" y="5398976"/>
                  <a:pt x="1226556" y="5372295"/>
                  <a:pt x="1226556" y="5339383"/>
                </a:cubicBezTo>
                <a:cubicBezTo>
                  <a:pt x="1226556" y="5306471"/>
                  <a:pt x="1253237" y="5279790"/>
                  <a:pt x="1286149" y="5279790"/>
                </a:cubicBezTo>
                <a:close/>
                <a:moveTo>
                  <a:pt x="982448" y="5279790"/>
                </a:moveTo>
                <a:cubicBezTo>
                  <a:pt x="1015360" y="5279790"/>
                  <a:pt x="1042041" y="5306471"/>
                  <a:pt x="1042041" y="5339383"/>
                </a:cubicBezTo>
                <a:cubicBezTo>
                  <a:pt x="1042041" y="5372295"/>
                  <a:pt x="1015360" y="5398976"/>
                  <a:pt x="982448" y="5398976"/>
                </a:cubicBezTo>
                <a:cubicBezTo>
                  <a:pt x="949536" y="5398976"/>
                  <a:pt x="922855" y="5372295"/>
                  <a:pt x="922855" y="5339383"/>
                </a:cubicBezTo>
                <a:cubicBezTo>
                  <a:pt x="922855" y="5306471"/>
                  <a:pt x="949536" y="5279790"/>
                  <a:pt x="982448" y="5279790"/>
                </a:cubicBezTo>
                <a:close/>
                <a:moveTo>
                  <a:pt x="675658" y="5279790"/>
                </a:moveTo>
                <a:cubicBezTo>
                  <a:pt x="708570" y="5279790"/>
                  <a:pt x="735251" y="5306471"/>
                  <a:pt x="735251" y="5339383"/>
                </a:cubicBezTo>
                <a:cubicBezTo>
                  <a:pt x="735251" y="5372295"/>
                  <a:pt x="708570" y="5398976"/>
                  <a:pt x="675658" y="5398976"/>
                </a:cubicBezTo>
                <a:cubicBezTo>
                  <a:pt x="642746" y="5398976"/>
                  <a:pt x="616065" y="5372295"/>
                  <a:pt x="616065" y="5339383"/>
                </a:cubicBezTo>
                <a:cubicBezTo>
                  <a:pt x="616065" y="5306471"/>
                  <a:pt x="642746" y="5279790"/>
                  <a:pt x="675658" y="5279790"/>
                </a:cubicBezTo>
                <a:close/>
                <a:moveTo>
                  <a:pt x="368868" y="5279790"/>
                </a:moveTo>
                <a:cubicBezTo>
                  <a:pt x="401780" y="5279790"/>
                  <a:pt x="428461" y="5306471"/>
                  <a:pt x="428461" y="5339383"/>
                </a:cubicBezTo>
                <a:cubicBezTo>
                  <a:pt x="428461" y="5372295"/>
                  <a:pt x="401780" y="5398976"/>
                  <a:pt x="368868" y="5398976"/>
                </a:cubicBezTo>
                <a:cubicBezTo>
                  <a:pt x="335956" y="5398976"/>
                  <a:pt x="309275" y="5372295"/>
                  <a:pt x="309275" y="5339383"/>
                </a:cubicBezTo>
                <a:cubicBezTo>
                  <a:pt x="309275" y="5306471"/>
                  <a:pt x="335956" y="5279790"/>
                  <a:pt x="368868" y="5279790"/>
                </a:cubicBezTo>
                <a:close/>
                <a:moveTo>
                  <a:pt x="59593" y="5279790"/>
                </a:moveTo>
                <a:cubicBezTo>
                  <a:pt x="92505" y="5279790"/>
                  <a:pt x="119186" y="5306471"/>
                  <a:pt x="119186" y="5339383"/>
                </a:cubicBezTo>
                <a:cubicBezTo>
                  <a:pt x="119186" y="5372295"/>
                  <a:pt x="92505" y="5398976"/>
                  <a:pt x="59593" y="5398976"/>
                </a:cubicBezTo>
                <a:cubicBezTo>
                  <a:pt x="26681" y="5398976"/>
                  <a:pt x="0" y="5372295"/>
                  <a:pt x="0" y="5339383"/>
                </a:cubicBezTo>
                <a:cubicBezTo>
                  <a:pt x="0" y="5306471"/>
                  <a:pt x="26681" y="5279790"/>
                  <a:pt x="59593" y="5279790"/>
                </a:cubicBezTo>
                <a:close/>
                <a:moveTo>
                  <a:pt x="2211489" y="5020481"/>
                </a:moveTo>
                <a:cubicBezTo>
                  <a:pt x="2244401" y="5020481"/>
                  <a:pt x="2271082" y="5047162"/>
                  <a:pt x="2271082" y="5080074"/>
                </a:cubicBezTo>
                <a:cubicBezTo>
                  <a:pt x="2271082" y="5112986"/>
                  <a:pt x="2244401" y="5139667"/>
                  <a:pt x="2211489" y="5139667"/>
                </a:cubicBezTo>
                <a:cubicBezTo>
                  <a:pt x="2178577" y="5139667"/>
                  <a:pt x="2151896" y="5112986"/>
                  <a:pt x="2151896" y="5080074"/>
                </a:cubicBezTo>
                <a:cubicBezTo>
                  <a:pt x="2151896" y="5047162"/>
                  <a:pt x="2178577" y="5020481"/>
                  <a:pt x="2211489" y="5020481"/>
                </a:cubicBezTo>
                <a:close/>
                <a:moveTo>
                  <a:pt x="1904699" y="5020481"/>
                </a:moveTo>
                <a:cubicBezTo>
                  <a:pt x="1937611" y="5020481"/>
                  <a:pt x="1964292" y="5047162"/>
                  <a:pt x="1964292" y="5080074"/>
                </a:cubicBezTo>
                <a:cubicBezTo>
                  <a:pt x="1964292" y="5112986"/>
                  <a:pt x="1937611" y="5139667"/>
                  <a:pt x="1904699" y="5139667"/>
                </a:cubicBezTo>
                <a:cubicBezTo>
                  <a:pt x="1871787" y="5139667"/>
                  <a:pt x="1845106" y="5112986"/>
                  <a:pt x="1845106" y="5080074"/>
                </a:cubicBezTo>
                <a:cubicBezTo>
                  <a:pt x="1845106" y="5047162"/>
                  <a:pt x="1871787" y="5020481"/>
                  <a:pt x="1904699" y="5020481"/>
                </a:cubicBezTo>
                <a:close/>
                <a:moveTo>
                  <a:pt x="1595424" y="5020481"/>
                </a:moveTo>
                <a:cubicBezTo>
                  <a:pt x="1628336" y="5020481"/>
                  <a:pt x="1655017" y="5047162"/>
                  <a:pt x="1655017" y="5080074"/>
                </a:cubicBezTo>
                <a:cubicBezTo>
                  <a:pt x="1655017" y="5112986"/>
                  <a:pt x="1628336" y="5139667"/>
                  <a:pt x="1595424" y="5139667"/>
                </a:cubicBezTo>
                <a:cubicBezTo>
                  <a:pt x="1562512" y="5139667"/>
                  <a:pt x="1535831" y="5112986"/>
                  <a:pt x="1535831" y="5080074"/>
                </a:cubicBezTo>
                <a:cubicBezTo>
                  <a:pt x="1535831" y="5047162"/>
                  <a:pt x="1562512" y="5020481"/>
                  <a:pt x="1595424" y="5020481"/>
                </a:cubicBezTo>
                <a:close/>
                <a:moveTo>
                  <a:pt x="1286149" y="5020481"/>
                </a:moveTo>
                <a:cubicBezTo>
                  <a:pt x="1319061" y="5020481"/>
                  <a:pt x="1345742" y="5047162"/>
                  <a:pt x="1345742" y="5080074"/>
                </a:cubicBezTo>
                <a:cubicBezTo>
                  <a:pt x="1345742" y="5112986"/>
                  <a:pt x="1319061" y="5139667"/>
                  <a:pt x="1286149" y="5139667"/>
                </a:cubicBezTo>
                <a:cubicBezTo>
                  <a:pt x="1253237" y="5139667"/>
                  <a:pt x="1226556" y="5112986"/>
                  <a:pt x="1226556" y="5080074"/>
                </a:cubicBezTo>
                <a:cubicBezTo>
                  <a:pt x="1226556" y="5047162"/>
                  <a:pt x="1253237" y="5020481"/>
                  <a:pt x="1286149" y="5020481"/>
                </a:cubicBezTo>
                <a:close/>
                <a:moveTo>
                  <a:pt x="982448" y="5020481"/>
                </a:moveTo>
                <a:cubicBezTo>
                  <a:pt x="1015360" y="5020481"/>
                  <a:pt x="1042041" y="5047162"/>
                  <a:pt x="1042041" y="5080074"/>
                </a:cubicBezTo>
                <a:cubicBezTo>
                  <a:pt x="1042041" y="5112986"/>
                  <a:pt x="1015360" y="5139667"/>
                  <a:pt x="982448" y="5139667"/>
                </a:cubicBezTo>
                <a:cubicBezTo>
                  <a:pt x="949536" y="5139667"/>
                  <a:pt x="922855" y="5112986"/>
                  <a:pt x="922855" y="5080074"/>
                </a:cubicBezTo>
                <a:cubicBezTo>
                  <a:pt x="922855" y="5047162"/>
                  <a:pt x="949536" y="5020481"/>
                  <a:pt x="982448" y="5020481"/>
                </a:cubicBezTo>
                <a:close/>
                <a:moveTo>
                  <a:pt x="675658" y="5020481"/>
                </a:moveTo>
                <a:cubicBezTo>
                  <a:pt x="708570" y="5020481"/>
                  <a:pt x="735251" y="5047162"/>
                  <a:pt x="735251" y="5080074"/>
                </a:cubicBezTo>
                <a:cubicBezTo>
                  <a:pt x="735251" y="5112986"/>
                  <a:pt x="708570" y="5139667"/>
                  <a:pt x="675658" y="5139667"/>
                </a:cubicBezTo>
                <a:cubicBezTo>
                  <a:pt x="642746" y="5139667"/>
                  <a:pt x="616065" y="5112986"/>
                  <a:pt x="616065" y="5080074"/>
                </a:cubicBezTo>
                <a:cubicBezTo>
                  <a:pt x="616065" y="5047162"/>
                  <a:pt x="642746" y="5020481"/>
                  <a:pt x="675658" y="5020481"/>
                </a:cubicBezTo>
                <a:close/>
                <a:moveTo>
                  <a:pt x="368868" y="5020481"/>
                </a:moveTo>
                <a:cubicBezTo>
                  <a:pt x="401780" y="5020481"/>
                  <a:pt x="428461" y="5047162"/>
                  <a:pt x="428461" y="5080074"/>
                </a:cubicBezTo>
                <a:cubicBezTo>
                  <a:pt x="428461" y="5112986"/>
                  <a:pt x="401780" y="5139667"/>
                  <a:pt x="368868" y="5139667"/>
                </a:cubicBezTo>
                <a:cubicBezTo>
                  <a:pt x="335956" y="5139667"/>
                  <a:pt x="309275" y="5112986"/>
                  <a:pt x="309275" y="5080074"/>
                </a:cubicBezTo>
                <a:cubicBezTo>
                  <a:pt x="309275" y="5047162"/>
                  <a:pt x="335956" y="5020481"/>
                  <a:pt x="368868" y="5020481"/>
                </a:cubicBezTo>
                <a:close/>
                <a:moveTo>
                  <a:pt x="59593" y="5020481"/>
                </a:moveTo>
                <a:cubicBezTo>
                  <a:pt x="92505" y="5020481"/>
                  <a:pt x="119186" y="5047162"/>
                  <a:pt x="119186" y="5080074"/>
                </a:cubicBezTo>
                <a:cubicBezTo>
                  <a:pt x="119186" y="5112986"/>
                  <a:pt x="92505" y="5139667"/>
                  <a:pt x="59593" y="5139667"/>
                </a:cubicBezTo>
                <a:cubicBezTo>
                  <a:pt x="26681" y="5139667"/>
                  <a:pt x="0" y="5112986"/>
                  <a:pt x="0" y="5080074"/>
                </a:cubicBezTo>
                <a:cubicBezTo>
                  <a:pt x="0" y="5047162"/>
                  <a:pt x="26681" y="5020481"/>
                  <a:pt x="59593" y="5020481"/>
                </a:cubicBezTo>
                <a:close/>
                <a:moveTo>
                  <a:pt x="2211489" y="4744816"/>
                </a:moveTo>
                <a:cubicBezTo>
                  <a:pt x="2244401" y="4744816"/>
                  <a:pt x="2271082" y="4771497"/>
                  <a:pt x="2271082" y="4804409"/>
                </a:cubicBezTo>
                <a:cubicBezTo>
                  <a:pt x="2271082" y="4837321"/>
                  <a:pt x="2244401" y="4864002"/>
                  <a:pt x="2211489" y="4864002"/>
                </a:cubicBezTo>
                <a:cubicBezTo>
                  <a:pt x="2178577" y="4864002"/>
                  <a:pt x="2151896" y="4837321"/>
                  <a:pt x="2151896" y="4804409"/>
                </a:cubicBezTo>
                <a:cubicBezTo>
                  <a:pt x="2151896" y="4771497"/>
                  <a:pt x="2178577" y="4744816"/>
                  <a:pt x="2211489" y="4744816"/>
                </a:cubicBezTo>
                <a:close/>
                <a:moveTo>
                  <a:pt x="1904699" y="4744816"/>
                </a:moveTo>
                <a:cubicBezTo>
                  <a:pt x="1937611" y="4744816"/>
                  <a:pt x="1964292" y="4771497"/>
                  <a:pt x="1964292" y="4804409"/>
                </a:cubicBezTo>
                <a:cubicBezTo>
                  <a:pt x="1964292" y="4837321"/>
                  <a:pt x="1937611" y="4864002"/>
                  <a:pt x="1904699" y="4864002"/>
                </a:cubicBezTo>
                <a:cubicBezTo>
                  <a:pt x="1871787" y="4864002"/>
                  <a:pt x="1845106" y="4837321"/>
                  <a:pt x="1845106" y="4804409"/>
                </a:cubicBezTo>
                <a:cubicBezTo>
                  <a:pt x="1845106" y="4771497"/>
                  <a:pt x="1871787" y="4744816"/>
                  <a:pt x="1904699" y="4744816"/>
                </a:cubicBezTo>
                <a:close/>
                <a:moveTo>
                  <a:pt x="1595424" y="4744816"/>
                </a:moveTo>
                <a:cubicBezTo>
                  <a:pt x="1628336" y="4744816"/>
                  <a:pt x="1655017" y="4771497"/>
                  <a:pt x="1655017" y="4804409"/>
                </a:cubicBezTo>
                <a:cubicBezTo>
                  <a:pt x="1655017" y="4837321"/>
                  <a:pt x="1628336" y="4864002"/>
                  <a:pt x="1595424" y="4864002"/>
                </a:cubicBezTo>
                <a:cubicBezTo>
                  <a:pt x="1562512" y="4864002"/>
                  <a:pt x="1535831" y="4837321"/>
                  <a:pt x="1535831" y="4804409"/>
                </a:cubicBezTo>
                <a:cubicBezTo>
                  <a:pt x="1535831" y="4771497"/>
                  <a:pt x="1562512" y="4744816"/>
                  <a:pt x="1595424" y="4744816"/>
                </a:cubicBezTo>
                <a:close/>
                <a:moveTo>
                  <a:pt x="1286149" y="4744816"/>
                </a:moveTo>
                <a:cubicBezTo>
                  <a:pt x="1319061" y="4744816"/>
                  <a:pt x="1345742" y="4771497"/>
                  <a:pt x="1345742" y="4804409"/>
                </a:cubicBezTo>
                <a:cubicBezTo>
                  <a:pt x="1345742" y="4837321"/>
                  <a:pt x="1319061" y="4864002"/>
                  <a:pt x="1286149" y="4864002"/>
                </a:cubicBezTo>
                <a:cubicBezTo>
                  <a:pt x="1253237" y="4864002"/>
                  <a:pt x="1226556" y="4837321"/>
                  <a:pt x="1226556" y="4804409"/>
                </a:cubicBezTo>
                <a:cubicBezTo>
                  <a:pt x="1226556" y="4771497"/>
                  <a:pt x="1253237" y="4744816"/>
                  <a:pt x="1286149" y="4744816"/>
                </a:cubicBezTo>
                <a:close/>
                <a:moveTo>
                  <a:pt x="982448" y="4744816"/>
                </a:moveTo>
                <a:cubicBezTo>
                  <a:pt x="1015360" y="4744816"/>
                  <a:pt x="1042041" y="4771497"/>
                  <a:pt x="1042041" y="4804409"/>
                </a:cubicBezTo>
                <a:cubicBezTo>
                  <a:pt x="1042041" y="4837321"/>
                  <a:pt x="1015360" y="4864002"/>
                  <a:pt x="982448" y="4864002"/>
                </a:cubicBezTo>
                <a:cubicBezTo>
                  <a:pt x="949536" y="4864002"/>
                  <a:pt x="922855" y="4837321"/>
                  <a:pt x="922855" y="4804409"/>
                </a:cubicBezTo>
                <a:cubicBezTo>
                  <a:pt x="922855" y="4771497"/>
                  <a:pt x="949536" y="4744816"/>
                  <a:pt x="982448" y="4744816"/>
                </a:cubicBezTo>
                <a:close/>
                <a:moveTo>
                  <a:pt x="675658" y="4744816"/>
                </a:moveTo>
                <a:cubicBezTo>
                  <a:pt x="708570" y="4744816"/>
                  <a:pt x="735251" y="4771497"/>
                  <a:pt x="735251" y="4804409"/>
                </a:cubicBezTo>
                <a:cubicBezTo>
                  <a:pt x="735251" y="4837321"/>
                  <a:pt x="708570" y="4864002"/>
                  <a:pt x="675658" y="4864002"/>
                </a:cubicBezTo>
                <a:cubicBezTo>
                  <a:pt x="642746" y="4864002"/>
                  <a:pt x="616065" y="4837321"/>
                  <a:pt x="616065" y="4804409"/>
                </a:cubicBezTo>
                <a:cubicBezTo>
                  <a:pt x="616065" y="4771497"/>
                  <a:pt x="642746" y="4744816"/>
                  <a:pt x="675658" y="4744816"/>
                </a:cubicBezTo>
                <a:close/>
                <a:moveTo>
                  <a:pt x="368868" y="4744816"/>
                </a:moveTo>
                <a:cubicBezTo>
                  <a:pt x="401780" y="4744816"/>
                  <a:pt x="428461" y="4771497"/>
                  <a:pt x="428461" y="4804409"/>
                </a:cubicBezTo>
                <a:cubicBezTo>
                  <a:pt x="428461" y="4837321"/>
                  <a:pt x="401780" y="4864002"/>
                  <a:pt x="368868" y="4864002"/>
                </a:cubicBezTo>
                <a:cubicBezTo>
                  <a:pt x="335956" y="4864002"/>
                  <a:pt x="309275" y="4837321"/>
                  <a:pt x="309275" y="4804409"/>
                </a:cubicBezTo>
                <a:cubicBezTo>
                  <a:pt x="309275" y="4771497"/>
                  <a:pt x="335956" y="4744816"/>
                  <a:pt x="368868" y="4744816"/>
                </a:cubicBezTo>
                <a:close/>
                <a:moveTo>
                  <a:pt x="59593" y="4744816"/>
                </a:moveTo>
                <a:cubicBezTo>
                  <a:pt x="92505" y="4744816"/>
                  <a:pt x="119186" y="4771497"/>
                  <a:pt x="119186" y="4804409"/>
                </a:cubicBezTo>
                <a:cubicBezTo>
                  <a:pt x="119186" y="4837321"/>
                  <a:pt x="92505" y="4864002"/>
                  <a:pt x="59593" y="4864002"/>
                </a:cubicBezTo>
                <a:cubicBezTo>
                  <a:pt x="26681" y="4864002"/>
                  <a:pt x="0" y="4837321"/>
                  <a:pt x="0" y="4804409"/>
                </a:cubicBezTo>
                <a:cubicBezTo>
                  <a:pt x="0" y="4771497"/>
                  <a:pt x="26681" y="4744816"/>
                  <a:pt x="59593" y="4744816"/>
                </a:cubicBezTo>
                <a:close/>
                <a:moveTo>
                  <a:pt x="2211489" y="4485507"/>
                </a:moveTo>
                <a:cubicBezTo>
                  <a:pt x="2244401" y="4485507"/>
                  <a:pt x="2271082" y="4512188"/>
                  <a:pt x="2271082" y="4545100"/>
                </a:cubicBezTo>
                <a:cubicBezTo>
                  <a:pt x="2271082" y="4578012"/>
                  <a:pt x="2244401" y="4604693"/>
                  <a:pt x="2211489" y="4604693"/>
                </a:cubicBezTo>
                <a:cubicBezTo>
                  <a:pt x="2178577" y="4604693"/>
                  <a:pt x="2151896" y="4578012"/>
                  <a:pt x="2151896" y="4545100"/>
                </a:cubicBezTo>
                <a:cubicBezTo>
                  <a:pt x="2151896" y="4512188"/>
                  <a:pt x="2178577" y="4485507"/>
                  <a:pt x="2211489" y="4485507"/>
                </a:cubicBezTo>
                <a:close/>
                <a:moveTo>
                  <a:pt x="1904699" y="4485507"/>
                </a:moveTo>
                <a:cubicBezTo>
                  <a:pt x="1937611" y="4485507"/>
                  <a:pt x="1964292" y="4512188"/>
                  <a:pt x="1964292" y="4545100"/>
                </a:cubicBezTo>
                <a:cubicBezTo>
                  <a:pt x="1964292" y="4578012"/>
                  <a:pt x="1937611" y="4604693"/>
                  <a:pt x="1904699" y="4604693"/>
                </a:cubicBezTo>
                <a:cubicBezTo>
                  <a:pt x="1871787" y="4604693"/>
                  <a:pt x="1845106" y="4578012"/>
                  <a:pt x="1845106" y="4545100"/>
                </a:cubicBezTo>
                <a:cubicBezTo>
                  <a:pt x="1845106" y="4512188"/>
                  <a:pt x="1871787" y="4485507"/>
                  <a:pt x="1904699" y="4485507"/>
                </a:cubicBezTo>
                <a:close/>
                <a:moveTo>
                  <a:pt x="1595424" y="4485507"/>
                </a:moveTo>
                <a:cubicBezTo>
                  <a:pt x="1628336" y="4485507"/>
                  <a:pt x="1655017" y="4512188"/>
                  <a:pt x="1655017" y="4545100"/>
                </a:cubicBezTo>
                <a:cubicBezTo>
                  <a:pt x="1655017" y="4578012"/>
                  <a:pt x="1628336" y="4604693"/>
                  <a:pt x="1595424" y="4604693"/>
                </a:cubicBezTo>
                <a:cubicBezTo>
                  <a:pt x="1562512" y="4604693"/>
                  <a:pt x="1535831" y="4578012"/>
                  <a:pt x="1535831" y="4545100"/>
                </a:cubicBezTo>
                <a:cubicBezTo>
                  <a:pt x="1535831" y="4512188"/>
                  <a:pt x="1562512" y="4485507"/>
                  <a:pt x="1595424" y="4485507"/>
                </a:cubicBezTo>
                <a:close/>
                <a:moveTo>
                  <a:pt x="1286149" y="4485507"/>
                </a:moveTo>
                <a:cubicBezTo>
                  <a:pt x="1319061" y="4485507"/>
                  <a:pt x="1345742" y="4512188"/>
                  <a:pt x="1345742" y="4545100"/>
                </a:cubicBezTo>
                <a:cubicBezTo>
                  <a:pt x="1345742" y="4578012"/>
                  <a:pt x="1319061" y="4604693"/>
                  <a:pt x="1286149" y="4604693"/>
                </a:cubicBezTo>
                <a:cubicBezTo>
                  <a:pt x="1253237" y="4604693"/>
                  <a:pt x="1226556" y="4578012"/>
                  <a:pt x="1226556" y="4545100"/>
                </a:cubicBezTo>
                <a:cubicBezTo>
                  <a:pt x="1226556" y="4512188"/>
                  <a:pt x="1253237" y="4485507"/>
                  <a:pt x="1286149" y="4485507"/>
                </a:cubicBezTo>
                <a:close/>
                <a:moveTo>
                  <a:pt x="982448" y="4485507"/>
                </a:moveTo>
                <a:cubicBezTo>
                  <a:pt x="1015360" y="4485507"/>
                  <a:pt x="1042041" y="4512188"/>
                  <a:pt x="1042041" y="4545100"/>
                </a:cubicBezTo>
                <a:cubicBezTo>
                  <a:pt x="1042041" y="4578012"/>
                  <a:pt x="1015360" y="4604693"/>
                  <a:pt x="982448" y="4604693"/>
                </a:cubicBezTo>
                <a:cubicBezTo>
                  <a:pt x="949536" y="4604693"/>
                  <a:pt x="922855" y="4578012"/>
                  <a:pt x="922855" y="4545100"/>
                </a:cubicBezTo>
                <a:cubicBezTo>
                  <a:pt x="922855" y="4512188"/>
                  <a:pt x="949536" y="4485507"/>
                  <a:pt x="982448" y="4485507"/>
                </a:cubicBezTo>
                <a:close/>
                <a:moveTo>
                  <a:pt x="675658" y="4485507"/>
                </a:moveTo>
                <a:cubicBezTo>
                  <a:pt x="708570" y="4485507"/>
                  <a:pt x="735251" y="4512188"/>
                  <a:pt x="735251" y="4545100"/>
                </a:cubicBezTo>
                <a:cubicBezTo>
                  <a:pt x="735251" y="4578012"/>
                  <a:pt x="708570" y="4604693"/>
                  <a:pt x="675658" y="4604693"/>
                </a:cubicBezTo>
                <a:cubicBezTo>
                  <a:pt x="642746" y="4604693"/>
                  <a:pt x="616065" y="4578012"/>
                  <a:pt x="616065" y="4545100"/>
                </a:cubicBezTo>
                <a:cubicBezTo>
                  <a:pt x="616065" y="4512188"/>
                  <a:pt x="642746" y="4485507"/>
                  <a:pt x="675658" y="4485507"/>
                </a:cubicBezTo>
                <a:close/>
                <a:moveTo>
                  <a:pt x="368868" y="4485507"/>
                </a:moveTo>
                <a:cubicBezTo>
                  <a:pt x="401780" y="4485507"/>
                  <a:pt x="428461" y="4512188"/>
                  <a:pt x="428461" y="4545100"/>
                </a:cubicBezTo>
                <a:cubicBezTo>
                  <a:pt x="428461" y="4578012"/>
                  <a:pt x="401780" y="4604693"/>
                  <a:pt x="368868" y="4604693"/>
                </a:cubicBezTo>
                <a:cubicBezTo>
                  <a:pt x="335956" y="4604693"/>
                  <a:pt x="309275" y="4578012"/>
                  <a:pt x="309275" y="4545100"/>
                </a:cubicBezTo>
                <a:cubicBezTo>
                  <a:pt x="309275" y="4512188"/>
                  <a:pt x="335956" y="4485507"/>
                  <a:pt x="368868" y="4485507"/>
                </a:cubicBezTo>
                <a:close/>
                <a:moveTo>
                  <a:pt x="59593" y="4485507"/>
                </a:moveTo>
                <a:cubicBezTo>
                  <a:pt x="92505" y="4485507"/>
                  <a:pt x="119186" y="4512188"/>
                  <a:pt x="119186" y="4545100"/>
                </a:cubicBezTo>
                <a:cubicBezTo>
                  <a:pt x="119186" y="4578012"/>
                  <a:pt x="92505" y="4604693"/>
                  <a:pt x="59593" y="4604693"/>
                </a:cubicBezTo>
                <a:cubicBezTo>
                  <a:pt x="26681" y="4604693"/>
                  <a:pt x="0" y="4578012"/>
                  <a:pt x="0" y="4545100"/>
                </a:cubicBezTo>
                <a:cubicBezTo>
                  <a:pt x="0" y="4512188"/>
                  <a:pt x="26681" y="4485507"/>
                  <a:pt x="59593" y="4485507"/>
                </a:cubicBezTo>
                <a:close/>
                <a:moveTo>
                  <a:pt x="2211489" y="4226198"/>
                </a:moveTo>
                <a:cubicBezTo>
                  <a:pt x="2244401" y="4226198"/>
                  <a:pt x="2271082" y="4252879"/>
                  <a:pt x="2271082" y="4285791"/>
                </a:cubicBezTo>
                <a:cubicBezTo>
                  <a:pt x="2271082" y="4318703"/>
                  <a:pt x="2244401" y="4345384"/>
                  <a:pt x="2211489" y="4345384"/>
                </a:cubicBezTo>
                <a:cubicBezTo>
                  <a:pt x="2178577" y="4345384"/>
                  <a:pt x="2151896" y="4318703"/>
                  <a:pt x="2151896" y="4285791"/>
                </a:cubicBezTo>
                <a:cubicBezTo>
                  <a:pt x="2151896" y="4252879"/>
                  <a:pt x="2178577" y="4226198"/>
                  <a:pt x="2211489" y="4226198"/>
                </a:cubicBezTo>
                <a:close/>
                <a:moveTo>
                  <a:pt x="1904699" y="4226198"/>
                </a:moveTo>
                <a:cubicBezTo>
                  <a:pt x="1937611" y="4226198"/>
                  <a:pt x="1964292" y="4252879"/>
                  <a:pt x="1964292" y="4285791"/>
                </a:cubicBezTo>
                <a:cubicBezTo>
                  <a:pt x="1964292" y="4318703"/>
                  <a:pt x="1937611" y="4345384"/>
                  <a:pt x="1904699" y="4345384"/>
                </a:cubicBezTo>
                <a:cubicBezTo>
                  <a:pt x="1871787" y="4345384"/>
                  <a:pt x="1845106" y="4318703"/>
                  <a:pt x="1845106" y="4285791"/>
                </a:cubicBezTo>
                <a:cubicBezTo>
                  <a:pt x="1845106" y="4252879"/>
                  <a:pt x="1871787" y="4226198"/>
                  <a:pt x="1904699" y="4226198"/>
                </a:cubicBezTo>
                <a:close/>
                <a:moveTo>
                  <a:pt x="1595424" y="4226198"/>
                </a:moveTo>
                <a:cubicBezTo>
                  <a:pt x="1628336" y="4226198"/>
                  <a:pt x="1655017" y="4252879"/>
                  <a:pt x="1655017" y="4285791"/>
                </a:cubicBezTo>
                <a:cubicBezTo>
                  <a:pt x="1655017" y="4318703"/>
                  <a:pt x="1628336" y="4345384"/>
                  <a:pt x="1595424" y="4345384"/>
                </a:cubicBezTo>
                <a:cubicBezTo>
                  <a:pt x="1562512" y="4345384"/>
                  <a:pt x="1535831" y="4318703"/>
                  <a:pt x="1535831" y="4285791"/>
                </a:cubicBezTo>
                <a:cubicBezTo>
                  <a:pt x="1535831" y="4252879"/>
                  <a:pt x="1562512" y="4226198"/>
                  <a:pt x="1595424" y="4226198"/>
                </a:cubicBezTo>
                <a:close/>
                <a:moveTo>
                  <a:pt x="1286149" y="4226198"/>
                </a:moveTo>
                <a:cubicBezTo>
                  <a:pt x="1319061" y="4226198"/>
                  <a:pt x="1345742" y="4252879"/>
                  <a:pt x="1345742" y="4285791"/>
                </a:cubicBezTo>
                <a:cubicBezTo>
                  <a:pt x="1345742" y="4318703"/>
                  <a:pt x="1319061" y="4345384"/>
                  <a:pt x="1286149" y="4345384"/>
                </a:cubicBezTo>
                <a:cubicBezTo>
                  <a:pt x="1253237" y="4345384"/>
                  <a:pt x="1226556" y="4318703"/>
                  <a:pt x="1226556" y="4285791"/>
                </a:cubicBezTo>
                <a:cubicBezTo>
                  <a:pt x="1226556" y="4252879"/>
                  <a:pt x="1253237" y="4226198"/>
                  <a:pt x="1286149" y="4226198"/>
                </a:cubicBezTo>
                <a:close/>
                <a:moveTo>
                  <a:pt x="982448" y="4226198"/>
                </a:moveTo>
                <a:cubicBezTo>
                  <a:pt x="1015360" y="4226198"/>
                  <a:pt x="1042041" y="4252879"/>
                  <a:pt x="1042041" y="4285791"/>
                </a:cubicBezTo>
                <a:cubicBezTo>
                  <a:pt x="1042041" y="4318703"/>
                  <a:pt x="1015360" y="4345384"/>
                  <a:pt x="982448" y="4345384"/>
                </a:cubicBezTo>
                <a:cubicBezTo>
                  <a:pt x="949536" y="4345384"/>
                  <a:pt x="922855" y="4318703"/>
                  <a:pt x="922855" y="4285791"/>
                </a:cubicBezTo>
                <a:cubicBezTo>
                  <a:pt x="922855" y="4252879"/>
                  <a:pt x="949536" y="4226198"/>
                  <a:pt x="982448" y="4226198"/>
                </a:cubicBezTo>
                <a:close/>
                <a:moveTo>
                  <a:pt x="675658" y="4226198"/>
                </a:moveTo>
                <a:cubicBezTo>
                  <a:pt x="708570" y="4226198"/>
                  <a:pt x="735251" y="4252879"/>
                  <a:pt x="735251" y="4285791"/>
                </a:cubicBezTo>
                <a:cubicBezTo>
                  <a:pt x="735251" y="4318703"/>
                  <a:pt x="708570" y="4345384"/>
                  <a:pt x="675658" y="4345384"/>
                </a:cubicBezTo>
                <a:cubicBezTo>
                  <a:pt x="642746" y="4345384"/>
                  <a:pt x="616065" y="4318703"/>
                  <a:pt x="616065" y="4285791"/>
                </a:cubicBezTo>
                <a:cubicBezTo>
                  <a:pt x="616065" y="4252879"/>
                  <a:pt x="642746" y="4226198"/>
                  <a:pt x="675658" y="4226198"/>
                </a:cubicBezTo>
                <a:close/>
                <a:moveTo>
                  <a:pt x="368868" y="4226198"/>
                </a:moveTo>
                <a:cubicBezTo>
                  <a:pt x="401780" y="4226198"/>
                  <a:pt x="428461" y="4252879"/>
                  <a:pt x="428461" y="4285791"/>
                </a:cubicBezTo>
                <a:cubicBezTo>
                  <a:pt x="428461" y="4318703"/>
                  <a:pt x="401780" y="4345384"/>
                  <a:pt x="368868" y="4345384"/>
                </a:cubicBezTo>
                <a:cubicBezTo>
                  <a:pt x="335956" y="4345384"/>
                  <a:pt x="309275" y="4318703"/>
                  <a:pt x="309275" y="4285791"/>
                </a:cubicBezTo>
                <a:cubicBezTo>
                  <a:pt x="309275" y="4252879"/>
                  <a:pt x="335956" y="4226198"/>
                  <a:pt x="368868" y="4226198"/>
                </a:cubicBezTo>
                <a:close/>
                <a:moveTo>
                  <a:pt x="59593" y="4226198"/>
                </a:moveTo>
                <a:cubicBezTo>
                  <a:pt x="92505" y="4226198"/>
                  <a:pt x="119186" y="4252879"/>
                  <a:pt x="119186" y="4285791"/>
                </a:cubicBezTo>
                <a:cubicBezTo>
                  <a:pt x="119186" y="4318703"/>
                  <a:pt x="92505" y="4345384"/>
                  <a:pt x="59593" y="4345384"/>
                </a:cubicBezTo>
                <a:cubicBezTo>
                  <a:pt x="26681" y="4345384"/>
                  <a:pt x="0" y="4318703"/>
                  <a:pt x="0" y="4285791"/>
                </a:cubicBezTo>
                <a:cubicBezTo>
                  <a:pt x="0" y="4252879"/>
                  <a:pt x="26681" y="4226198"/>
                  <a:pt x="59593" y="4226198"/>
                </a:cubicBezTo>
                <a:close/>
                <a:moveTo>
                  <a:pt x="2211489" y="3966889"/>
                </a:moveTo>
                <a:cubicBezTo>
                  <a:pt x="2244401" y="3966889"/>
                  <a:pt x="2271082" y="3993570"/>
                  <a:pt x="2271082" y="4026482"/>
                </a:cubicBezTo>
                <a:cubicBezTo>
                  <a:pt x="2271082" y="4059394"/>
                  <a:pt x="2244401" y="4086075"/>
                  <a:pt x="2211489" y="4086075"/>
                </a:cubicBezTo>
                <a:cubicBezTo>
                  <a:pt x="2178577" y="4086075"/>
                  <a:pt x="2151896" y="4059394"/>
                  <a:pt x="2151896" y="4026482"/>
                </a:cubicBezTo>
                <a:cubicBezTo>
                  <a:pt x="2151896" y="3993570"/>
                  <a:pt x="2178577" y="3966889"/>
                  <a:pt x="2211489" y="3966889"/>
                </a:cubicBezTo>
                <a:close/>
                <a:moveTo>
                  <a:pt x="1904699" y="3966889"/>
                </a:moveTo>
                <a:cubicBezTo>
                  <a:pt x="1937611" y="3966889"/>
                  <a:pt x="1964292" y="3993570"/>
                  <a:pt x="1964292" y="4026482"/>
                </a:cubicBezTo>
                <a:cubicBezTo>
                  <a:pt x="1964292" y="4059394"/>
                  <a:pt x="1937611" y="4086075"/>
                  <a:pt x="1904699" y="4086075"/>
                </a:cubicBezTo>
                <a:cubicBezTo>
                  <a:pt x="1871787" y="4086075"/>
                  <a:pt x="1845106" y="4059394"/>
                  <a:pt x="1845106" y="4026482"/>
                </a:cubicBezTo>
                <a:cubicBezTo>
                  <a:pt x="1845106" y="3993570"/>
                  <a:pt x="1871787" y="3966889"/>
                  <a:pt x="1904699" y="3966889"/>
                </a:cubicBezTo>
                <a:close/>
                <a:moveTo>
                  <a:pt x="1595424" y="3966889"/>
                </a:moveTo>
                <a:cubicBezTo>
                  <a:pt x="1628336" y="3966889"/>
                  <a:pt x="1655017" y="3993570"/>
                  <a:pt x="1655017" y="4026482"/>
                </a:cubicBezTo>
                <a:cubicBezTo>
                  <a:pt x="1655017" y="4059394"/>
                  <a:pt x="1628336" y="4086075"/>
                  <a:pt x="1595424" y="4086075"/>
                </a:cubicBezTo>
                <a:cubicBezTo>
                  <a:pt x="1562512" y="4086075"/>
                  <a:pt x="1535831" y="4059394"/>
                  <a:pt x="1535831" y="4026482"/>
                </a:cubicBezTo>
                <a:cubicBezTo>
                  <a:pt x="1535831" y="3993570"/>
                  <a:pt x="1562512" y="3966889"/>
                  <a:pt x="1595424" y="3966889"/>
                </a:cubicBezTo>
                <a:close/>
                <a:moveTo>
                  <a:pt x="1286149" y="3966889"/>
                </a:moveTo>
                <a:cubicBezTo>
                  <a:pt x="1319061" y="3966889"/>
                  <a:pt x="1345742" y="3993570"/>
                  <a:pt x="1345742" y="4026482"/>
                </a:cubicBezTo>
                <a:cubicBezTo>
                  <a:pt x="1345742" y="4059394"/>
                  <a:pt x="1319061" y="4086075"/>
                  <a:pt x="1286149" y="4086075"/>
                </a:cubicBezTo>
                <a:cubicBezTo>
                  <a:pt x="1253237" y="4086075"/>
                  <a:pt x="1226556" y="4059394"/>
                  <a:pt x="1226556" y="4026482"/>
                </a:cubicBezTo>
                <a:cubicBezTo>
                  <a:pt x="1226556" y="3993570"/>
                  <a:pt x="1253237" y="3966889"/>
                  <a:pt x="1286149" y="3966889"/>
                </a:cubicBezTo>
                <a:close/>
                <a:moveTo>
                  <a:pt x="982448" y="3966889"/>
                </a:moveTo>
                <a:cubicBezTo>
                  <a:pt x="1015360" y="3966889"/>
                  <a:pt x="1042041" y="3993570"/>
                  <a:pt x="1042041" y="4026482"/>
                </a:cubicBezTo>
                <a:cubicBezTo>
                  <a:pt x="1042041" y="4059394"/>
                  <a:pt x="1015360" y="4086075"/>
                  <a:pt x="982448" y="4086075"/>
                </a:cubicBezTo>
                <a:cubicBezTo>
                  <a:pt x="949536" y="4086075"/>
                  <a:pt x="922855" y="4059394"/>
                  <a:pt x="922855" y="4026482"/>
                </a:cubicBezTo>
                <a:cubicBezTo>
                  <a:pt x="922855" y="3993570"/>
                  <a:pt x="949536" y="3966889"/>
                  <a:pt x="982448" y="3966889"/>
                </a:cubicBezTo>
                <a:close/>
                <a:moveTo>
                  <a:pt x="675658" y="3966889"/>
                </a:moveTo>
                <a:cubicBezTo>
                  <a:pt x="708570" y="3966889"/>
                  <a:pt x="735251" y="3993570"/>
                  <a:pt x="735251" y="4026482"/>
                </a:cubicBezTo>
                <a:cubicBezTo>
                  <a:pt x="735251" y="4059394"/>
                  <a:pt x="708570" y="4086075"/>
                  <a:pt x="675658" y="4086075"/>
                </a:cubicBezTo>
                <a:cubicBezTo>
                  <a:pt x="642746" y="4086075"/>
                  <a:pt x="616065" y="4059394"/>
                  <a:pt x="616065" y="4026482"/>
                </a:cubicBezTo>
                <a:cubicBezTo>
                  <a:pt x="616065" y="3993570"/>
                  <a:pt x="642746" y="3966889"/>
                  <a:pt x="675658" y="3966889"/>
                </a:cubicBezTo>
                <a:close/>
                <a:moveTo>
                  <a:pt x="368868" y="3966889"/>
                </a:moveTo>
                <a:cubicBezTo>
                  <a:pt x="401780" y="3966889"/>
                  <a:pt x="428461" y="3993570"/>
                  <a:pt x="428461" y="4026482"/>
                </a:cubicBezTo>
                <a:cubicBezTo>
                  <a:pt x="428461" y="4059394"/>
                  <a:pt x="401780" y="4086075"/>
                  <a:pt x="368868" y="4086075"/>
                </a:cubicBezTo>
                <a:cubicBezTo>
                  <a:pt x="335956" y="4086075"/>
                  <a:pt x="309275" y="4059394"/>
                  <a:pt x="309275" y="4026482"/>
                </a:cubicBezTo>
                <a:cubicBezTo>
                  <a:pt x="309275" y="3993570"/>
                  <a:pt x="335956" y="3966889"/>
                  <a:pt x="368868" y="3966889"/>
                </a:cubicBezTo>
                <a:close/>
                <a:moveTo>
                  <a:pt x="59593" y="3966889"/>
                </a:moveTo>
                <a:cubicBezTo>
                  <a:pt x="92505" y="3966889"/>
                  <a:pt x="119186" y="3993570"/>
                  <a:pt x="119186" y="4026482"/>
                </a:cubicBezTo>
                <a:cubicBezTo>
                  <a:pt x="119186" y="4059394"/>
                  <a:pt x="92505" y="4086075"/>
                  <a:pt x="59593" y="4086075"/>
                </a:cubicBezTo>
                <a:cubicBezTo>
                  <a:pt x="26681" y="4086075"/>
                  <a:pt x="0" y="4059394"/>
                  <a:pt x="0" y="4026482"/>
                </a:cubicBezTo>
                <a:cubicBezTo>
                  <a:pt x="0" y="3993570"/>
                  <a:pt x="26681" y="3966889"/>
                  <a:pt x="59593" y="3966889"/>
                </a:cubicBezTo>
                <a:close/>
                <a:moveTo>
                  <a:pt x="2211489" y="3677120"/>
                </a:moveTo>
                <a:cubicBezTo>
                  <a:pt x="2244401" y="3677120"/>
                  <a:pt x="2271082" y="3703801"/>
                  <a:pt x="2271082" y="3736713"/>
                </a:cubicBezTo>
                <a:cubicBezTo>
                  <a:pt x="2271082" y="3769625"/>
                  <a:pt x="2244401" y="3796306"/>
                  <a:pt x="2211489" y="3796306"/>
                </a:cubicBezTo>
                <a:cubicBezTo>
                  <a:pt x="2178577" y="3796306"/>
                  <a:pt x="2151896" y="3769625"/>
                  <a:pt x="2151896" y="3736713"/>
                </a:cubicBezTo>
                <a:cubicBezTo>
                  <a:pt x="2151896" y="3703801"/>
                  <a:pt x="2178577" y="3677120"/>
                  <a:pt x="2211489" y="3677120"/>
                </a:cubicBezTo>
                <a:close/>
                <a:moveTo>
                  <a:pt x="1904699" y="3677120"/>
                </a:moveTo>
                <a:cubicBezTo>
                  <a:pt x="1937611" y="3677120"/>
                  <a:pt x="1964292" y="3703801"/>
                  <a:pt x="1964292" y="3736713"/>
                </a:cubicBezTo>
                <a:cubicBezTo>
                  <a:pt x="1964292" y="3769625"/>
                  <a:pt x="1937611" y="3796306"/>
                  <a:pt x="1904699" y="3796306"/>
                </a:cubicBezTo>
                <a:cubicBezTo>
                  <a:pt x="1871787" y="3796306"/>
                  <a:pt x="1845106" y="3769625"/>
                  <a:pt x="1845106" y="3736713"/>
                </a:cubicBezTo>
                <a:cubicBezTo>
                  <a:pt x="1845106" y="3703801"/>
                  <a:pt x="1871787" y="3677120"/>
                  <a:pt x="1904699" y="3677120"/>
                </a:cubicBezTo>
                <a:close/>
                <a:moveTo>
                  <a:pt x="1595424" y="3677120"/>
                </a:moveTo>
                <a:cubicBezTo>
                  <a:pt x="1628336" y="3677120"/>
                  <a:pt x="1655017" y="3703801"/>
                  <a:pt x="1655017" y="3736713"/>
                </a:cubicBezTo>
                <a:cubicBezTo>
                  <a:pt x="1655017" y="3769625"/>
                  <a:pt x="1628336" y="3796306"/>
                  <a:pt x="1595424" y="3796306"/>
                </a:cubicBezTo>
                <a:cubicBezTo>
                  <a:pt x="1562512" y="3796306"/>
                  <a:pt x="1535831" y="3769625"/>
                  <a:pt x="1535831" y="3736713"/>
                </a:cubicBezTo>
                <a:cubicBezTo>
                  <a:pt x="1535831" y="3703801"/>
                  <a:pt x="1562512" y="3677120"/>
                  <a:pt x="1595424" y="3677120"/>
                </a:cubicBezTo>
                <a:close/>
                <a:moveTo>
                  <a:pt x="1286149" y="3677120"/>
                </a:moveTo>
                <a:cubicBezTo>
                  <a:pt x="1319061" y="3677120"/>
                  <a:pt x="1345742" y="3703801"/>
                  <a:pt x="1345742" y="3736713"/>
                </a:cubicBezTo>
                <a:cubicBezTo>
                  <a:pt x="1345742" y="3769625"/>
                  <a:pt x="1319061" y="3796306"/>
                  <a:pt x="1286149" y="3796306"/>
                </a:cubicBezTo>
                <a:cubicBezTo>
                  <a:pt x="1253237" y="3796306"/>
                  <a:pt x="1226556" y="3769625"/>
                  <a:pt x="1226556" y="3736713"/>
                </a:cubicBezTo>
                <a:cubicBezTo>
                  <a:pt x="1226556" y="3703801"/>
                  <a:pt x="1253237" y="3677120"/>
                  <a:pt x="1286149" y="3677120"/>
                </a:cubicBezTo>
                <a:close/>
                <a:moveTo>
                  <a:pt x="982448" y="3677120"/>
                </a:moveTo>
                <a:cubicBezTo>
                  <a:pt x="1015360" y="3677120"/>
                  <a:pt x="1042041" y="3703801"/>
                  <a:pt x="1042041" y="3736713"/>
                </a:cubicBezTo>
                <a:cubicBezTo>
                  <a:pt x="1042041" y="3769625"/>
                  <a:pt x="1015360" y="3796306"/>
                  <a:pt x="982448" y="3796306"/>
                </a:cubicBezTo>
                <a:cubicBezTo>
                  <a:pt x="949536" y="3796306"/>
                  <a:pt x="922855" y="3769625"/>
                  <a:pt x="922855" y="3736713"/>
                </a:cubicBezTo>
                <a:cubicBezTo>
                  <a:pt x="922855" y="3703801"/>
                  <a:pt x="949536" y="3677120"/>
                  <a:pt x="982448" y="3677120"/>
                </a:cubicBezTo>
                <a:close/>
                <a:moveTo>
                  <a:pt x="675658" y="3677120"/>
                </a:moveTo>
                <a:cubicBezTo>
                  <a:pt x="708570" y="3677120"/>
                  <a:pt x="735251" y="3703801"/>
                  <a:pt x="735251" y="3736713"/>
                </a:cubicBezTo>
                <a:cubicBezTo>
                  <a:pt x="735251" y="3769625"/>
                  <a:pt x="708570" y="3796306"/>
                  <a:pt x="675658" y="3796306"/>
                </a:cubicBezTo>
                <a:cubicBezTo>
                  <a:pt x="642746" y="3796306"/>
                  <a:pt x="616065" y="3769625"/>
                  <a:pt x="616065" y="3736713"/>
                </a:cubicBezTo>
                <a:cubicBezTo>
                  <a:pt x="616065" y="3703801"/>
                  <a:pt x="642746" y="3677120"/>
                  <a:pt x="675658" y="3677120"/>
                </a:cubicBezTo>
                <a:close/>
                <a:moveTo>
                  <a:pt x="368868" y="3677120"/>
                </a:moveTo>
                <a:cubicBezTo>
                  <a:pt x="401780" y="3677120"/>
                  <a:pt x="428461" y="3703801"/>
                  <a:pt x="428461" y="3736713"/>
                </a:cubicBezTo>
                <a:cubicBezTo>
                  <a:pt x="428461" y="3769625"/>
                  <a:pt x="401780" y="3796306"/>
                  <a:pt x="368868" y="3796306"/>
                </a:cubicBezTo>
                <a:cubicBezTo>
                  <a:pt x="335956" y="3796306"/>
                  <a:pt x="309275" y="3769625"/>
                  <a:pt x="309275" y="3736713"/>
                </a:cubicBezTo>
                <a:cubicBezTo>
                  <a:pt x="309275" y="3703801"/>
                  <a:pt x="335956" y="3677120"/>
                  <a:pt x="368868" y="3677120"/>
                </a:cubicBezTo>
                <a:close/>
                <a:moveTo>
                  <a:pt x="59593" y="3677120"/>
                </a:moveTo>
                <a:cubicBezTo>
                  <a:pt x="92505" y="3677120"/>
                  <a:pt x="119186" y="3703801"/>
                  <a:pt x="119186" y="3736713"/>
                </a:cubicBezTo>
                <a:cubicBezTo>
                  <a:pt x="119186" y="3769625"/>
                  <a:pt x="92505" y="3796306"/>
                  <a:pt x="59593" y="3796306"/>
                </a:cubicBezTo>
                <a:cubicBezTo>
                  <a:pt x="26681" y="3796306"/>
                  <a:pt x="0" y="3769625"/>
                  <a:pt x="0" y="3736713"/>
                </a:cubicBezTo>
                <a:cubicBezTo>
                  <a:pt x="0" y="3703801"/>
                  <a:pt x="26681" y="3677120"/>
                  <a:pt x="59593" y="3677120"/>
                </a:cubicBezTo>
                <a:close/>
                <a:moveTo>
                  <a:pt x="2211489" y="3417819"/>
                </a:moveTo>
                <a:cubicBezTo>
                  <a:pt x="2244401" y="3417819"/>
                  <a:pt x="2271082" y="3444499"/>
                  <a:pt x="2271082" y="3477409"/>
                </a:cubicBezTo>
                <a:cubicBezTo>
                  <a:pt x="2271082" y="3510316"/>
                  <a:pt x="2244401" y="3536997"/>
                  <a:pt x="2211489" y="3536997"/>
                </a:cubicBezTo>
                <a:cubicBezTo>
                  <a:pt x="2178577" y="3536997"/>
                  <a:pt x="2151896" y="3510316"/>
                  <a:pt x="2151896" y="3477409"/>
                </a:cubicBezTo>
                <a:cubicBezTo>
                  <a:pt x="2151896" y="3444499"/>
                  <a:pt x="2178577" y="3417819"/>
                  <a:pt x="2211489" y="3417819"/>
                </a:cubicBezTo>
                <a:close/>
                <a:moveTo>
                  <a:pt x="1904699" y="3417819"/>
                </a:moveTo>
                <a:cubicBezTo>
                  <a:pt x="1937611" y="3417819"/>
                  <a:pt x="1964292" y="3444499"/>
                  <a:pt x="1964292" y="3477409"/>
                </a:cubicBezTo>
                <a:cubicBezTo>
                  <a:pt x="1964292" y="3510316"/>
                  <a:pt x="1937611" y="3536997"/>
                  <a:pt x="1904699" y="3536997"/>
                </a:cubicBezTo>
                <a:cubicBezTo>
                  <a:pt x="1871787" y="3536997"/>
                  <a:pt x="1845106" y="3510316"/>
                  <a:pt x="1845106" y="3477409"/>
                </a:cubicBezTo>
                <a:cubicBezTo>
                  <a:pt x="1845106" y="3444499"/>
                  <a:pt x="1871787" y="3417819"/>
                  <a:pt x="1904699" y="3417819"/>
                </a:cubicBezTo>
                <a:close/>
                <a:moveTo>
                  <a:pt x="1595424" y="3417819"/>
                </a:moveTo>
                <a:cubicBezTo>
                  <a:pt x="1628336" y="3417819"/>
                  <a:pt x="1655017" y="3444500"/>
                  <a:pt x="1655017" y="3477409"/>
                </a:cubicBezTo>
                <a:cubicBezTo>
                  <a:pt x="1655017" y="3510316"/>
                  <a:pt x="1628336" y="3536997"/>
                  <a:pt x="1595424" y="3536997"/>
                </a:cubicBezTo>
                <a:cubicBezTo>
                  <a:pt x="1562512" y="3536997"/>
                  <a:pt x="1535831" y="3510316"/>
                  <a:pt x="1535831" y="3477409"/>
                </a:cubicBezTo>
                <a:cubicBezTo>
                  <a:pt x="1535831" y="3444500"/>
                  <a:pt x="1562512" y="3417819"/>
                  <a:pt x="1595424" y="3417819"/>
                </a:cubicBezTo>
                <a:close/>
                <a:moveTo>
                  <a:pt x="1286149" y="3417819"/>
                </a:moveTo>
                <a:cubicBezTo>
                  <a:pt x="1319061" y="3417819"/>
                  <a:pt x="1345742" y="3444500"/>
                  <a:pt x="1345742" y="3477409"/>
                </a:cubicBezTo>
                <a:cubicBezTo>
                  <a:pt x="1345742" y="3510316"/>
                  <a:pt x="1319061" y="3536997"/>
                  <a:pt x="1286149" y="3536997"/>
                </a:cubicBezTo>
                <a:cubicBezTo>
                  <a:pt x="1253237" y="3536997"/>
                  <a:pt x="1226556" y="3510316"/>
                  <a:pt x="1226556" y="3477409"/>
                </a:cubicBezTo>
                <a:cubicBezTo>
                  <a:pt x="1226556" y="3444500"/>
                  <a:pt x="1253237" y="3417819"/>
                  <a:pt x="1286149" y="3417819"/>
                </a:cubicBezTo>
                <a:close/>
                <a:moveTo>
                  <a:pt x="982448" y="3417819"/>
                </a:moveTo>
                <a:cubicBezTo>
                  <a:pt x="1015360" y="3417819"/>
                  <a:pt x="1042041" y="3444500"/>
                  <a:pt x="1042041" y="3477409"/>
                </a:cubicBezTo>
                <a:cubicBezTo>
                  <a:pt x="1042041" y="3510316"/>
                  <a:pt x="1015360" y="3536997"/>
                  <a:pt x="982448" y="3536997"/>
                </a:cubicBezTo>
                <a:cubicBezTo>
                  <a:pt x="949536" y="3536997"/>
                  <a:pt x="922855" y="3510316"/>
                  <a:pt x="922855" y="3477409"/>
                </a:cubicBezTo>
                <a:cubicBezTo>
                  <a:pt x="922855" y="3444500"/>
                  <a:pt x="949536" y="3417819"/>
                  <a:pt x="982448" y="3417819"/>
                </a:cubicBezTo>
                <a:close/>
                <a:moveTo>
                  <a:pt x="675658" y="3417819"/>
                </a:moveTo>
                <a:cubicBezTo>
                  <a:pt x="708570" y="3417819"/>
                  <a:pt x="735251" y="3444500"/>
                  <a:pt x="735251" y="3477409"/>
                </a:cubicBezTo>
                <a:cubicBezTo>
                  <a:pt x="735251" y="3510316"/>
                  <a:pt x="708570" y="3536997"/>
                  <a:pt x="675658" y="3536997"/>
                </a:cubicBezTo>
                <a:cubicBezTo>
                  <a:pt x="642746" y="3536997"/>
                  <a:pt x="616065" y="3510316"/>
                  <a:pt x="616065" y="3477409"/>
                </a:cubicBezTo>
                <a:cubicBezTo>
                  <a:pt x="616065" y="3444500"/>
                  <a:pt x="642746" y="3417819"/>
                  <a:pt x="675658" y="3417819"/>
                </a:cubicBezTo>
                <a:close/>
                <a:moveTo>
                  <a:pt x="368868" y="3417819"/>
                </a:moveTo>
                <a:cubicBezTo>
                  <a:pt x="401780" y="3417819"/>
                  <a:pt x="428461" y="3444500"/>
                  <a:pt x="428461" y="3477410"/>
                </a:cubicBezTo>
                <a:cubicBezTo>
                  <a:pt x="428461" y="3510316"/>
                  <a:pt x="401780" y="3536997"/>
                  <a:pt x="368868" y="3536997"/>
                </a:cubicBezTo>
                <a:cubicBezTo>
                  <a:pt x="335956" y="3536997"/>
                  <a:pt x="309275" y="3510316"/>
                  <a:pt x="309275" y="3477410"/>
                </a:cubicBezTo>
                <a:cubicBezTo>
                  <a:pt x="309275" y="3444500"/>
                  <a:pt x="335956" y="3417819"/>
                  <a:pt x="368868" y="3417819"/>
                </a:cubicBezTo>
                <a:close/>
                <a:moveTo>
                  <a:pt x="59593" y="3417819"/>
                </a:moveTo>
                <a:cubicBezTo>
                  <a:pt x="92505" y="3417819"/>
                  <a:pt x="119186" y="3444499"/>
                  <a:pt x="119186" y="3477409"/>
                </a:cubicBezTo>
                <a:cubicBezTo>
                  <a:pt x="119186" y="3510316"/>
                  <a:pt x="92505" y="3536997"/>
                  <a:pt x="59593" y="3536997"/>
                </a:cubicBezTo>
                <a:cubicBezTo>
                  <a:pt x="26681" y="3536997"/>
                  <a:pt x="0" y="3510316"/>
                  <a:pt x="0" y="3477409"/>
                </a:cubicBezTo>
                <a:cubicBezTo>
                  <a:pt x="0" y="3444499"/>
                  <a:pt x="26681" y="3417819"/>
                  <a:pt x="59593" y="3417819"/>
                </a:cubicBezTo>
                <a:close/>
                <a:moveTo>
                  <a:pt x="368868" y="3158513"/>
                </a:moveTo>
                <a:cubicBezTo>
                  <a:pt x="401780" y="3158513"/>
                  <a:pt x="428461" y="3185194"/>
                  <a:pt x="428461" y="3218105"/>
                </a:cubicBezTo>
                <a:cubicBezTo>
                  <a:pt x="428461" y="3251019"/>
                  <a:pt x="401780" y="3277698"/>
                  <a:pt x="368868" y="3277698"/>
                </a:cubicBezTo>
                <a:cubicBezTo>
                  <a:pt x="335956" y="3277698"/>
                  <a:pt x="309275" y="3251019"/>
                  <a:pt x="309275" y="3218105"/>
                </a:cubicBezTo>
                <a:cubicBezTo>
                  <a:pt x="309275" y="3185194"/>
                  <a:pt x="335956" y="3158513"/>
                  <a:pt x="368868" y="3158513"/>
                </a:cubicBezTo>
                <a:close/>
                <a:moveTo>
                  <a:pt x="2211489" y="3158512"/>
                </a:moveTo>
                <a:cubicBezTo>
                  <a:pt x="2244401" y="3158512"/>
                  <a:pt x="2271082" y="3185194"/>
                  <a:pt x="2271082" y="3218105"/>
                </a:cubicBezTo>
                <a:cubicBezTo>
                  <a:pt x="2271082" y="3251017"/>
                  <a:pt x="2244401" y="3277697"/>
                  <a:pt x="2211489" y="3277697"/>
                </a:cubicBezTo>
                <a:cubicBezTo>
                  <a:pt x="2178577" y="3277697"/>
                  <a:pt x="2151896" y="3251017"/>
                  <a:pt x="2151896" y="3218105"/>
                </a:cubicBezTo>
                <a:cubicBezTo>
                  <a:pt x="2151896" y="3185194"/>
                  <a:pt x="2178577" y="3158512"/>
                  <a:pt x="2211489" y="3158512"/>
                </a:cubicBezTo>
                <a:close/>
                <a:moveTo>
                  <a:pt x="1904699" y="3158512"/>
                </a:moveTo>
                <a:cubicBezTo>
                  <a:pt x="1937611" y="3158512"/>
                  <a:pt x="1964292" y="3185194"/>
                  <a:pt x="1964292" y="3218105"/>
                </a:cubicBezTo>
                <a:cubicBezTo>
                  <a:pt x="1964292" y="3251017"/>
                  <a:pt x="1937611" y="3277697"/>
                  <a:pt x="1904699" y="3277697"/>
                </a:cubicBezTo>
                <a:cubicBezTo>
                  <a:pt x="1871787" y="3277697"/>
                  <a:pt x="1845106" y="3251017"/>
                  <a:pt x="1845106" y="3218105"/>
                </a:cubicBezTo>
                <a:cubicBezTo>
                  <a:pt x="1845106" y="3185194"/>
                  <a:pt x="1871787" y="3158512"/>
                  <a:pt x="1904699" y="3158512"/>
                </a:cubicBezTo>
                <a:close/>
                <a:moveTo>
                  <a:pt x="1595424" y="3158512"/>
                </a:moveTo>
                <a:cubicBezTo>
                  <a:pt x="1628336" y="3158512"/>
                  <a:pt x="1655017" y="3185194"/>
                  <a:pt x="1655017" y="3218105"/>
                </a:cubicBezTo>
                <a:cubicBezTo>
                  <a:pt x="1655017" y="3251017"/>
                  <a:pt x="1628336" y="3277697"/>
                  <a:pt x="1595424" y="3277697"/>
                </a:cubicBezTo>
                <a:cubicBezTo>
                  <a:pt x="1562512" y="3277697"/>
                  <a:pt x="1535831" y="3251017"/>
                  <a:pt x="1535831" y="3218105"/>
                </a:cubicBezTo>
                <a:cubicBezTo>
                  <a:pt x="1535831" y="3185194"/>
                  <a:pt x="1562512" y="3158512"/>
                  <a:pt x="1595424" y="3158512"/>
                </a:cubicBezTo>
                <a:close/>
                <a:moveTo>
                  <a:pt x="1286149" y="3158512"/>
                </a:moveTo>
                <a:cubicBezTo>
                  <a:pt x="1319061" y="3158512"/>
                  <a:pt x="1345742" y="3185194"/>
                  <a:pt x="1345742" y="3218105"/>
                </a:cubicBezTo>
                <a:cubicBezTo>
                  <a:pt x="1345742" y="3251019"/>
                  <a:pt x="1319061" y="3277697"/>
                  <a:pt x="1286149" y="3277697"/>
                </a:cubicBezTo>
                <a:cubicBezTo>
                  <a:pt x="1253237" y="3277697"/>
                  <a:pt x="1226556" y="3251019"/>
                  <a:pt x="1226556" y="3218105"/>
                </a:cubicBezTo>
                <a:cubicBezTo>
                  <a:pt x="1226556" y="3185194"/>
                  <a:pt x="1253237" y="3158512"/>
                  <a:pt x="1286149" y="3158512"/>
                </a:cubicBezTo>
                <a:close/>
                <a:moveTo>
                  <a:pt x="982448" y="3158512"/>
                </a:moveTo>
                <a:cubicBezTo>
                  <a:pt x="1015360" y="3158512"/>
                  <a:pt x="1042041" y="3185194"/>
                  <a:pt x="1042041" y="3218105"/>
                </a:cubicBezTo>
                <a:cubicBezTo>
                  <a:pt x="1042041" y="3251019"/>
                  <a:pt x="1015360" y="3277698"/>
                  <a:pt x="982448" y="3277698"/>
                </a:cubicBezTo>
                <a:cubicBezTo>
                  <a:pt x="949536" y="3277698"/>
                  <a:pt x="922855" y="3251019"/>
                  <a:pt x="922855" y="3218105"/>
                </a:cubicBezTo>
                <a:cubicBezTo>
                  <a:pt x="922855" y="3185194"/>
                  <a:pt x="949536" y="3158512"/>
                  <a:pt x="982448" y="3158512"/>
                </a:cubicBezTo>
                <a:close/>
                <a:moveTo>
                  <a:pt x="675658" y="3158512"/>
                </a:moveTo>
                <a:cubicBezTo>
                  <a:pt x="708570" y="3158512"/>
                  <a:pt x="735251" y="3185194"/>
                  <a:pt x="735251" y="3218105"/>
                </a:cubicBezTo>
                <a:cubicBezTo>
                  <a:pt x="735251" y="3251019"/>
                  <a:pt x="708570" y="3277698"/>
                  <a:pt x="675658" y="3277698"/>
                </a:cubicBezTo>
                <a:cubicBezTo>
                  <a:pt x="642746" y="3277698"/>
                  <a:pt x="616065" y="3251019"/>
                  <a:pt x="616065" y="3218105"/>
                </a:cubicBezTo>
                <a:cubicBezTo>
                  <a:pt x="616065" y="3185194"/>
                  <a:pt x="642746" y="3158512"/>
                  <a:pt x="675658" y="3158512"/>
                </a:cubicBezTo>
                <a:close/>
                <a:moveTo>
                  <a:pt x="59593" y="3158512"/>
                </a:moveTo>
                <a:cubicBezTo>
                  <a:pt x="92505" y="3158512"/>
                  <a:pt x="119186" y="3185194"/>
                  <a:pt x="119186" y="3218105"/>
                </a:cubicBezTo>
                <a:cubicBezTo>
                  <a:pt x="119186" y="3251017"/>
                  <a:pt x="92505" y="3277697"/>
                  <a:pt x="59593" y="3277697"/>
                </a:cubicBezTo>
                <a:cubicBezTo>
                  <a:pt x="26681" y="3277697"/>
                  <a:pt x="0" y="3251017"/>
                  <a:pt x="0" y="3218105"/>
                </a:cubicBezTo>
                <a:cubicBezTo>
                  <a:pt x="0" y="3185194"/>
                  <a:pt x="26681" y="3158512"/>
                  <a:pt x="59593" y="3158512"/>
                </a:cubicBezTo>
                <a:close/>
                <a:moveTo>
                  <a:pt x="1286149" y="2899203"/>
                </a:moveTo>
                <a:cubicBezTo>
                  <a:pt x="1319061" y="2899203"/>
                  <a:pt x="1345742" y="2925887"/>
                  <a:pt x="1345742" y="2958800"/>
                </a:cubicBezTo>
                <a:cubicBezTo>
                  <a:pt x="1345742" y="2991711"/>
                  <a:pt x="1319061" y="3018393"/>
                  <a:pt x="1286149" y="3018393"/>
                </a:cubicBezTo>
                <a:cubicBezTo>
                  <a:pt x="1253237" y="3018393"/>
                  <a:pt x="1226556" y="2991711"/>
                  <a:pt x="1226556" y="2958800"/>
                </a:cubicBezTo>
                <a:cubicBezTo>
                  <a:pt x="1226556" y="2925887"/>
                  <a:pt x="1253237" y="2899203"/>
                  <a:pt x="1286149" y="2899203"/>
                </a:cubicBezTo>
                <a:close/>
                <a:moveTo>
                  <a:pt x="982448" y="2899203"/>
                </a:moveTo>
                <a:cubicBezTo>
                  <a:pt x="1015360" y="2899203"/>
                  <a:pt x="1042041" y="2925887"/>
                  <a:pt x="1042041" y="2958800"/>
                </a:cubicBezTo>
                <a:cubicBezTo>
                  <a:pt x="1042041" y="2991711"/>
                  <a:pt x="1015360" y="3018393"/>
                  <a:pt x="982448" y="3018393"/>
                </a:cubicBezTo>
                <a:cubicBezTo>
                  <a:pt x="949536" y="3018393"/>
                  <a:pt x="922855" y="2991711"/>
                  <a:pt x="922855" y="2958800"/>
                </a:cubicBezTo>
                <a:cubicBezTo>
                  <a:pt x="922855" y="2925887"/>
                  <a:pt x="949536" y="2899203"/>
                  <a:pt x="982448" y="2899203"/>
                </a:cubicBezTo>
                <a:close/>
                <a:moveTo>
                  <a:pt x="675658" y="2899203"/>
                </a:moveTo>
                <a:cubicBezTo>
                  <a:pt x="708570" y="2899203"/>
                  <a:pt x="735251" y="2925887"/>
                  <a:pt x="735251" y="2958801"/>
                </a:cubicBezTo>
                <a:cubicBezTo>
                  <a:pt x="735251" y="2991711"/>
                  <a:pt x="708570" y="3018393"/>
                  <a:pt x="675658" y="3018393"/>
                </a:cubicBezTo>
                <a:cubicBezTo>
                  <a:pt x="642746" y="3018393"/>
                  <a:pt x="616065" y="2991711"/>
                  <a:pt x="616065" y="2958801"/>
                </a:cubicBezTo>
                <a:cubicBezTo>
                  <a:pt x="616065" y="2925887"/>
                  <a:pt x="642746" y="2899203"/>
                  <a:pt x="675658" y="2899203"/>
                </a:cubicBezTo>
                <a:close/>
                <a:moveTo>
                  <a:pt x="368868" y="2899203"/>
                </a:moveTo>
                <a:cubicBezTo>
                  <a:pt x="401780" y="2899203"/>
                  <a:pt x="428461" y="2925887"/>
                  <a:pt x="428461" y="2958801"/>
                </a:cubicBezTo>
                <a:cubicBezTo>
                  <a:pt x="428461" y="2991711"/>
                  <a:pt x="401780" y="3018393"/>
                  <a:pt x="368868" y="3018393"/>
                </a:cubicBezTo>
                <a:cubicBezTo>
                  <a:pt x="335956" y="3018393"/>
                  <a:pt x="309275" y="2991711"/>
                  <a:pt x="309275" y="2958801"/>
                </a:cubicBezTo>
                <a:cubicBezTo>
                  <a:pt x="309275" y="2925887"/>
                  <a:pt x="335956" y="2899203"/>
                  <a:pt x="368868" y="2899203"/>
                </a:cubicBezTo>
                <a:close/>
                <a:moveTo>
                  <a:pt x="2211489" y="2899202"/>
                </a:moveTo>
                <a:cubicBezTo>
                  <a:pt x="2244401" y="2899202"/>
                  <a:pt x="2271082" y="2925887"/>
                  <a:pt x="2271082" y="2958800"/>
                </a:cubicBezTo>
                <a:cubicBezTo>
                  <a:pt x="2271082" y="2991711"/>
                  <a:pt x="2244401" y="3018393"/>
                  <a:pt x="2211489" y="3018393"/>
                </a:cubicBezTo>
                <a:cubicBezTo>
                  <a:pt x="2178577" y="3018393"/>
                  <a:pt x="2151896" y="2991711"/>
                  <a:pt x="2151896" y="2958800"/>
                </a:cubicBezTo>
                <a:cubicBezTo>
                  <a:pt x="2151896" y="2925887"/>
                  <a:pt x="2178577" y="2899202"/>
                  <a:pt x="2211489" y="2899202"/>
                </a:cubicBezTo>
                <a:close/>
                <a:moveTo>
                  <a:pt x="1904699" y="2899202"/>
                </a:moveTo>
                <a:cubicBezTo>
                  <a:pt x="1937611" y="2899202"/>
                  <a:pt x="1964292" y="2925887"/>
                  <a:pt x="1964292" y="2958800"/>
                </a:cubicBezTo>
                <a:cubicBezTo>
                  <a:pt x="1964292" y="2991711"/>
                  <a:pt x="1937611" y="3018393"/>
                  <a:pt x="1904699" y="3018393"/>
                </a:cubicBezTo>
                <a:cubicBezTo>
                  <a:pt x="1871787" y="3018393"/>
                  <a:pt x="1845106" y="2991711"/>
                  <a:pt x="1845106" y="2958800"/>
                </a:cubicBezTo>
                <a:cubicBezTo>
                  <a:pt x="1845106" y="2925887"/>
                  <a:pt x="1871787" y="2899202"/>
                  <a:pt x="1904699" y="2899202"/>
                </a:cubicBezTo>
                <a:close/>
                <a:moveTo>
                  <a:pt x="1595424" y="2899202"/>
                </a:moveTo>
                <a:cubicBezTo>
                  <a:pt x="1628336" y="2899202"/>
                  <a:pt x="1655017" y="2925887"/>
                  <a:pt x="1655017" y="2958800"/>
                </a:cubicBezTo>
                <a:cubicBezTo>
                  <a:pt x="1655017" y="2991711"/>
                  <a:pt x="1628336" y="3018393"/>
                  <a:pt x="1595424" y="3018393"/>
                </a:cubicBezTo>
                <a:cubicBezTo>
                  <a:pt x="1562512" y="3018393"/>
                  <a:pt x="1535831" y="2991711"/>
                  <a:pt x="1535831" y="2958800"/>
                </a:cubicBezTo>
                <a:cubicBezTo>
                  <a:pt x="1535831" y="2925887"/>
                  <a:pt x="1562512" y="2899202"/>
                  <a:pt x="1595424" y="2899202"/>
                </a:cubicBezTo>
                <a:close/>
                <a:moveTo>
                  <a:pt x="59593" y="2899202"/>
                </a:moveTo>
                <a:cubicBezTo>
                  <a:pt x="92505" y="2899202"/>
                  <a:pt x="119186" y="2925887"/>
                  <a:pt x="119186" y="2958800"/>
                </a:cubicBezTo>
                <a:cubicBezTo>
                  <a:pt x="119186" y="2991711"/>
                  <a:pt x="92505" y="3018393"/>
                  <a:pt x="59593" y="3018393"/>
                </a:cubicBezTo>
                <a:cubicBezTo>
                  <a:pt x="26681" y="3018393"/>
                  <a:pt x="0" y="2991711"/>
                  <a:pt x="0" y="2958800"/>
                </a:cubicBezTo>
                <a:cubicBezTo>
                  <a:pt x="0" y="2925887"/>
                  <a:pt x="26681" y="2899202"/>
                  <a:pt x="59593" y="2899202"/>
                </a:cubicBezTo>
                <a:close/>
                <a:moveTo>
                  <a:pt x="1904699" y="2639898"/>
                </a:moveTo>
                <a:cubicBezTo>
                  <a:pt x="1937611" y="2639898"/>
                  <a:pt x="1964292" y="2666576"/>
                  <a:pt x="1964292" y="2699491"/>
                </a:cubicBezTo>
                <a:cubicBezTo>
                  <a:pt x="1964292" y="2732404"/>
                  <a:pt x="1937611" y="2759084"/>
                  <a:pt x="1904699" y="2759084"/>
                </a:cubicBezTo>
                <a:cubicBezTo>
                  <a:pt x="1871787" y="2759084"/>
                  <a:pt x="1845106" y="2732404"/>
                  <a:pt x="1845106" y="2699491"/>
                </a:cubicBezTo>
                <a:cubicBezTo>
                  <a:pt x="1845106" y="2666576"/>
                  <a:pt x="1871787" y="2639898"/>
                  <a:pt x="1904699" y="2639898"/>
                </a:cubicBezTo>
                <a:close/>
                <a:moveTo>
                  <a:pt x="1595424" y="2639898"/>
                </a:moveTo>
                <a:cubicBezTo>
                  <a:pt x="1628336" y="2639898"/>
                  <a:pt x="1655017" y="2666576"/>
                  <a:pt x="1655017" y="2699491"/>
                </a:cubicBezTo>
                <a:cubicBezTo>
                  <a:pt x="1655017" y="2732404"/>
                  <a:pt x="1628336" y="2759084"/>
                  <a:pt x="1595424" y="2759084"/>
                </a:cubicBezTo>
                <a:cubicBezTo>
                  <a:pt x="1562512" y="2759084"/>
                  <a:pt x="1535831" y="2732404"/>
                  <a:pt x="1535831" y="2699491"/>
                </a:cubicBezTo>
                <a:cubicBezTo>
                  <a:pt x="1535831" y="2666576"/>
                  <a:pt x="1562512" y="2639898"/>
                  <a:pt x="1595424" y="2639898"/>
                </a:cubicBezTo>
                <a:close/>
                <a:moveTo>
                  <a:pt x="1286149" y="2639898"/>
                </a:moveTo>
                <a:cubicBezTo>
                  <a:pt x="1319061" y="2639898"/>
                  <a:pt x="1345742" y="2666576"/>
                  <a:pt x="1345742" y="2699491"/>
                </a:cubicBezTo>
                <a:cubicBezTo>
                  <a:pt x="1345742" y="2732404"/>
                  <a:pt x="1319061" y="2759085"/>
                  <a:pt x="1286149" y="2759085"/>
                </a:cubicBezTo>
                <a:cubicBezTo>
                  <a:pt x="1253237" y="2759085"/>
                  <a:pt x="1226556" y="2732404"/>
                  <a:pt x="1226556" y="2699491"/>
                </a:cubicBezTo>
                <a:cubicBezTo>
                  <a:pt x="1226556" y="2666576"/>
                  <a:pt x="1253237" y="2639898"/>
                  <a:pt x="1286149" y="2639898"/>
                </a:cubicBezTo>
                <a:close/>
                <a:moveTo>
                  <a:pt x="982448" y="2639898"/>
                </a:moveTo>
                <a:cubicBezTo>
                  <a:pt x="1015360" y="2639898"/>
                  <a:pt x="1042041" y="2666576"/>
                  <a:pt x="1042041" y="2699491"/>
                </a:cubicBezTo>
                <a:cubicBezTo>
                  <a:pt x="1042041" y="2732404"/>
                  <a:pt x="1015360" y="2759085"/>
                  <a:pt x="982448" y="2759085"/>
                </a:cubicBezTo>
                <a:cubicBezTo>
                  <a:pt x="949536" y="2759085"/>
                  <a:pt x="922855" y="2732404"/>
                  <a:pt x="922855" y="2699491"/>
                </a:cubicBezTo>
                <a:cubicBezTo>
                  <a:pt x="922855" y="2666576"/>
                  <a:pt x="949536" y="2639898"/>
                  <a:pt x="982448" y="2639898"/>
                </a:cubicBezTo>
                <a:close/>
                <a:moveTo>
                  <a:pt x="675658" y="2639898"/>
                </a:moveTo>
                <a:cubicBezTo>
                  <a:pt x="708570" y="2639898"/>
                  <a:pt x="735251" y="2666577"/>
                  <a:pt x="735251" y="2699491"/>
                </a:cubicBezTo>
                <a:cubicBezTo>
                  <a:pt x="735251" y="2732404"/>
                  <a:pt x="708570" y="2759085"/>
                  <a:pt x="675658" y="2759085"/>
                </a:cubicBezTo>
                <a:cubicBezTo>
                  <a:pt x="642746" y="2759085"/>
                  <a:pt x="616065" y="2732404"/>
                  <a:pt x="616065" y="2699491"/>
                </a:cubicBezTo>
                <a:cubicBezTo>
                  <a:pt x="616065" y="2666577"/>
                  <a:pt x="642746" y="2639898"/>
                  <a:pt x="675658" y="2639898"/>
                </a:cubicBezTo>
                <a:close/>
                <a:moveTo>
                  <a:pt x="368868" y="2639898"/>
                </a:moveTo>
                <a:cubicBezTo>
                  <a:pt x="401780" y="2639898"/>
                  <a:pt x="428461" y="2666577"/>
                  <a:pt x="428461" y="2699491"/>
                </a:cubicBezTo>
                <a:cubicBezTo>
                  <a:pt x="428461" y="2732404"/>
                  <a:pt x="401780" y="2759085"/>
                  <a:pt x="368868" y="2759085"/>
                </a:cubicBezTo>
                <a:cubicBezTo>
                  <a:pt x="335956" y="2759085"/>
                  <a:pt x="309275" y="2732404"/>
                  <a:pt x="309275" y="2699491"/>
                </a:cubicBezTo>
                <a:cubicBezTo>
                  <a:pt x="309275" y="2666577"/>
                  <a:pt x="335956" y="2639898"/>
                  <a:pt x="368868" y="2639898"/>
                </a:cubicBezTo>
                <a:close/>
                <a:moveTo>
                  <a:pt x="2211489" y="2639897"/>
                </a:moveTo>
                <a:cubicBezTo>
                  <a:pt x="2244401" y="2639897"/>
                  <a:pt x="2271082" y="2666576"/>
                  <a:pt x="2271082" y="2699491"/>
                </a:cubicBezTo>
                <a:cubicBezTo>
                  <a:pt x="2271082" y="2732404"/>
                  <a:pt x="2244401" y="2759084"/>
                  <a:pt x="2211489" y="2759084"/>
                </a:cubicBezTo>
                <a:cubicBezTo>
                  <a:pt x="2178577" y="2759084"/>
                  <a:pt x="2151896" y="2732404"/>
                  <a:pt x="2151896" y="2699491"/>
                </a:cubicBezTo>
                <a:cubicBezTo>
                  <a:pt x="2151896" y="2666576"/>
                  <a:pt x="2178577" y="2639897"/>
                  <a:pt x="2211489" y="2639897"/>
                </a:cubicBezTo>
                <a:close/>
                <a:moveTo>
                  <a:pt x="59593" y="2639897"/>
                </a:moveTo>
                <a:cubicBezTo>
                  <a:pt x="92505" y="2639897"/>
                  <a:pt x="119186" y="2666576"/>
                  <a:pt x="119186" y="2699491"/>
                </a:cubicBezTo>
                <a:cubicBezTo>
                  <a:pt x="119186" y="2732404"/>
                  <a:pt x="92505" y="2759084"/>
                  <a:pt x="59593" y="2759084"/>
                </a:cubicBezTo>
                <a:cubicBezTo>
                  <a:pt x="26681" y="2759084"/>
                  <a:pt x="0" y="2732404"/>
                  <a:pt x="0" y="2699491"/>
                </a:cubicBezTo>
                <a:cubicBezTo>
                  <a:pt x="0" y="2666576"/>
                  <a:pt x="26681" y="2639897"/>
                  <a:pt x="59593" y="2639897"/>
                </a:cubicBezTo>
                <a:close/>
                <a:moveTo>
                  <a:pt x="1286149" y="2380588"/>
                </a:moveTo>
                <a:cubicBezTo>
                  <a:pt x="1319061" y="2380588"/>
                  <a:pt x="1345742" y="2407272"/>
                  <a:pt x="1345742" y="2440174"/>
                </a:cubicBezTo>
                <a:cubicBezTo>
                  <a:pt x="1345742" y="2473095"/>
                  <a:pt x="1319061" y="2499776"/>
                  <a:pt x="1286149" y="2499776"/>
                </a:cubicBezTo>
                <a:cubicBezTo>
                  <a:pt x="1253237" y="2499776"/>
                  <a:pt x="1226556" y="2473095"/>
                  <a:pt x="1226556" y="2440174"/>
                </a:cubicBezTo>
                <a:cubicBezTo>
                  <a:pt x="1226556" y="2407272"/>
                  <a:pt x="1253237" y="2380588"/>
                  <a:pt x="1286149" y="2380588"/>
                </a:cubicBezTo>
                <a:close/>
                <a:moveTo>
                  <a:pt x="982448" y="2380588"/>
                </a:moveTo>
                <a:cubicBezTo>
                  <a:pt x="1015360" y="2380588"/>
                  <a:pt x="1042041" y="2407272"/>
                  <a:pt x="1042041" y="2440174"/>
                </a:cubicBezTo>
                <a:cubicBezTo>
                  <a:pt x="1042041" y="2473098"/>
                  <a:pt x="1015360" y="2499776"/>
                  <a:pt x="982448" y="2499776"/>
                </a:cubicBezTo>
                <a:cubicBezTo>
                  <a:pt x="949536" y="2499776"/>
                  <a:pt x="922855" y="2473098"/>
                  <a:pt x="922855" y="2440174"/>
                </a:cubicBezTo>
                <a:cubicBezTo>
                  <a:pt x="922855" y="2407272"/>
                  <a:pt x="949536" y="2380588"/>
                  <a:pt x="982448" y="2380588"/>
                </a:cubicBezTo>
                <a:close/>
                <a:moveTo>
                  <a:pt x="675658" y="2380588"/>
                </a:moveTo>
                <a:cubicBezTo>
                  <a:pt x="708570" y="2380588"/>
                  <a:pt x="735251" y="2407272"/>
                  <a:pt x="735251" y="2440174"/>
                </a:cubicBezTo>
                <a:cubicBezTo>
                  <a:pt x="735251" y="2473098"/>
                  <a:pt x="708570" y="2499777"/>
                  <a:pt x="675658" y="2499777"/>
                </a:cubicBezTo>
                <a:cubicBezTo>
                  <a:pt x="642746" y="2499777"/>
                  <a:pt x="616065" y="2473098"/>
                  <a:pt x="616065" y="2440174"/>
                </a:cubicBezTo>
                <a:cubicBezTo>
                  <a:pt x="616065" y="2407272"/>
                  <a:pt x="642746" y="2380588"/>
                  <a:pt x="675658" y="2380588"/>
                </a:cubicBezTo>
                <a:close/>
                <a:moveTo>
                  <a:pt x="368868" y="2380588"/>
                </a:moveTo>
                <a:cubicBezTo>
                  <a:pt x="401780" y="2380588"/>
                  <a:pt x="428461" y="2407272"/>
                  <a:pt x="428461" y="2440174"/>
                </a:cubicBezTo>
                <a:cubicBezTo>
                  <a:pt x="428461" y="2473098"/>
                  <a:pt x="401780" y="2499777"/>
                  <a:pt x="368868" y="2499777"/>
                </a:cubicBezTo>
                <a:cubicBezTo>
                  <a:pt x="335956" y="2499777"/>
                  <a:pt x="309275" y="2473098"/>
                  <a:pt x="309275" y="2440174"/>
                </a:cubicBezTo>
                <a:cubicBezTo>
                  <a:pt x="309275" y="2407272"/>
                  <a:pt x="335956" y="2380588"/>
                  <a:pt x="368868" y="2380588"/>
                </a:cubicBezTo>
                <a:close/>
                <a:moveTo>
                  <a:pt x="2211489" y="2380587"/>
                </a:moveTo>
                <a:cubicBezTo>
                  <a:pt x="2244401" y="2380587"/>
                  <a:pt x="2271082" y="2407272"/>
                  <a:pt x="2271082" y="2440174"/>
                </a:cubicBezTo>
                <a:cubicBezTo>
                  <a:pt x="2271082" y="2473095"/>
                  <a:pt x="2244401" y="2499776"/>
                  <a:pt x="2211489" y="2499776"/>
                </a:cubicBezTo>
                <a:cubicBezTo>
                  <a:pt x="2178577" y="2499776"/>
                  <a:pt x="2151896" y="2473095"/>
                  <a:pt x="2151896" y="2440174"/>
                </a:cubicBezTo>
                <a:cubicBezTo>
                  <a:pt x="2151896" y="2407272"/>
                  <a:pt x="2178577" y="2380587"/>
                  <a:pt x="2211489" y="2380587"/>
                </a:cubicBezTo>
                <a:close/>
                <a:moveTo>
                  <a:pt x="1904699" y="2380587"/>
                </a:moveTo>
                <a:cubicBezTo>
                  <a:pt x="1937611" y="2380587"/>
                  <a:pt x="1964292" y="2407272"/>
                  <a:pt x="1964292" y="2440174"/>
                </a:cubicBezTo>
                <a:cubicBezTo>
                  <a:pt x="1964292" y="2473095"/>
                  <a:pt x="1937611" y="2499776"/>
                  <a:pt x="1904699" y="2499776"/>
                </a:cubicBezTo>
                <a:cubicBezTo>
                  <a:pt x="1871787" y="2499776"/>
                  <a:pt x="1845106" y="2473095"/>
                  <a:pt x="1845106" y="2440174"/>
                </a:cubicBezTo>
                <a:cubicBezTo>
                  <a:pt x="1845106" y="2407272"/>
                  <a:pt x="1871787" y="2380587"/>
                  <a:pt x="1904699" y="2380587"/>
                </a:cubicBezTo>
                <a:close/>
                <a:moveTo>
                  <a:pt x="1595424" y="2380587"/>
                </a:moveTo>
                <a:cubicBezTo>
                  <a:pt x="1628336" y="2380587"/>
                  <a:pt x="1655017" y="2407272"/>
                  <a:pt x="1655017" y="2440174"/>
                </a:cubicBezTo>
                <a:cubicBezTo>
                  <a:pt x="1655017" y="2473095"/>
                  <a:pt x="1628336" y="2499776"/>
                  <a:pt x="1595424" y="2499776"/>
                </a:cubicBezTo>
                <a:cubicBezTo>
                  <a:pt x="1562512" y="2499776"/>
                  <a:pt x="1535831" y="2473095"/>
                  <a:pt x="1535831" y="2440174"/>
                </a:cubicBezTo>
                <a:cubicBezTo>
                  <a:pt x="1535831" y="2407272"/>
                  <a:pt x="1562512" y="2380587"/>
                  <a:pt x="1595424" y="2380587"/>
                </a:cubicBezTo>
                <a:close/>
                <a:moveTo>
                  <a:pt x="59593" y="2380587"/>
                </a:moveTo>
                <a:cubicBezTo>
                  <a:pt x="92505" y="2380587"/>
                  <a:pt x="119186" y="2407272"/>
                  <a:pt x="119186" y="2440174"/>
                </a:cubicBezTo>
                <a:cubicBezTo>
                  <a:pt x="119186" y="2473095"/>
                  <a:pt x="92505" y="2499776"/>
                  <a:pt x="59593" y="2499776"/>
                </a:cubicBezTo>
                <a:cubicBezTo>
                  <a:pt x="26681" y="2499776"/>
                  <a:pt x="0" y="2473095"/>
                  <a:pt x="0" y="2440174"/>
                </a:cubicBezTo>
                <a:cubicBezTo>
                  <a:pt x="0" y="2407272"/>
                  <a:pt x="26681" y="2380587"/>
                  <a:pt x="59593" y="2380587"/>
                </a:cubicBezTo>
                <a:close/>
                <a:moveTo>
                  <a:pt x="675658" y="2121284"/>
                </a:moveTo>
                <a:cubicBezTo>
                  <a:pt x="708570" y="2121284"/>
                  <a:pt x="735251" y="2147965"/>
                  <a:pt x="735251" y="2180877"/>
                </a:cubicBezTo>
                <a:cubicBezTo>
                  <a:pt x="735251" y="2213790"/>
                  <a:pt x="708570" y="2240470"/>
                  <a:pt x="675658" y="2240470"/>
                </a:cubicBezTo>
                <a:cubicBezTo>
                  <a:pt x="642746" y="2240470"/>
                  <a:pt x="616065" y="2213790"/>
                  <a:pt x="616065" y="2180877"/>
                </a:cubicBezTo>
                <a:cubicBezTo>
                  <a:pt x="616065" y="2147965"/>
                  <a:pt x="642746" y="2121284"/>
                  <a:pt x="675658" y="2121284"/>
                </a:cubicBezTo>
                <a:close/>
                <a:moveTo>
                  <a:pt x="368868" y="2121284"/>
                </a:moveTo>
                <a:cubicBezTo>
                  <a:pt x="401780" y="2121284"/>
                  <a:pt x="428461" y="2147965"/>
                  <a:pt x="428461" y="2180878"/>
                </a:cubicBezTo>
                <a:cubicBezTo>
                  <a:pt x="428461" y="2213790"/>
                  <a:pt x="401780" y="2240470"/>
                  <a:pt x="368868" y="2240470"/>
                </a:cubicBezTo>
                <a:cubicBezTo>
                  <a:pt x="335956" y="2240470"/>
                  <a:pt x="309275" y="2213790"/>
                  <a:pt x="309275" y="2180878"/>
                </a:cubicBezTo>
                <a:cubicBezTo>
                  <a:pt x="309275" y="2147965"/>
                  <a:pt x="335956" y="2121284"/>
                  <a:pt x="368868" y="2121284"/>
                </a:cubicBezTo>
                <a:close/>
                <a:moveTo>
                  <a:pt x="1286149" y="2121284"/>
                </a:moveTo>
                <a:cubicBezTo>
                  <a:pt x="1319061" y="2121284"/>
                  <a:pt x="1345742" y="2147965"/>
                  <a:pt x="1345742" y="2180877"/>
                </a:cubicBezTo>
                <a:cubicBezTo>
                  <a:pt x="1345742" y="2213789"/>
                  <a:pt x="1319061" y="2240470"/>
                  <a:pt x="1286149" y="2240470"/>
                </a:cubicBezTo>
                <a:cubicBezTo>
                  <a:pt x="1253237" y="2240470"/>
                  <a:pt x="1226556" y="2213789"/>
                  <a:pt x="1226556" y="2180877"/>
                </a:cubicBezTo>
                <a:cubicBezTo>
                  <a:pt x="1226556" y="2147965"/>
                  <a:pt x="1253237" y="2121284"/>
                  <a:pt x="1286149" y="2121284"/>
                </a:cubicBezTo>
                <a:close/>
                <a:moveTo>
                  <a:pt x="982448" y="2121284"/>
                </a:moveTo>
                <a:cubicBezTo>
                  <a:pt x="1015360" y="2121284"/>
                  <a:pt x="1042041" y="2147965"/>
                  <a:pt x="1042041" y="2180877"/>
                </a:cubicBezTo>
                <a:cubicBezTo>
                  <a:pt x="1042041" y="2213790"/>
                  <a:pt x="1015360" y="2240470"/>
                  <a:pt x="982448" y="2240470"/>
                </a:cubicBezTo>
                <a:cubicBezTo>
                  <a:pt x="949536" y="2240470"/>
                  <a:pt x="922855" y="2213790"/>
                  <a:pt x="922855" y="2180877"/>
                </a:cubicBezTo>
                <a:cubicBezTo>
                  <a:pt x="922855" y="2147965"/>
                  <a:pt x="949536" y="2121284"/>
                  <a:pt x="982448" y="2121284"/>
                </a:cubicBezTo>
                <a:close/>
                <a:moveTo>
                  <a:pt x="1904699" y="2121283"/>
                </a:moveTo>
                <a:cubicBezTo>
                  <a:pt x="1937611" y="2121283"/>
                  <a:pt x="1964292" y="2147965"/>
                  <a:pt x="1964292" y="2180877"/>
                </a:cubicBezTo>
                <a:cubicBezTo>
                  <a:pt x="1964292" y="2213789"/>
                  <a:pt x="1937611" y="2240470"/>
                  <a:pt x="1904699" y="2240470"/>
                </a:cubicBezTo>
                <a:cubicBezTo>
                  <a:pt x="1871787" y="2240470"/>
                  <a:pt x="1845106" y="2213789"/>
                  <a:pt x="1845106" y="2180877"/>
                </a:cubicBezTo>
                <a:cubicBezTo>
                  <a:pt x="1845106" y="2147965"/>
                  <a:pt x="1871787" y="2121283"/>
                  <a:pt x="1904699" y="2121283"/>
                </a:cubicBezTo>
                <a:close/>
                <a:moveTo>
                  <a:pt x="1595424" y="2121283"/>
                </a:moveTo>
                <a:cubicBezTo>
                  <a:pt x="1628336" y="2121283"/>
                  <a:pt x="1655017" y="2147965"/>
                  <a:pt x="1655017" y="2180877"/>
                </a:cubicBezTo>
                <a:cubicBezTo>
                  <a:pt x="1655017" y="2213789"/>
                  <a:pt x="1628336" y="2240470"/>
                  <a:pt x="1595424" y="2240470"/>
                </a:cubicBezTo>
                <a:cubicBezTo>
                  <a:pt x="1562512" y="2240470"/>
                  <a:pt x="1535831" y="2213789"/>
                  <a:pt x="1535831" y="2180877"/>
                </a:cubicBezTo>
                <a:cubicBezTo>
                  <a:pt x="1535831" y="2147965"/>
                  <a:pt x="1562512" y="2121283"/>
                  <a:pt x="1595424" y="2121283"/>
                </a:cubicBezTo>
                <a:close/>
                <a:moveTo>
                  <a:pt x="2211489" y="2121283"/>
                </a:moveTo>
                <a:cubicBezTo>
                  <a:pt x="2244401" y="2121283"/>
                  <a:pt x="2271082" y="2147964"/>
                  <a:pt x="2271082" y="2180877"/>
                </a:cubicBezTo>
                <a:cubicBezTo>
                  <a:pt x="2271082" y="2213789"/>
                  <a:pt x="2244401" y="2240470"/>
                  <a:pt x="2211489" y="2240470"/>
                </a:cubicBezTo>
                <a:cubicBezTo>
                  <a:pt x="2178577" y="2240470"/>
                  <a:pt x="2151896" y="2213789"/>
                  <a:pt x="2151896" y="2180877"/>
                </a:cubicBezTo>
                <a:cubicBezTo>
                  <a:pt x="2151896" y="2147964"/>
                  <a:pt x="2178577" y="2121283"/>
                  <a:pt x="2211489" y="2121283"/>
                </a:cubicBezTo>
                <a:close/>
                <a:moveTo>
                  <a:pt x="59593" y="2121283"/>
                </a:moveTo>
                <a:cubicBezTo>
                  <a:pt x="92505" y="2121283"/>
                  <a:pt x="119186" y="2147964"/>
                  <a:pt x="119186" y="2180877"/>
                </a:cubicBezTo>
                <a:cubicBezTo>
                  <a:pt x="119186" y="2213789"/>
                  <a:pt x="92505" y="2240470"/>
                  <a:pt x="59593" y="2240470"/>
                </a:cubicBezTo>
                <a:cubicBezTo>
                  <a:pt x="26681" y="2240470"/>
                  <a:pt x="0" y="2213789"/>
                  <a:pt x="0" y="2180877"/>
                </a:cubicBezTo>
                <a:cubicBezTo>
                  <a:pt x="0" y="2147964"/>
                  <a:pt x="26681" y="2121283"/>
                  <a:pt x="59593" y="2121283"/>
                </a:cubicBezTo>
                <a:close/>
                <a:moveTo>
                  <a:pt x="368868" y="1845618"/>
                </a:moveTo>
                <a:cubicBezTo>
                  <a:pt x="401780" y="1845618"/>
                  <a:pt x="428461" y="1872299"/>
                  <a:pt x="428461" y="1905213"/>
                </a:cubicBezTo>
                <a:cubicBezTo>
                  <a:pt x="428461" y="1938123"/>
                  <a:pt x="401780" y="1964804"/>
                  <a:pt x="368868" y="1964804"/>
                </a:cubicBezTo>
                <a:cubicBezTo>
                  <a:pt x="335956" y="1964804"/>
                  <a:pt x="309275" y="1938123"/>
                  <a:pt x="309275" y="1905213"/>
                </a:cubicBezTo>
                <a:cubicBezTo>
                  <a:pt x="309275" y="1872299"/>
                  <a:pt x="335956" y="1845618"/>
                  <a:pt x="368868" y="1845618"/>
                </a:cubicBezTo>
                <a:close/>
                <a:moveTo>
                  <a:pt x="1595424" y="1845618"/>
                </a:moveTo>
                <a:cubicBezTo>
                  <a:pt x="1628336" y="1845618"/>
                  <a:pt x="1655017" y="1872298"/>
                  <a:pt x="1655017" y="1905211"/>
                </a:cubicBezTo>
                <a:cubicBezTo>
                  <a:pt x="1655017" y="1938123"/>
                  <a:pt x="1628336" y="1964804"/>
                  <a:pt x="1595424" y="1964804"/>
                </a:cubicBezTo>
                <a:cubicBezTo>
                  <a:pt x="1562512" y="1964804"/>
                  <a:pt x="1535831" y="1938123"/>
                  <a:pt x="1535831" y="1905211"/>
                </a:cubicBezTo>
                <a:cubicBezTo>
                  <a:pt x="1535831" y="1872298"/>
                  <a:pt x="1562512" y="1845618"/>
                  <a:pt x="1595424" y="1845618"/>
                </a:cubicBezTo>
                <a:close/>
                <a:moveTo>
                  <a:pt x="1286149" y="1845618"/>
                </a:moveTo>
                <a:cubicBezTo>
                  <a:pt x="1319061" y="1845618"/>
                  <a:pt x="1345742" y="1872299"/>
                  <a:pt x="1345742" y="1905211"/>
                </a:cubicBezTo>
                <a:cubicBezTo>
                  <a:pt x="1345742" y="1938123"/>
                  <a:pt x="1319061" y="1964804"/>
                  <a:pt x="1286149" y="1964804"/>
                </a:cubicBezTo>
                <a:cubicBezTo>
                  <a:pt x="1253237" y="1964804"/>
                  <a:pt x="1226556" y="1938123"/>
                  <a:pt x="1226556" y="1905211"/>
                </a:cubicBezTo>
                <a:cubicBezTo>
                  <a:pt x="1226556" y="1872299"/>
                  <a:pt x="1253237" y="1845618"/>
                  <a:pt x="1286149" y="1845618"/>
                </a:cubicBezTo>
                <a:close/>
                <a:moveTo>
                  <a:pt x="982448" y="1845618"/>
                </a:moveTo>
                <a:cubicBezTo>
                  <a:pt x="1015360" y="1845618"/>
                  <a:pt x="1042041" y="1872299"/>
                  <a:pt x="1042041" y="1905211"/>
                </a:cubicBezTo>
                <a:cubicBezTo>
                  <a:pt x="1042041" y="1938123"/>
                  <a:pt x="1015360" y="1964804"/>
                  <a:pt x="982448" y="1964804"/>
                </a:cubicBezTo>
                <a:cubicBezTo>
                  <a:pt x="949536" y="1964804"/>
                  <a:pt x="922855" y="1938123"/>
                  <a:pt x="922855" y="1905211"/>
                </a:cubicBezTo>
                <a:cubicBezTo>
                  <a:pt x="922855" y="1872299"/>
                  <a:pt x="949536" y="1845618"/>
                  <a:pt x="982448" y="1845618"/>
                </a:cubicBezTo>
                <a:close/>
                <a:moveTo>
                  <a:pt x="675658" y="1845618"/>
                </a:moveTo>
                <a:cubicBezTo>
                  <a:pt x="708570" y="1845618"/>
                  <a:pt x="735251" y="1872299"/>
                  <a:pt x="735251" y="1905211"/>
                </a:cubicBezTo>
                <a:cubicBezTo>
                  <a:pt x="735251" y="1938123"/>
                  <a:pt x="708570" y="1964804"/>
                  <a:pt x="675658" y="1964804"/>
                </a:cubicBezTo>
                <a:cubicBezTo>
                  <a:pt x="642746" y="1964804"/>
                  <a:pt x="616065" y="1938123"/>
                  <a:pt x="616065" y="1905211"/>
                </a:cubicBezTo>
                <a:cubicBezTo>
                  <a:pt x="616065" y="1872299"/>
                  <a:pt x="642746" y="1845618"/>
                  <a:pt x="675658" y="1845618"/>
                </a:cubicBezTo>
                <a:close/>
                <a:moveTo>
                  <a:pt x="2211489" y="1845617"/>
                </a:moveTo>
                <a:cubicBezTo>
                  <a:pt x="2244401" y="1845617"/>
                  <a:pt x="2271082" y="1872298"/>
                  <a:pt x="2271082" y="1905210"/>
                </a:cubicBezTo>
                <a:cubicBezTo>
                  <a:pt x="2271082" y="1938123"/>
                  <a:pt x="2244401" y="1964804"/>
                  <a:pt x="2211489" y="1964804"/>
                </a:cubicBezTo>
                <a:cubicBezTo>
                  <a:pt x="2178577" y="1964804"/>
                  <a:pt x="2151896" y="1938123"/>
                  <a:pt x="2151896" y="1905210"/>
                </a:cubicBezTo>
                <a:cubicBezTo>
                  <a:pt x="2151896" y="1872298"/>
                  <a:pt x="2178577" y="1845617"/>
                  <a:pt x="2211489" y="1845617"/>
                </a:cubicBezTo>
                <a:close/>
                <a:moveTo>
                  <a:pt x="1904699" y="1845617"/>
                </a:moveTo>
                <a:cubicBezTo>
                  <a:pt x="1937611" y="1845617"/>
                  <a:pt x="1964292" y="1872298"/>
                  <a:pt x="1964292" y="1905210"/>
                </a:cubicBezTo>
                <a:cubicBezTo>
                  <a:pt x="1964292" y="1938123"/>
                  <a:pt x="1937611" y="1964804"/>
                  <a:pt x="1904699" y="1964804"/>
                </a:cubicBezTo>
                <a:cubicBezTo>
                  <a:pt x="1871787" y="1964804"/>
                  <a:pt x="1845106" y="1938123"/>
                  <a:pt x="1845106" y="1905210"/>
                </a:cubicBezTo>
                <a:cubicBezTo>
                  <a:pt x="1845106" y="1872298"/>
                  <a:pt x="1871787" y="1845617"/>
                  <a:pt x="1904699" y="1845617"/>
                </a:cubicBezTo>
                <a:close/>
                <a:moveTo>
                  <a:pt x="59593" y="1845617"/>
                </a:moveTo>
                <a:cubicBezTo>
                  <a:pt x="92505" y="1845617"/>
                  <a:pt x="119186" y="1872298"/>
                  <a:pt x="119186" y="1905210"/>
                </a:cubicBezTo>
                <a:cubicBezTo>
                  <a:pt x="119186" y="1938123"/>
                  <a:pt x="92505" y="1964804"/>
                  <a:pt x="59593" y="1964804"/>
                </a:cubicBezTo>
                <a:cubicBezTo>
                  <a:pt x="26681" y="1964804"/>
                  <a:pt x="0" y="1938123"/>
                  <a:pt x="0" y="1905210"/>
                </a:cubicBezTo>
                <a:cubicBezTo>
                  <a:pt x="0" y="1872298"/>
                  <a:pt x="26681" y="1845617"/>
                  <a:pt x="59593" y="1845617"/>
                </a:cubicBezTo>
                <a:close/>
                <a:moveTo>
                  <a:pt x="1595424" y="1586309"/>
                </a:moveTo>
                <a:cubicBezTo>
                  <a:pt x="1628336" y="1586309"/>
                  <a:pt x="1655017" y="1612990"/>
                  <a:pt x="1655017" y="1645903"/>
                </a:cubicBezTo>
                <a:cubicBezTo>
                  <a:pt x="1655017" y="1678815"/>
                  <a:pt x="1628336" y="1705495"/>
                  <a:pt x="1595424" y="1705495"/>
                </a:cubicBezTo>
                <a:cubicBezTo>
                  <a:pt x="1562512" y="1705495"/>
                  <a:pt x="1535831" y="1678815"/>
                  <a:pt x="1535831" y="1645903"/>
                </a:cubicBezTo>
                <a:cubicBezTo>
                  <a:pt x="1535831" y="1612990"/>
                  <a:pt x="1562512" y="1586309"/>
                  <a:pt x="1595424" y="1586309"/>
                </a:cubicBezTo>
                <a:close/>
                <a:moveTo>
                  <a:pt x="1286149" y="1586309"/>
                </a:moveTo>
                <a:cubicBezTo>
                  <a:pt x="1319061" y="1586309"/>
                  <a:pt x="1345742" y="1612990"/>
                  <a:pt x="1345742" y="1645903"/>
                </a:cubicBezTo>
                <a:cubicBezTo>
                  <a:pt x="1345742" y="1678815"/>
                  <a:pt x="1319061" y="1705496"/>
                  <a:pt x="1286149" y="1705496"/>
                </a:cubicBezTo>
                <a:cubicBezTo>
                  <a:pt x="1253237" y="1705496"/>
                  <a:pt x="1226556" y="1678815"/>
                  <a:pt x="1226556" y="1645903"/>
                </a:cubicBezTo>
                <a:cubicBezTo>
                  <a:pt x="1226556" y="1612990"/>
                  <a:pt x="1253237" y="1586309"/>
                  <a:pt x="1286149" y="1586309"/>
                </a:cubicBezTo>
                <a:close/>
                <a:moveTo>
                  <a:pt x="982448" y="1586309"/>
                </a:moveTo>
                <a:cubicBezTo>
                  <a:pt x="1015360" y="1586309"/>
                  <a:pt x="1042041" y="1612990"/>
                  <a:pt x="1042041" y="1645903"/>
                </a:cubicBezTo>
                <a:cubicBezTo>
                  <a:pt x="1042041" y="1678815"/>
                  <a:pt x="1015360" y="1705496"/>
                  <a:pt x="982448" y="1705496"/>
                </a:cubicBezTo>
                <a:cubicBezTo>
                  <a:pt x="949536" y="1705496"/>
                  <a:pt x="922855" y="1678815"/>
                  <a:pt x="922855" y="1645903"/>
                </a:cubicBezTo>
                <a:cubicBezTo>
                  <a:pt x="922855" y="1612990"/>
                  <a:pt x="949536" y="1586309"/>
                  <a:pt x="982448" y="1586309"/>
                </a:cubicBezTo>
                <a:close/>
                <a:moveTo>
                  <a:pt x="675658" y="1586309"/>
                </a:moveTo>
                <a:cubicBezTo>
                  <a:pt x="708570" y="1586309"/>
                  <a:pt x="735251" y="1612990"/>
                  <a:pt x="735251" y="1645903"/>
                </a:cubicBezTo>
                <a:cubicBezTo>
                  <a:pt x="735251" y="1678815"/>
                  <a:pt x="708570" y="1705496"/>
                  <a:pt x="675658" y="1705496"/>
                </a:cubicBezTo>
                <a:cubicBezTo>
                  <a:pt x="642746" y="1705496"/>
                  <a:pt x="616065" y="1678815"/>
                  <a:pt x="616065" y="1645903"/>
                </a:cubicBezTo>
                <a:cubicBezTo>
                  <a:pt x="616065" y="1612990"/>
                  <a:pt x="642746" y="1586309"/>
                  <a:pt x="675658" y="1586309"/>
                </a:cubicBezTo>
                <a:close/>
                <a:moveTo>
                  <a:pt x="368868" y="1586309"/>
                </a:moveTo>
                <a:cubicBezTo>
                  <a:pt x="401780" y="1586309"/>
                  <a:pt x="428461" y="1612991"/>
                  <a:pt x="428461" y="1645903"/>
                </a:cubicBezTo>
                <a:cubicBezTo>
                  <a:pt x="428461" y="1678815"/>
                  <a:pt x="401780" y="1705496"/>
                  <a:pt x="368868" y="1705496"/>
                </a:cubicBezTo>
                <a:cubicBezTo>
                  <a:pt x="335956" y="1705496"/>
                  <a:pt x="309275" y="1678815"/>
                  <a:pt x="309275" y="1645903"/>
                </a:cubicBezTo>
                <a:cubicBezTo>
                  <a:pt x="309275" y="1612991"/>
                  <a:pt x="335956" y="1586309"/>
                  <a:pt x="368868" y="1586309"/>
                </a:cubicBezTo>
                <a:close/>
                <a:moveTo>
                  <a:pt x="2211489" y="1586309"/>
                </a:moveTo>
                <a:cubicBezTo>
                  <a:pt x="2244401" y="1586309"/>
                  <a:pt x="2271082" y="1612990"/>
                  <a:pt x="2271082" y="1645902"/>
                </a:cubicBezTo>
                <a:cubicBezTo>
                  <a:pt x="2271082" y="1678815"/>
                  <a:pt x="2244401" y="1705495"/>
                  <a:pt x="2211489" y="1705495"/>
                </a:cubicBezTo>
                <a:cubicBezTo>
                  <a:pt x="2178577" y="1705495"/>
                  <a:pt x="2151896" y="1678815"/>
                  <a:pt x="2151896" y="1645902"/>
                </a:cubicBezTo>
                <a:cubicBezTo>
                  <a:pt x="2151896" y="1612990"/>
                  <a:pt x="2178577" y="1586309"/>
                  <a:pt x="2211489" y="1586309"/>
                </a:cubicBezTo>
                <a:close/>
                <a:moveTo>
                  <a:pt x="1904699" y="1586309"/>
                </a:moveTo>
                <a:cubicBezTo>
                  <a:pt x="1937611" y="1586309"/>
                  <a:pt x="1964292" y="1612990"/>
                  <a:pt x="1964292" y="1645903"/>
                </a:cubicBezTo>
                <a:cubicBezTo>
                  <a:pt x="1964292" y="1678815"/>
                  <a:pt x="1937611" y="1705495"/>
                  <a:pt x="1904699" y="1705495"/>
                </a:cubicBezTo>
                <a:cubicBezTo>
                  <a:pt x="1871787" y="1705495"/>
                  <a:pt x="1845106" y="1678815"/>
                  <a:pt x="1845106" y="1645903"/>
                </a:cubicBezTo>
                <a:cubicBezTo>
                  <a:pt x="1845106" y="1612990"/>
                  <a:pt x="1871787" y="1586309"/>
                  <a:pt x="1904699" y="1586309"/>
                </a:cubicBezTo>
                <a:close/>
                <a:moveTo>
                  <a:pt x="59593" y="1586309"/>
                </a:moveTo>
                <a:cubicBezTo>
                  <a:pt x="92505" y="1586309"/>
                  <a:pt x="119186" y="1612990"/>
                  <a:pt x="119186" y="1645902"/>
                </a:cubicBezTo>
                <a:cubicBezTo>
                  <a:pt x="119186" y="1678815"/>
                  <a:pt x="92505" y="1705495"/>
                  <a:pt x="59593" y="1705495"/>
                </a:cubicBezTo>
                <a:cubicBezTo>
                  <a:pt x="26681" y="1705495"/>
                  <a:pt x="0" y="1678815"/>
                  <a:pt x="0" y="1645902"/>
                </a:cubicBezTo>
                <a:cubicBezTo>
                  <a:pt x="0" y="1612990"/>
                  <a:pt x="26681" y="1586309"/>
                  <a:pt x="59593" y="1586309"/>
                </a:cubicBezTo>
                <a:close/>
                <a:moveTo>
                  <a:pt x="368868" y="1327002"/>
                </a:moveTo>
                <a:cubicBezTo>
                  <a:pt x="401780" y="1327002"/>
                  <a:pt x="428461" y="1353684"/>
                  <a:pt x="428461" y="1386594"/>
                </a:cubicBezTo>
                <a:cubicBezTo>
                  <a:pt x="428461" y="1419507"/>
                  <a:pt x="401780" y="1446188"/>
                  <a:pt x="368868" y="1446188"/>
                </a:cubicBezTo>
                <a:cubicBezTo>
                  <a:pt x="335956" y="1446188"/>
                  <a:pt x="309275" y="1419507"/>
                  <a:pt x="309275" y="1386594"/>
                </a:cubicBezTo>
                <a:cubicBezTo>
                  <a:pt x="309275" y="1353684"/>
                  <a:pt x="335956" y="1327002"/>
                  <a:pt x="368868" y="1327002"/>
                </a:cubicBezTo>
                <a:close/>
                <a:moveTo>
                  <a:pt x="1595424" y="1327001"/>
                </a:moveTo>
                <a:cubicBezTo>
                  <a:pt x="1628336" y="1327001"/>
                  <a:pt x="1655017" y="1353683"/>
                  <a:pt x="1655017" y="1386594"/>
                </a:cubicBezTo>
                <a:cubicBezTo>
                  <a:pt x="1655017" y="1419507"/>
                  <a:pt x="1628336" y="1446187"/>
                  <a:pt x="1595424" y="1446187"/>
                </a:cubicBezTo>
                <a:cubicBezTo>
                  <a:pt x="1562512" y="1446187"/>
                  <a:pt x="1535831" y="1419507"/>
                  <a:pt x="1535831" y="1386594"/>
                </a:cubicBezTo>
                <a:cubicBezTo>
                  <a:pt x="1535831" y="1353683"/>
                  <a:pt x="1562512" y="1327001"/>
                  <a:pt x="1595424" y="1327001"/>
                </a:cubicBezTo>
                <a:close/>
                <a:moveTo>
                  <a:pt x="1286149" y="1327001"/>
                </a:moveTo>
                <a:cubicBezTo>
                  <a:pt x="1319061" y="1327001"/>
                  <a:pt x="1345742" y="1353683"/>
                  <a:pt x="1345742" y="1386594"/>
                </a:cubicBezTo>
                <a:cubicBezTo>
                  <a:pt x="1345742" y="1419507"/>
                  <a:pt x="1319061" y="1446188"/>
                  <a:pt x="1286149" y="1446188"/>
                </a:cubicBezTo>
                <a:cubicBezTo>
                  <a:pt x="1253237" y="1446188"/>
                  <a:pt x="1226556" y="1419507"/>
                  <a:pt x="1226556" y="1386594"/>
                </a:cubicBezTo>
                <a:cubicBezTo>
                  <a:pt x="1226556" y="1353683"/>
                  <a:pt x="1253237" y="1327001"/>
                  <a:pt x="1286149" y="1327001"/>
                </a:cubicBezTo>
                <a:close/>
                <a:moveTo>
                  <a:pt x="982448" y="1327001"/>
                </a:moveTo>
                <a:cubicBezTo>
                  <a:pt x="1015360" y="1327001"/>
                  <a:pt x="1042041" y="1353683"/>
                  <a:pt x="1042041" y="1386594"/>
                </a:cubicBezTo>
                <a:cubicBezTo>
                  <a:pt x="1042041" y="1419507"/>
                  <a:pt x="1015360" y="1446188"/>
                  <a:pt x="982448" y="1446188"/>
                </a:cubicBezTo>
                <a:cubicBezTo>
                  <a:pt x="949536" y="1446188"/>
                  <a:pt x="922855" y="1419507"/>
                  <a:pt x="922855" y="1386594"/>
                </a:cubicBezTo>
                <a:cubicBezTo>
                  <a:pt x="922855" y="1353683"/>
                  <a:pt x="949536" y="1327001"/>
                  <a:pt x="982448" y="1327001"/>
                </a:cubicBezTo>
                <a:close/>
                <a:moveTo>
                  <a:pt x="675658" y="1327001"/>
                </a:moveTo>
                <a:cubicBezTo>
                  <a:pt x="708570" y="1327001"/>
                  <a:pt x="735251" y="1353684"/>
                  <a:pt x="735251" y="1386594"/>
                </a:cubicBezTo>
                <a:cubicBezTo>
                  <a:pt x="735251" y="1419507"/>
                  <a:pt x="708570" y="1446188"/>
                  <a:pt x="675658" y="1446188"/>
                </a:cubicBezTo>
                <a:cubicBezTo>
                  <a:pt x="642746" y="1446188"/>
                  <a:pt x="616065" y="1419507"/>
                  <a:pt x="616065" y="1386594"/>
                </a:cubicBezTo>
                <a:cubicBezTo>
                  <a:pt x="616065" y="1353684"/>
                  <a:pt x="642746" y="1327001"/>
                  <a:pt x="675658" y="1327001"/>
                </a:cubicBezTo>
                <a:close/>
                <a:moveTo>
                  <a:pt x="2211489" y="1327001"/>
                </a:moveTo>
                <a:cubicBezTo>
                  <a:pt x="2244401" y="1327001"/>
                  <a:pt x="2271082" y="1353683"/>
                  <a:pt x="2271082" y="1386594"/>
                </a:cubicBezTo>
                <a:cubicBezTo>
                  <a:pt x="2271082" y="1419506"/>
                  <a:pt x="2244401" y="1446187"/>
                  <a:pt x="2211489" y="1446187"/>
                </a:cubicBezTo>
                <a:cubicBezTo>
                  <a:pt x="2178577" y="1446187"/>
                  <a:pt x="2151896" y="1419506"/>
                  <a:pt x="2151896" y="1386594"/>
                </a:cubicBezTo>
                <a:cubicBezTo>
                  <a:pt x="2151896" y="1353683"/>
                  <a:pt x="2178577" y="1327001"/>
                  <a:pt x="2211489" y="1327001"/>
                </a:cubicBezTo>
                <a:close/>
                <a:moveTo>
                  <a:pt x="1904699" y="1327001"/>
                </a:moveTo>
                <a:cubicBezTo>
                  <a:pt x="1937611" y="1327001"/>
                  <a:pt x="1964292" y="1353683"/>
                  <a:pt x="1964292" y="1386594"/>
                </a:cubicBezTo>
                <a:cubicBezTo>
                  <a:pt x="1964292" y="1419507"/>
                  <a:pt x="1937611" y="1446187"/>
                  <a:pt x="1904699" y="1446187"/>
                </a:cubicBezTo>
                <a:cubicBezTo>
                  <a:pt x="1871787" y="1446187"/>
                  <a:pt x="1845106" y="1419507"/>
                  <a:pt x="1845106" y="1386594"/>
                </a:cubicBezTo>
                <a:cubicBezTo>
                  <a:pt x="1845106" y="1353683"/>
                  <a:pt x="1871787" y="1327001"/>
                  <a:pt x="1904699" y="1327001"/>
                </a:cubicBezTo>
                <a:close/>
                <a:moveTo>
                  <a:pt x="59593" y="1327001"/>
                </a:moveTo>
                <a:cubicBezTo>
                  <a:pt x="92505" y="1327001"/>
                  <a:pt x="119186" y="1353683"/>
                  <a:pt x="119186" y="1386594"/>
                </a:cubicBezTo>
                <a:cubicBezTo>
                  <a:pt x="119186" y="1419506"/>
                  <a:pt x="92505" y="1446187"/>
                  <a:pt x="59593" y="1446187"/>
                </a:cubicBezTo>
                <a:cubicBezTo>
                  <a:pt x="26681" y="1446187"/>
                  <a:pt x="0" y="1419506"/>
                  <a:pt x="0" y="1386594"/>
                </a:cubicBezTo>
                <a:cubicBezTo>
                  <a:pt x="0" y="1353683"/>
                  <a:pt x="26681" y="1327001"/>
                  <a:pt x="59593" y="1327001"/>
                </a:cubicBezTo>
                <a:close/>
                <a:moveTo>
                  <a:pt x="368868" y="1067691"/>
                </a:moveTo>
                <a:cubicBezTo>
                  <a:pt x="401780" y="1067691"/>
                  <a:pt x="428461" y="1094371"/>
                  <a:pt x="428461" y="1127283"/>
                </a:cubicBezTo>
                <a:cubicBezTo>
                  <a:pt x="428461" y="1160195"/>
                  <a:pt x="401780" y="1186876"/>
                  <a:pt x="368868" y="1186876"/>
                </a:cubicBezTo>
                <a:cubicBezTo>
                  <a:pt x="335956" y="1186876"/>
                  <a:pt x="309275" y="1160195"/>
                  <a:pt x="309275" y="1127283"/>
                </a:cubicBezTo>
                <a:cubicBezTo>
                  <a:pt x="309275" y="1094371"/>
                  <a:pt x="335956" y="1067691"/>
                  <a:pt x="368868" y="1067691"/>
                </a:cubicBezTo>
                <a:close/>
                <a:moveTo>
                  <a:pt x="675658" y="1067690"/>
                </a:moveTo>
                <a:cubicBezTo>
                  <a:pt x="708570" y="1067690"/>
                  <a:pt x="735251" y="1094371"/>
                  <a:pt x="735251" y="1127283"/>
                </a:cubicBezTo>
                <a:cubicBezTo>
                  <a:pt x="735251" y="1160195"/>
                  <a:pt x="708570" y="1186876"/>
                  <a:pt x="675658" y="1186876"/>
                </a:cubicBezTo>
                <a:cubicBezTo>
                  <a:pt x="642746" y="1186876"/>
                  <a:pt x="616065" y="1160195"/>
                  <a:pt x="616065" y="1127283"/>
                </a:cubicBezTo>
                <a:cubicBezTo>
                  <a:pt x="616065" y="1094371"/>
                  <a:pt x="642746" y="1067690"/>
                  <a:pt x="675658" y="1067690"/>
                </a:cubicBezTo>
                <a:close/>
                <a:moveTo>
                  <a:pt x="982448" y="1067690"/>
                </a:moveTo>
                <a:cubicBezTo>
                  <a:pt x="1015360" y="1067690"/>
                  <a:pt x="1042041" y="1094371"/>
                  <a:pt x="1042041" y="1127283"/>
                </a:cubicBezTo>
                <a:cubicBezTo>
                  <a:pt x="1042041" y="1160195"/>
                  <a:pt x="1015360" y="1186876"/>
                  <a:pt x="982448" y="1186876"/>
                </a:cubicBezTo>
                <a:cubicBezTo>
                  <a:pt x="949536" y="1186876"/>
                  <a:pt x="922855" y="1160195"/>
                  <a:pt x="922855" y="1127283"/>
                </a:cubicBezTo>
                <a:cubicBezTo>
                  <a:pt x="922855" y="1094371"/>
                  <a:pt x="949536" y="1067690"/>
                  <a:pt x="982448" y="1067690"/>
                </a:cubicBezTo>
                <a:close/>
                <a:moveTo>
                  <a:pt x="1286149" y="1067690"/>
                </a:moveTo>
                <a:cubicBezTo>
                  <a:pt x="1319061" y="1067690"/>
                  <a:pt x="1345742" y="1094371"/>
                  <a:pt x="1345742" y="1127283"/>
                </a:cubicBezTo>
                <a:cubicBezTo>
                  <a:pt x="1345742" y="1160195"/>
                  <a:pt x="1319061" y="1186876"/>
                  <a:pt x="1286149" y="1186876"/>
                </a:cubicBezTo>
                <a:cubicBezTo>
                  <a:pt x="1253237" y="1186876"/>
                  <a:pt x="1226556" y="1160195"/>
                  <a:pt x="1226556" y="1127283"/>
                </a:cubicBezTo>
                <a:cubicBezTo>
                  <a:pt x="1226556" y="1094371"/>
                  <a:pt x="1253237" y="1067690"/>
                  <a:pt x="1286149" y="1067690"/>
                </a:cubicBezTo>
                <a:close/>
                <a:moveTo>
                  <a:pt x="1595424" y="1067690"/>
                </a:moveTo>
                <a:cubicBezTo>
                  <a:pt x="1628336" y="1067690"/>
                  <a:pt x="1655017" y="1094371"/>
                  <a:pt x="1655017" y="1127283"/>
                </a:cubicBezTo>
                <a:cubicBezTo>
                  <a:pt x="1655017" y="1160195"/>
                  <a:pt x="1628336" y="1186876"/>
                  <a:pt x="1595424" y="1186876"/>
                </a:cubicBezTo>
                <a:cubicBezTo>
                  <a:pt x="1562512" y="1186876"/>
                  <a:pt x="1535831" y="1160195"/>
                  <a:pt x="1535831" y="1127283"/>
                </a:cubicBezTo>
                <a:cubicBezTo>
                  <a:pt x="1535831" y="1094371"/>
                  <a:pt x="1562512" y="1067690"/>
                  <a:pt x="1595424" y="1067690"/>
                </a:cubicBezTo>
                <a:close/>
                <a:moveTo>
                  <a:pt x="1904699" y="1067690"/>
                </a:moveTo>
                <a:cubicBezTo>
                  <a:pt x="1937611" y="1067690"/>
                  <a:pt x="1964292" y="1094371"/>
                  <a:pt x="1964292" y="1127283"/>
                </a:cubicBezTo>
                <a:cubicBezTo>
                  <a:pt x="1964292" y="1160195"/>
                  <a:pt x="1937611" y="1186876"/>
                  <a:pt x="1904699" y="1186876"/>
                </a:cubicBezTo>
                <a:cubicBezTo>
                  <a:pt x="1871787" y="1186876"/>
                  <a:pt x="1845106" y="1160195"/>
                  <a:pt x="1845106" y="1127283"/>
                </a:cubicBezTo>
                <a:cubicBezTo>
                  <a:pt x="1845106" y="1094371"/>
                  <a:pt x="1871787" y="1067690"/>
                  <a:pt x="1904699" y="1067690"/>
                </a:cubicBezTo>
                <a:close/>
                <a:moveTo>
                  <a:pt x="2211489" y="1067690"/>
                </a:moveTo>
                <a:cubicBezTo>
                  <a:pt x="2244401" y="1067690"/>
                  <a:pt x="2271082" y="1094371"/>
                  <a:pt x="2271082" y="1127283"/>
                </a:cubicBezTo>
                <a:cubicBezTo>
                  <a:pt x="2271082" y="1160195"/>
                  <a:pt x="2244401" y="1186876"/>
                  <a:pt x="2211489" y="1186876"/>
                </a:cubicBezTo>
                <a:cubicBezTo>
                  <a:pt x="2178577" y="1186876"/>
                  <a:pt x="2151896" y="1160195"/>
                  <a:pt x="2151896" y="1127283"/>
                </a:cubicBezTo>
                <a:cubicBezTo>
                  <a:pt x="2151896" y="1094371"/>
                  <a:pt x="2178577" y="1067690"/>
                  <a:pt x="2211489" y="1067690"/>
                </a:cubicBezTo>
                <a:close/>
                <a:moveTo>
                  <a:pt x="59593" y="1067690"/>
                </a:moveTo>
                <a:cubicBezTo>
                  <a:pt x="92505" y="1067690"/>
                  <a:pt x="119186" y="1094371"/>
                  <a:pt x="119186" y="1127283"/>
                </a:cubicBezTo>
                <a:cubicBezTo>
                  <a:pt x="119186" y="1160195"/>
                  <a:pt x="92505" y="1186876"/>
                  <a:pt x="59593" y="1186876"/>
                </a:cubicBezTo>
                <a:cubicBezTo>
                  <a:pt x="26681" y="1186876"/>
                  <a:pt x="0" y="1160195"/>
                  <a:pt x="0" y="1127283"/>
                </a:cubicBezTo>
                <a:cubicBezTo>
                  <a:pt x="0" y="1094371"/>
                  <a:pt x="26681" y="1067690"/>
                  <a:pt x="59593" y="1067690"/>
                </a:cubicBezTo>
                <a:close/>
                <a:moveTo>
                  <a:pt x="368868" y="777923"/>
                </a:moveTo>
                <a:cubicBezTo>
                  <a:pt x="401780" y="777923"/>
                  <a:pt x="428461" y="804604"/>
                  <a:pt x="428461" y="837516"/>
                </a:cubicBezTo>
                <a:cubicBezTo>
                  <a:pt x="428461" y="870428"/>
                  <a:pt x="401780" y="897109"/>
                  <a:pt x="368868" y="897109"/>
                </a:cubicBezTo>
                <a:cubicBezTo>
                  <a:pt x="335956" y="897109"/>
                  <a:pt x="309275" y="870428"/>
                  <a:pt x="309275" y="837516"/>
                </a:cubicBezTo>
                <a:cubicBezTo>
                  <a:pt x="309275" y="804604"/>
                  <a:pt x="335956" y="777923"/>
                  <a:pt x="368868" y="777923"/>
                </a:cubicBezTo>
                <a:close/>
                <a:moveTo>
                  <a:pt x="675658" y="777923"/>
                </a:moveTo>
                <a:cubicBezTo>
                  <a:pt x="708570" y="777923"/>
                  <a:pt x="735251" y="804604"/>
                  <a:pt x="735251" y="837516"/>
                </a:cubicBezTo>
                <a:cubicBezTo>
                  <a:pt x="735251" y="870428"/>
                  <a:pt x="708570" y="897109"/>
                  <a:pt x="675658" y="897109"/>
                </a:cubicBezTo>
                <a:cubicBezTo>
                  <a:pt x="642746" y="897109"/>
                  <a:pt x="616065" y="870428"/>
                  <a:pt x="616065" y="837516"/>
                </a:cubicBezTo>
                <a:cubicBezTo>
                  <a:pt x="616065" y="804604"/>
                  <a:pt x="642746" y="777923"/>
                  <a:pt x="675658" y="777923"/>
                </a:cubicBezTo>
                <a:close/>
                <a:moveTo>
                  <a:pt x="982448" y="777923"/>
                </a:moveTo>
                <a:cubicBezTo>
                  <a:pt x="1015360" y="777923"/>
                  <a:pt x="1042041" y="804604"/>
                  <a:pt x="1042041" y="837516"/>
                </a:cubicBezTo>
                <a:cubicBezTo>
                  <a:pt x="1042041" y="870428"/>
                  <a:pt x="1015360" y="897109"/>
                  <a:pt x="982448" y="897109"/>
                </a:cubicBezTo>
                <a:cubicBezTo>
                  <a:pt x="949536" y="897109"/>
                  <a:pt x="922855" y="870428"/>
                  <a:pt x="922855" y="837516"/>
                </a:cubicBezTo>
                <a:cubicBezTo>
                  <a:pt x="922855" y="804604"/>
                  <a:pt x="949536" y="777923"/>
                  <a:pt x="982448" y="777923"/>
                </a:cubicBezTo>
                <a:close/>
                <a:moveTo>
                  <a:pt x="1286149" y="777923"/>
                </a:moveTo>
                <a:cubicBezTo>
                  <a:pt x="1319061" y="777923"/>
                  <a:pt x="1345742" y="804604"/>
                  <a:pt x="1345742" y="837516"/>
                </a:cubicBezTo>
                <a:cubicBezTo>
                  <a:pt x="1345742" y="870428"/>
                  <a:pt x="1319061" y="897108"/>
                  <a:pt x="1286149" y="897108"/>
                </a:cubicBezTo>
                <a:cubicBezTo>
                  <a:pt x="1253237" y="897108"/>
                  <a:pt x="1226556" y="870428"/>
                  <a:pt x="1226556" y="837516"/>
                </a:cubicBezTo>
                <a:cubicBezTo>
                  <a:pt x="1226556" y="804604"/>
                  <a:pt x="1253237" y="777923"/>
                  <a:pt x="1286149" y="777923"/>
                </a:cubicBezTo>
                <a:close/>
                <a:moveTo>
                  <a:pt x="1595424" y="777923"/>
                </a:moveTo>
                <a:cubicBezTo>
                  <a:pt x="1628336" y="777923"/>
                  <a:pt x="1655017" y="804604"/>
                  <a:pt x="1655017" y="837516"/>
                </a:cubicBezTo>
                <a:cubicBezTo>
                  <a:pt x="1655017" y="870427"/>
                  <a:pt x="1628336" y="897108"/>
                  <a:pt x="1595424" y="897108"/>
                </a:cubicBezTo>
                <a:cubicBezTo>
                  <a:pt x="1562512" y="897108"/>
                  <a:pt x="1535831" y="870427"/>
                  <a:pt x="1535831" y="837516"/>
                </a:cubicBezTo>
                <a:cubicBezTo>
                  <a:pt x="1535831" y="804604"/>
                  <a:pt x="1562512" y="777923"/>
                  <a:pt x="1595424" y="777923"/>
                </a:cubicBezTo>
                <a:close/>
                <a:moveTo>
                  <a:pt x="1904699" y="777923"/>
                </a:moveTo>
                <a:cubicBezTo>
                  <a:pt x="1937611" y="777923"/>
                  <a:pt x="1964292" y="804604"/>
                  <a:pt x="1964292" y="837515"/>
                </a:cubicBezTo>
                <a:cubicBezTo>
                  <a:pt x="1964292" y="870427"/>
                  <a:pt x="1937611" y="897108"/>
                  <a:pt x="1904699" y="897108"/>
                </a:cubicBezTo>
                <a:cubicBezTo>
                  <a:pt x="1871787" y="897108"/>
                  <a:pt x="1845106" y="870427"/>
                  <a:pt x="1845106" y="837515"/>
                </a:cubicBezTo>
                <a:cubicBezTo>
                  <a:pt x="1845106" y="804604"/>
                  <a:pt x="1871787" y="777923"/>
                  <a:pt x="1904699" y="777923"/>
                </a:cubicBezTo>
                <a:close/>
                <a:moveTo>
                  <a:pt x="2211489" y="777922"/>
                </a:moveTo>
                <a:cubicBezTo>
                  <a:pt x="2244401" y="777922"/>
                  <a:pt x="2271082" y="804603"/>
                  <a:pt x="2271082" y="837515"/>
                </a:cubicBezTo>
                <a:cubicBezTo>
                  <a:pt x="2271082" y="870427"/>
                  <a:pt x="2244401" y="897108"/>
                  <a:pt x="2211489" y="897108"/>
                </a:cubicBezTo>
                <a:cubicBezTo>
                  <a:pt x="2178577" y="897108"/>
                  <a:pt x="2151896" y="870427"/>
                  <a:pt x="2151896" y="837515"/>
                </a:cubicBezTo>
                <a:cubicBezTo>
                  <a:pt x="2151896" y="804603"/>
                  <a:pt x="2178577" y="777922"/>
                  <a:pt x="2211489" y="777922"/>
                </a:cubicBezTo>
                <a:close/>
                <a:moveTo>
                  <a:pt x="59593" y="777922"/>
                </a:moveTo>
                <a:cubicBezTo>
                  <a:pt x="92505" y="777922"/>
                  <a:pt x="119186" y="804603"/>
                  <a:pt x="119186" y="837515"/>
                </a:cubicBezTo>
                <a:cubicBezTo>
                  <a:pt x="119186" y="870427"/>
                  <a:pt x="92505" y="897108"/>
                  <a:pt x="59593" y="897108"/>
                </a:cubicBezTo>
                <a:cubicBezTo>
                  <a:pt x="26681" y="897108"/>
                  <a:pt x="0" y="870427"/>
                  <a:pt x="0" y="837515"/>
                </a:cubicBezTo>
                <a:cubicBezTo>
                  <a:pt x="0" y="804603"/>
                  <a:pt x="26681" y="777922"/>
                  <a:pt x="59593" y="777922"/>
                </a:cubicBezTo>
                <a:close/>
                <a:moveTo>
                  <a:pt x="368868" y="518616"/>
                </a:moveTo>
                <a:cubicBezTo>
                  <a:pt x="401780" y="518616"/>
                  <a:pt x="428461" y="545297"/>
                  <a:pt x="428461" y="578208"/>
                </a:cubicBezTo>
                <a:cubicBezTo>
                  <a:pt x="428461" y="611120"/>
                  <a:pt x="401780" y="637801"/>
                  <a:pt x="368868" y="637801"/>
                </a:cubicBezTo>
                <a:cubicBezTo>
                  <a:pt x="335956" y="637801"/>
                  <a:pt x="309275" y="611120"/>
                  <a:pt x="309275" y="578208"/>
                </a:cubicBezTo>
                <a:cubicBezTo>
                  <a:pt x="309275" y="545297"/>
                  <a:pt x="335956" y="518616"/>
                  <a:pt x="368868" y="518616"/>
                </a:cubicBezTo>
                <a:close/>
                <a:moveTo>
                  <a:pt x="675658" y="518616"/>
                </a:moveTo>
                <a:cubicBezTo>
                  <a:pt x="708570" y="518616"/>
                  <a:pt x="735251" y="545296"/>
                  <a:pt x="735251" y="578208"/>
                </a:cubicBezTo>
                <a:cubicBezTo>
                  <a:pt x="735251" y="611120"/>
                  <a:pt x="708570" y="637801"/>
                  <a:pt x="675658" y="637801"/>
                </a:cubicBezTo>
                <a:cubicBezTo>
                  <a:pt x="642746" y="637801"/>
                  <a:pt x="616065" y="611120"/>
                  <a:pt x="616065" y="578208"/>
                </a:cubicBezTo>
                <a:cubicBezTo>
                  <a:pt x="616065" y="545296"/>
                  <a:pt x="642746" y="518616"/>
                  <a:pt x="675658" y="518616"/>
                </a:cubicBezTo>
                <a:close/>
                <a:moveTo>
                  <a:pt x="982448" y="518615"/>
                </a:moveTo>
                <a:cubicBezTo>
                  <a:pt x="1015360" y="518615"/>
                  <a:pt x="1042041" y="545296"/>
                  <a:pt x="1042041" y="578208"/>
                </a:cubicBezTo>
                <a:cubicBezTo>
                  <a:pt x="1042041" y="611120"/>
                  <a:pt x="1015360" y="637801"/>
                  <a:pt x="982448" y="637801"/>
                </a:cubicBezTo>
                <a:cubicBezTo>
                  <a:pt x="949536" y="637801"/>
                  <a:pt x="922855" y="611120"/>
                  <a:pt x="922855" y="578208"/>
                </a:cubicBezTo>
                <a:cubicBezTo>
                  <a:pt x="922855" y="545296"/>
                  <a:pt x="949536" y="518615"/>
                  <a:pt x="982448" y="518615"/>
                </a:cubicBezTo>
                <a:close/>
                <a:moveTo>
                  <a:pt x="1286149" y="518615"/>
                </a:moveTo>
                <a:cubicBezTo>
                  <a:pt x="1319061" y="518615"/>
                  <a:pt x="1345742" y="545296"/>
                  <a:pt x="1345742" y="578208"/>
                </a:cubicBezTo>
                <a:cubicBezTo>
                  <a:pt x="1345742" y="611120"/>
                  <a:pt x="1319061" y="637801"/>
                  <a:pt x="1286149" y="637801"/>
                </a:cubicBezTo>
                <a:cubicBezTo>
                  <a:pt x="1253237" y="637801"/>
                  <a:pt x="1226556" y="611120"/>
                  <a:pt x="1226556" y="578208"/>
                </a:cubicBezTo>
                <a:cubicBezTo>
                  <a:pt x="1226556" y="545296"/>
                  <a:pt x="1253237" y="518615"/>
                  <a:pt x="1286149" y="518615"/>
                </a:cubicBezTo>
                <a:close/>
                <a:moveTo>
                  <a:pt x="1595424" y="518615"/>
                </a:moveTo>
                <a:cubicBezTo>
                  <a:pt x="1628336" y="518615"/>
                  <a:pt x="1655017" y="545296"/>
                  <a:pt x="1655017" y="578208"/>
                </a:cubicBezTo>
                <a:cubicBezTo>
                  <a:pt x="1655017" y="611120"/>
                  <a:pt x="1628336" y="637801"/>
                  <a:pt x="1595424" y="637801"/>
                </a:cubicBezTo>
                <a:cubicBezTo>
                  <a:pt x="1562512" y="637801"/>
                  <a:pt x="1535831" y="611120"/>
                  <a:pt x="1535831" y="578208"/>
                </a:cubicBezTo>
                <a:cubicBezTo>
                  <a:pt x="1535831" y="545296"/>
                  <a:pt x="1562512" y="518615"/>
                  <a:pt x="1595424" y="518615"/>
                </a:cubicBezTo>
                <a:close/>
                <a:moveTo>
                  <a:pt x="1904699" y="518615"/>
                </a:moveTo>
                <a:cubicBezTo>
                  <a:pt x="1937611" y="518615"/>
                  <a:pt x="1964292" y="545296"/>
                  <a:pt x="1964292" y="578208"/>
                </a:cubicBezTo>
                <a:cubicBezTo>
                  <a:pt x="1964292" y="611120"/>
                  <a:pt x="1937611" y="637801"/>
                  <a:pt x="1904699" y="637801"/>
                </a:cubicBezTo>
                <a:cubicBezTo>
                  <a:pt x="1871787" y="637801"/>
                  <a:pt x="1845106" y="611120"/>
                  <a:pt x="1845106" y="578208"/>
                </a:cubicBezTo>
                <a:cubicBezTo>
                  <a:pt x="1845106" y="545296"/>
                  <a:pt x="1871787" y="518615"/>
                  <a:pt x="1904699" y="518615"/>
                </a:cubicBezTo>
                <a:close/>
                <a:moveTo>
                  <a:pt x="2211489" y="518615"/>
                </a:moveTo>
                <a:cubicBezTo>
                  <a:pt x="2244401" y="518615"/>
                  <a:pt x="2271082" y="545296"/>
                  <a:pt x="2271082" y="578208"/>
                </a:cubicBezTo>
                <a:cubicBezTo>
                  <a:pt x="2271082" y="611120"/>
                  <a:pt x="2244401" y="637801"/>
                  <a:pt x="2211489" y="637801"/>
                </a:cubicBezTo>
                <a:cubicBezTo>
                  <a:pt x="2178577" y="637801"/>
                  <a:pt x="2151896" y="611120"/>
                  <a:pt x="2151896" y="578208"/>
                </a:cubicBezTo>
                <a:cubicBezTo>
                  <a:pt x="2151896" y="545296"/>
                  <a:pt x="2178577" y="518615"/>
                  <a:pt x="2211489" y="518615"/>
                </a:cubicBezTo>
                <a:close/>
                <a:moveTo>
                  <a:pt x="59593" y="518615"/>
                </a:moveTo>
                <a:cubicBezTo>
                  <a:pt x="92505" y="518615"/>
                  <a:pt x="119186" y="545296"/>
                  <a:pt x="119186" y="578208"/>
                </a:cubicBezTo>
                <a:cubicBezTo>
                  <a:pt x="119186" y="611120"/>
                  <a:pt x="92505" y="637801"/>
                  <a:pt x="59593" y="637801"/>
                </a:cubicBezTo>
                <a:cubicBezTo>
                  <a:pt x="26681" y="637801"/>
                  <a:pt x="0" y="611120"/>
                  <a:pt x="0" y="578208"/>
                </a:cubicBezTo>
                <a:cubicBezTo>
                  <a:pt x="0" y="545296"/>
                  <a:pt x="26681" y="518615"/>
                  <a:pt x="59593" y="518615"/>
                </a:cubicBezTo>
                <a:close/>
                <a:moveTo>
                  <a:pt x="368868" y="259308"/>
                </a:moveTo>
                <a:cubicBezTo>
                  <a:pt x="401780" y="259308"/>
                  <a:pt x="428461" y="285989"/>
                  <a:pt x="428461" y="318901"/>
                </a:cubicBezTo>
                <a:cubicBezTo>
                  <a:pt x="428461" y="351813"/>
                  <a:pt x="401780" y="378494"/>
                  <a:pt x="368868" y="378494"/>
                </a:cubicBezTo>
                <a:cubicBezTo>
                  <a:pt x="335956" y="378494"/>
                  <a:pt x="309275" y="351813"/>
                  <a:pt x="309275" y="318901"/>
                </a:cubicBezTo>
                <a:cubicBezTo>
                  <a:pt x="309275" y="285989"/>
                  <a:pt x="335956" y="259308"/>
                  <a:pt x="368868" y="259308"/>
                </a:cubicBezTo>
                <a:close/>
                <a:moveTo>
                  <a:pt x="675658" y="259308"/>
                </a:moveTo>
                <a:cubicBezTo>
                  <a:pt x="708570" y="259308"/>
                  <a:pt x="735251" y="285989"/>
                  <a:pt x="735251" y="318901"/>
                </a:cubicBezTo>
                <a:cubicBezTo>
                  <a:pt x="735251" y="351813"/>
                  <a:pt x="708570" y="378494"/>
                  <a:pt x="675658" y="378494"/>
                </a:cubicBezTo>
                <a:cubicBezTo>
                  <a:pt x="642746" y="378494"/>
                  <a:pt x="616065" y="351813"/>
                  <a:pt x="616065" y="318901"/>
                </a:cubicBezTo>
                <a:cubicBezTo>
                  <a:pt x="616065" y="285989"/>
                  <a:pt x="642746" y="259308"/>
                  <a:pt x="675658" y="259308"/>
                </a:cubicBezTo>
                <a:close/>
                <a:moveTo>
                  <a:pt x="982448" y="259308"/>
                </a:moveTo>
                <a:cubicBezTo>
                  <a:pt x="1015360" y="259308"/>
                  <a:pt x="1042041" y="285989"/>
                  <a:pt x="1042041" y="318901"/>
                </a:cubicBezTo>
                <a:cubicBezTo>
                  <a:pt x="1042041" y="351813"/>
                  <a:pt x="1015360" y="378494"/>
                  <a:pt x="982448" y="378494"/>
                </a:cubicBezTo>
                <a:cubicBezTo>
                  <a:pt x="949536" y="378494"/>
                  <a:pt x="922855" y="351813"/>
                  <a:pt x="922855" y="318901"/>
                </a:cubicBezTo>
                <a:cubicBezTo>
                  <a:pt x="922855" y="285989"/>
                  <a:pt x="949536" y="259308"/>
                  <a:pt x="982448" y="259308"/>
                </a:cubicBezTo>
                <a:close/>
                <a:moveTo>
                  <a:pt x="1286149" y="259308"/>
                </a:moveTo>
                <a:cubicBezTo>
                  <a:pt x="1319061" y="259308"/>
                  <a:pt x="1345742" y="285989"/>
                  <a:pt x="1345742" y="318901"/>
                </a:cubicBezTo>
                <a:cubicBezTo>
                  <a:pt x="1345742" y="351813"/>
                  <a:pt x="1319061" y="378494"/>
                  <a:pt x="1286149" y="378494"/>
                </a:cubicBezTo>
                <a:cubicBezTo>
                  <a:pt x="1253237" y="378494"/>
                  <a:pt x="1226556" y="351813"/>
                  <a:pt x="1226556" y="318901"/>
                </a:cubicBezTo>
                <a:cubicBezTo>
                  <a:pt x="1226556" y="285989"/>
                  <a:pt x="1253237" y="259308"/>
                  <a:pt x="1286149" y="259308"/>
                </a:cubicBezTo>
                <a:close/>
                <a:moveTo>
                  <a:pt x="1595424" y="259308"/>
                </a:moveTo>
                <a:cubicBezTo>
                  <a:pt x="1628336" y="259308"/>
                  <a:pt x="1655017" y="285989"/>
                  <a:pt x="1655017" y="318901"/>
                </a:cubicBezTo>
                <a:cubicBezTo>
                  <a:pt x="1655017" y="351813"/>
                  <a:pt x="1628336" y="378494"/>
                  <a:pt x="1595424" y="378494"/>
                </a:cubicBezTo>
                <a:cubicBezTo>
                  <a:pt x="1562512" y="378494"/>
                  <a:pt x="1535831" y="351813"/>
                  <a:pt x="1535831" y="318901"/>
                </a:cubicBezTo>
                <a:cubicBezTo>
                  <a:pt x="1535831" y="285989"/>
                  <a:pt x="1562512" y="259308"/>
                  <a:pt x="1595424" y="259308"/>
                </a:cubicBezTo>
                <a:close/>
                <a:moveTo>
                  <a:pt x="1904699" y="259308"/>
                </a:moveTo>
                <a:cubicBezTo>
                  <a:pt x="1937611" y="259308"/>
                  <a:pt x="1964292" y="285989"/>
                  <a:pt x="1964292" y="318901"/>
                </a:cubicBezTo>
                <a:cubicBezTo>
                  <a:pt x="1964292" y="351813"/>
                  <a:pt x="1937611" y="378493"/>
                  <a:pt x="1904699" y="378493"/>
                </a:cubicBezTo>
                <a:cubicBezTo>
                  <a:pt x="1871787" y="378493"/>
                  <a:pt x="1845106" y="351813"/>
                  <a:pt x="1845106" y="318901"/>
                </a:cubicBezTo>
                <a:cubicBezTo>
                  <a:pt x="1845106" y="285989"/>
                  <a:pt x="1871787" y="259308"/>
                  <a:pt x="1904699" y="259308"/>
                </a:cubicBezTo>
                <a:close/>
                <a:moveTo>
                  <a:pt x="2211489" y="259308"/>
                </a:moveTo>
                <a:cubicBezTo>
                  <a:pt x="2244401" y="259308"/>
                  <a:pt x="2271082" y="285989"/>
                  <a:pt x="2271082" y="318900"/>
                </a:cubicBezTo>
                <a:cubicBezTo>
                  <a:pt x="2271082" y="351812"/>
                  <a:pt x="2244401" y="378493"/>
                  <a:pt x="2211489" y="378493"/>
                </a:cubicBezTo>
                <a:cubicBezTo>
                  <a:pt x="2178577" y="378493"/>
                  <a:pt x="2151896" y="351812"/>
                  <a:pt x="2151896" y="318900"/>
                </a:cubicBezTo>
                <a:cubicBezTo>
                  <a:pt x="2151896" y="285989"/>
                  <a:pt x="2178577" y="259308"/>
                  <a:pt x="2211489" y="259308"/>
                </a:cubicBezTo>
                <a:close/>
                <a:moveTo>
                  <a:pt x="59593" y="259308"/>
                </a:moveTo>
                <a:cubicBezTo>
                  <a:pt x="92505" y="259308"/>
                  <a:pt x="119186" y="285988"/>
                  <a:pt x="119186" y="318900"/>
                </a:cubicBezTo>
                <a:cubicBezTo>
                  <a:pt x="119186" y="351812"/>
                  <a:pt x="92505" y="378493"/>
                  <a:pt x="59593" y="378493"/>
                </a:cubicBezTo>
                <a:cubicBezTo>
                  <a:pt x="26681" y="378493"/>
                  <a:pt x="0" y="351812"/>
                  <a:pt x="0" y="318900"/>
                </a:cubicBezTo>
                <a:cubicBezTo>
                  <a:pt x="0" y="285988"/>
                  <a:pt x="26681" y="259308"/>
                  <a:pt x="59593" y="259308"/>
                </a:cubicBezTo>
                <a:close/>
                <a:moveTo>
                  <a:pt x="368868" y="1"/>
                </a:moveTo>
                <a:cubicBezTo>
                  <a:pt x="401780" y="1"/>
                  <a:pt x="428461" y="26682"/>
                  <a:pt x="428461" y="59594"/>
                </a:cubicBezTo>
                <a:cubicBezTo>
                  <a:pt x="428461" y="92506"/>
                  <a:pt x="401780" y="119187"/>
                  <a:pt x="368868" y="119187"/>
                </a:cubicBezTo>
                <a:cubicBezTo>
                  <a:pt x="335956" y="119187"/>
                  <a:pt x="309275" y="92506"/>
                  <a:pt x="309275" y="59594"/>
                </a:cubicBezTo>
                <a:cubicBezTo>
                  <a:pt x="309275" y="26682"/>
                  <a:pt x="335956" y="1"/>
                  <a:pt x="368868" y="1"/>
                </a:cubicBezTo>
                <a:close/>
                <a:moveTo>
                  <a:pt x="675658" y="1"/>
                </a:moveTo>
                <a:cubicBezTo>
                  <a:pt x="708570" y="1"/>
                  <a:pt x="735251" y="26682"/>
                  <a:pt x="735251" y="59594"/>
                </a:cubicBezTo>
                <a:cubicBezTo>
                  <a:pt x="735251" y="92506"/>
                  <a:pt x="708570" y="119186"/>
                  <a:pt x="675658" y="119186"/>
                </a:cubicBezTo>
                <a:cubicBezTo>
                  <a:pt x="642746" y="119186"/>
                  <a:pt x="616065" y="92506"/>
                  <a:pt x="616065" y="59594"/>
                </a:cubicBezTo>
                <a:cubicBezTo>
                  <a:pt x="616065" y="26682"/>
                  <a:pt x="642746" y="1"/>
                  <a:pt x="675658" y="1"/>
                </a:cubicBezTo>
                <a:close/>
                <a:moveTo>
                  <a:pt x="982448" y="1"/>
                </a:moveTo>
                <a:cubicBezTo>
                  <a:pt x="1015360" y="1"/>
                  <a:pt x="1042041" y="26682"/>
                  <a:pt x="1042041" y="59594"/>
                </a:cubicBezTo>
                <a:cubicBezTo>
                  <a:pt x="1042041" y="92505"/>
                  <a:pt x="1015360" y="119186"/>
                  <a:pt x="982448" y="119186"/>
                </a:cubicBezTo>
                <a:cubicBezTo>
                  <a:pt x="949536" y="119186"/>
                  <a:pt x="922855" y="92505"/>
                  <a:pt x="922855" y="59594"/>
                </a:cubicBezTo>
                <a:cubicBezTo>
                  <a:pt x="922855" y="26682"/>
                  <a:pt x="949536" y="1"/>
                  <a:pt x="982448" y="1"/>
                </a:cubicBezTo>
                <a:close/>
                <a:moveTo>
                  <a:pt x="1286149" y="1"/>
                </a:moveTo>
                <a:cubicBezTo>
                  <a:pt x="1319061" y="1"/>
                  <a:pt x="1345742" y="26681"/>
                  <a:pt x="1345742" y="59593"/>
                </a:cubicBezTo>
                <a:cubicBezTo>
                  <a:pt x="1345742" y="92505"/>
                  <a:pt x="1319061" y="119186"/>
                  <a:pt x="1286149" y="119186"/>
                </a:cubicBezTo>
                <a:cubicBezTo>
                  <a:pt x="1253237" y="119186"/>
                  <a:pt x="1226556" y="92505"/>
                  <a:pt x="1226556" y="59593"/>
                </a:cubicBezTo>
                <a:cubicBezTo>
                  <a:pt x="1226556" y="26681"/>
                  <a:pt x="1253237" y="1"/>
                  <a:pt x="1286149" y="1"/>
                </a:cubicBezTo>
                <a:close/>
                <a:moveTo>
                  <a:pt x="1595424" y="0"/>
                </a:moveTo>
                <a:cubicBezTo>
                  <a:pt x="1628336" y="0"/>
                  <a:pt x="1655017" y="26681"/>
                  <a:pt x="1655017" y="59593"/>
                </a:cubicBezTo>
                <a:cubicBezTo>
                  <a:pt x="1655017" y="92505"/>
                  <a:pt x="1628336" y="119186"/>
                  <a:pt x="1595424" y="119186"/>
                </a:cubicBezTo>
                <a:cubicBezTo>
                  <a:pt x="1562512" y="119186"/>
                  <a:pt x="1535831" y="92505"/>
                  <a:pt x="1535831" y="59593"/>
                </a:cubicBezTo>
                <a:cubicBezTo>
                  <a:pt x="1535831" y="26681"/>
                  <a:pt x="1562512" y="0"/>
                  <a:pt x="1595424" y="0"/>
                </a:cubicBezTo>
                <a:close/>
                <a:moveTo>
                  <a:pt x="1904699" y="0"/>
                </a:moveTo>
                <a:cubicBezTo>
                  <a:pt x="1937611" y="0"/>
                  <a:pt x="1964292" y="26681"/>
                  <a:pt x="1964292" y="59593"/>
                </a:cubicBezTo>
                <a:cubicBezTo>
                  <a:pt x="1964292" y="92505"/>
                  <a:pt x="1937611" y="119186"/>
                  <a:pt x="1904699" y="119186"/>
                </a:cubicBezTo>
                <a:cubicBezTo>
                  <a:pt x="1871787" y="119186"/>
                  <a:pt x="1845106" y="92505"/>
                  <a:pt x="1845106" y="59593"/>
                </a:cubicBezTo>
                <a:cubicBezTo>
                  <a:pt x="1845106" y="26681"/>
                  <a:pt x="1871787" y="0"/>
                  <a:pt x="1904699" y="0"/>
                </a:cubicBezTo>
                <a:close/>
                <a:moveTo>
                  <a:pt x="2211489" y="0"/>
                </a:moveTo>
                <a:cubicBezTo>
                  <a:pt x="2244401" y="0"/>
                  <a:pt x="2271082" y="26681"/>
                  <a:pt x="2271082" y="59593"/>
                </a:cubicBezTo>
                <a:cubicBezTo>
                  <a:pt x="2271082" y="92505"/>
                  <a:pt x="2244401" y="119186"/>
                  <a:pt x="2211489" y="119186"/>
                </a:cubicBezTo>
                <a:cubicBezTo>
                  <a:pt x="2178577" y="119186"/>
                  <a:pt x="2151896" y="92505"/>
                  <a:pt x="2151896" y="59593"/>
                </a:cubicBezTo>
                <a:cubicBezTo>
                  <a:pt x="2151896" y="26681"/>
                  <a:pt x="2178577" y="0"/>
                  <a:pt x="2211489" y="0"/>
                </a:cubicBezTo>
                <a:close/>
                <a:moveTo>
                  <a:pt x="59593" y="0"/>
                </a:moveTo>
                <a:cubicBezTo>
                  <a:pt x="92505" y="0"/>
                  <a:pt x="119186" y="26681"/>
                  <a:pt x="119186" y="59593"/>
                </a:cubicBezTo>
                <a:cubicBezTo>
                  <a:pt x="119186" y="92505"/>
                  <a:pt x="92505" y="119186"/>
                  <a:pt x="59593" y="119186"/>
                </a:cubicBezTo>
                <a:cubicBezTo>
                  <a:pt x="26681" y="119186"/>
                  <a:pt x="0" y="92505"/>
                  <a:pt x="0" y="59593"/>
                </a:cubicBezTo>
                <a:cubicBezTo>
                  <a:pt x="0" y="26681"/>
                  <a:pt x="26681" y="0"/>
                  <a:pt x="59593" y="0"/>
                </a:cubicBezTo>
                <a:close/>
              </a:path>
            </a:pathLst>
          </a:custGeom>
          <a:gradFill>
            <a:gsLst>
              <a:gs pos="0">
                <a:schemeClr val="accent1"/>
              </a:gs>
              <a:gs pos="9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Freeform: Shape 25">
            <a:extLst>
              <a:ext uri="{FF2B5EF4-FFF2-40B4-BE49-F238E27FC236}">
                <a16:creationId xmlns:a16="http://schemas.microsoft.com/office/drawing/2014/main" id="{00D0A91A-42C5-486B-8937-DFC9FEBA537E}"/>
              </a:ext>
            </a:extLst>
          </p:cNvPr>
          <p:cNvSpPr/>
          <p:nvPr/>
        </p:nvSpPr>
        <p:spPr>
          <a:xfrm rot="5400000">
            <a:off x="-1456422" y="5104888"/>
            <a:ext cx="961568" cy="2957544"/>
          </a:xfrm>
          <a:custGeom>
            <a:avLst/>
            <a:gdLst>
              <a:gd name="connsiteX0" fmla="*/ 2211489 w 2271082"/>
              <a:gd name="connsiteY0" fmla="*/ 6866104 h 6985290"/>
              <a:gd name="connsiteX1" fmla="*/ 2271082 w 2271082"/>
              <a:gd name="connsiteY1" fmla="*/ 6925697 h 6985290"/>
              <a:gd name="connsiteX2" fmla="*/ 2211489 w 2271082"/>
              <a:gd name="connsiteY2" fmla="*/ 6985290 h 6985290"/>
              <a:gd name="connsiteX3" fmla="*/ 2151896 w 2271082"/>
              <a:gd name="connsiteY3" fmla="*/ 6925697 h 6985290"/>
              <a:gd name="connsiteX4" fmla="*/ 2211489 w 2271082"/>
              <a:gd name="connsiteY4" fmla="*/ 6866104 h 6985290"/>
              <a:gd name="connsiteX5" fmla="*/ 1904699 w 2271082"/>
              <a:gd name="connsiteY5" fmla="*/ 6866104 h 6985290"/>
              <a:gd name="connsiteX6" fmla="*/ 1964292 w 2271082"/>
              <a:gd name="connsiteY6" fmla="*/ 6925697 h 6985290"/>
              <a:gd name="connsiteX7" fmla="*/ 1904699 w 2271082"/>
              <a:gd name="connsiteY7" fmla="*/ 6985290 h 6985290"/>
              <a:gd name="connsiteX8" fmla="*/ 1845106 w 2271082"/>
              <a:gd name="connsiteY8" fmla="*/ 6925697 h 6985290"/>
              <a:gd name="connsiteX9" fmla="*/ 1904699 w 2271082"/>
              <a:gd name="connsiteY9" fmla="*/ 6866104 h 6985290"/>
              <a:gd name="connsiteX10" fmla="*/ 1595424 w 2271082"/>
              <a:gd name="connsiteY10" fmla="*/ 6866104 h 6985290"/>
              <a:gd name="connsiteX11" fmla="*/ 1655017 w 2271082"/>
              <a:gd name="connsiteY11" fmla="*/ 6925697 h 6985290"/>
              <a:gd name="connsiteX12" fmla="*/ 1595424 w 2271082"/>
              <a:gd name="connsiteY12" fmla="*/ 6985290 h 6985290"/>
              <a:gd name="connsiteX13" fmla="*/ 1535831 w 2271082"/>
              <a:gd name="connsiteY13" fmla="*/ 6925697 h 6985290"/>
              <a:gd name="connsiteX14" fmla="*/ 1595424 w 2271082"/>
              <a:gd name="connsiteY14" fmla="*/ 6866104 h 6985290"/>
              <a:gd name="connsiteX15" fmla="*/ 1286149 w 2271082"/>
              <a:gd name="connsiteY15" fmla="*/ 6866104 h 6985290"/>
              <a:gd name="connsiteX16" fmla="*/ 1345742 w 2271082"/>
              <a:gd name="connsiteY16" fmla="*/ 6925697 h 6985290"/>
              <a:gd name="connsiteX17" fmla="*/ 1286149 w 2271082"/>
              <a:gd name="connsiteY17" fmla="*/ 6985290 h 6985290"/>
              <a:gd name="connsiteX18" fmla="*/ 1226556 w 2271082"/>
              <a:gd name="connsiteY18" fmla="*/ 6925697 h 6985290"/>
              <a:gd name="connsiteX19" fmla="*/ 1286149 w 2271082"/>
              <a:gd name="connsiteY19" fmla="*/ 6866104 h 6985290"/>
              <a:gd name="connsiteX20" fmla="*/ 982448 w 2271082"/>
              <a:gd name="connsiteY20" fmla="*/ 6866104 h 6985290"/>
              <a:gd name="connsiteX21" fmla="*/ 1042041 w 2271082"/>
              <a:gd name="connsiteY21" fmla="*/ 6925697 h 6985290"/>
              <a:gd name="connsiteX22" fmla="*/ 982448 w 2271082"/>
              <a:gd name="connsiteY22" fmla="*/ 6985290 h 6985290"/>
              <a:gd name="connsiteX23" fmla="*/ 922855 w 2271082"/>
              <a:gd name="connsiteY23" fmla="*/ 6925697 h 6985290"/>
              <a:gd name="connsiteX24" fmla="*/ 982448 w 2271082"/>
              <a:gd name="connsiteY24" fmla="*/ 6866104 h 6985290"/>
              <a:gd name="connsiteX25" fmla="*/ 675658 w 2271082"/>
              <a:gd name="connsiteY25" fmla="*/ 6866104 h 6985290"/>
              <a:gd name="connsiteX26" fmla="*/ 735251 w 2271082"/>
              <a:gd name="connsiteY26" fmla="*/ 6925697 h 6985290"/>
              <a:gd name="connsiteX27" fmla="*/ 675658 w 2271082"/>
              <a:gd name="connsiteY27" fmla="*/ 6985290 h 6985290"/>
              <a:gd name="connsiteX28" fmla="*/ 616065 w 2271082"/>
              <a:gd name="connsiteY28" fmla="*/ 6925697 h 6985290"/>
              <a:gd name="connsiteX29" fmla="*/ 675658 w 2271082"/>
              <a:gd name="connsiteY29" fmla="*/ 6866104 h 6985290"/>
              <a:gd name="connsiteX30" fmla="*/ 368868 w 2271082"/>
              <a:gd name="connsiteY30" fmla="*/ 6866104 h 6985290"/>
              <a:gd name="connsiteX31" fmla="*/ 428461 w 2271082"/>
              <a:gd name="connsiteY31" fmla="*/ 6925697 h 6985290"/>
              <a:gd name="connsiteX32" fmla="*/ 368868 w 2271082"/>
              <a:gd name="connsiteY32" fmla="*/ 6985290 h 6985290"/>
              <a:gd name="connsiteX33" fmla="*/ 309275 w 2271082"/>
              <a:gd name="connsiteY33" fmla="*/ 6925697 h 6985290"/>
              <a:gd name="connsiteX34" fmla="*/ 368868 w 2271082"/>
              <a:gd name="connsiteY34" fmla="*/ 6866104 h 6985290"/>
              <a:gd name="connsiteX35" fmla="*/ 59593 w 2271082"/>
              <a:gd name="connsiteY35" fmla="*/ 6866104 h 6985290"/>
              <a:gd name="connsiteX36" fmla="*/ 119186 w 2271082"/>
              <a:gd name="connsiteY36" fmla="*/ 6925697 h 6985290"/>
              <a:gd name="connsiteX37" fmla="*/ 59593 w 2271082"/>
              <a:gd name="connsiteY37" fmla="*/ 6985290 h 6985290"/>
              <a:gd name="connsiteX38" fmla="*/ 0 w 2271082"/>
              <a:gd name="connsiteY38" fmla="*/ 6925697 h 6985290"/>
              <a:gd name="connsiteX39" fmla="*/ 59593 w 2271082"/>
              <a:gd name="connsiteY39" fmla="*/ 6866104 h 6985290"/>
              <a:gd name="connsiteX40" fmla="*/ 2211489 w 2271082"/>
              <a:gd name="connsiteY40" fmla="*/ 6576335 h 6985290"/>
              <a:gd name="connsiteX41" fmla="*/ 2271082 w 2271082"/>
              <a:gd name="connsiteY41" fmla="*/ 6635928 h 6985290"/>
              <a:gd name="connsiteX42" fmla="*/ 2211489 w 2271082"/>
              <a:gd name="connsiteY42" fmla="*/ 6695521 h 6985290"/>
              <a:gd name="connsiteX43" fmla="*/ 2151896 w 2271082"/>
              <a:gd name="connsiteY43" fmla="*/ 6635928 h 6985290"/>
              <a:gd name="connsiteX44" fmla="*/ 2211489 w 2271082"/>
              <a:gd name="connsiteY44" fmla="*/ 6576335 h 6985290"/>
              <a:gd name="connsiteX45" fmla="*/ 1904699 w 2271082"/>
              <a:gd name="connsiteY45" fmla="*/ 6576335 h 6985290"/>
              <a:gd name="connsiteX46" fmla="*/ 1964292 w 2271082"/>
              <a:gd name="connsiteY46" fmla="*/ 6635928 h 6985290"/>
              <a:gd name="connsiteX47" fmla="*/ 1904699 w 2271082"/>
              <a:gd name="connsiteY47" fmla="*/ 6695521 h 6985290"/>
              <a:gd name="connsiteX48" fmla="*/ 1845106 w 2271082"/>
              <a:gd name="connsiteY48" fmla="*/ 6635928 h 6985290"/>
              <a:gd name="connsiteX49" fmla="*/ 1904699 w 2271082"/>
              <a:gd name="connsiteY49" fmla="*/ 6576335 h 6985290"/>
              <a:gd name="connsiteX50" fmla="*/ 1595424 w 2271082"/>
              <a:gd name="connsiteY50" fmla="*/ 6576335 h 6985290"/>
              <a:gd name="connsiteX51" fmla="*/ 1655017 w 2271082"/>
              <a:gd name="connsiteY51" fmla="*/ 6635928 h 6985290"/>
              <a:gd name="connsiteX52" fmla="*/ 1595424 w 2271082"/>
              <a:gd name="connsiteY52" fmla="*/ 6695521 h 6985290"/>
              <a:gd name="connsiteX53" fmla="*/ 1535831 w 2271082"/>
              <a:gd name="connsiteY53" fmla="*/ 6635928 h 6985290"/>
              <a:gd name="connsiteX54" fmla="*/ 1595424 w 2271082"/>
              <a:gd name="connsiteY54" fmla="*/ 6576335 h 6985290"/>
              <a:gd name="connsiteX55" fmla="*/ 1286149 w 2271082"/>
              <a:gd name="connsiteY55" fmla="*/ 6576335 h 6985290"/>
              <a:gd name="connsiteX56" fmla="*/ 1345742 w 2271082"/>
              <a:gd name="connsiteY56" fmla="*/ 6635928 h 6985290"/>
              <a:gd name="connsiteX57" fmla="*/ 1286149 w 2271082"/>
              <a:gd name="connsiteY57" fmla="*/ 6695521 h 6985290"/>
              <a:gd name="connsiteX58" fmla="*/ 1226556 w 2271082"/>
              <a:gd name="connsiteY58" fmla="*/ 6635928 h 6985290"/>
              <a:gd name="connsiteX59" fmla="*/ 1286149 w 2271082"/>
              <a:gd name="connsiteY59" fmla="*/ 6576335 h 6985290"/>
              <a:gd name="connsiteX60" fmla="*/ 982448 w 2271082"/>
              <a:gd name="connsiteY60" fmla="*/ 6576335 h 6985290"/>
              <a:gd name="connsiteX61" fmla="*/ 1042041 w 2271082"/>
              <a:gd name="connsiteY61" fmla="*/ 6635928 h 6985290"/>
              <a:gd name="connsiteX62" fmla="*/ 982448 w 2271082"/>
              <a:gd name="connsiteY62" fmla="*/ 6695521 h 6985290"/>
              <a:gd name="connsiteX63" fmla="*/ 922855 w 2271082"/>
              <a:gd name="connsiteY63" fmla="*/ 6635928 h 6985290"/>
              <a:gd name="connsiteX64" fmla="*/ 982448 w 2271082"/>
              <a:gd name="connsiteY64" fmla="*/ 6576335 h 6985290"/>
              <a:gd name="connsiteX65" fmla="*/ 675658 w 2271082"/>
              <a:gd name="connsiteY65" fmla="*/ 6576335 h 6985290"/>
              <a:gd name="connsiteX66" fmla="*/ 735251 w 2271082"/>
              <a:gd name="connsiteY66" fmla="*/ 6635928 h 6985290"/>
              <a:gd name="connsiteX67" fmla="*/ 675658 w 2271082"/>
              <a:gd name="connsiteY67" fmla="*/ 6695521 h 6985290"/>
              <a:gd name="connsiteX68" fmla="*/ 616065 w 2271082"/>
              <a:gd name="connsiteY68" fmla="*/ 6635928 h 6985290"/>
              <a:gd name="connsiteX69" fmla="*/ 675658 w 2271082"/>
              <a:gd name="connsiteY69" fmla="*/ 6576335 h 6985290"/>
              <a:gd name="connsiteX70" fmla="*/ 368868 w 2271082"/>
              <a:gd name="connsiteY70" fmla="*/ 6576335 h 6985290"/>
              <a:gd name="connsiteX71" fmla="*/ 428461 w 2271082"/>
              <a:gd name="connsiteY71" fmla="*/ 6635928 h 6985290"/>
              <a:gd name="connsiteX72" fmla="*/ 368868 w 2271082"/>
              <a:gd name="connsiteY72" fmla="*/ 6695521 h 6985290"/>
              <a:gd name="connsiteX73" fmla="*/ 309275 w 2271082"/>
              <a:gd name="connsiteY73" fmla="*/ 6635928 h 6985290"/>
              <a:gd name="connsiteX74" fmla="*/ 368868 w 2271082"/>
              <a:gd name="connsiteY74" fmla="*/ 6576335 h 6985290"/>
              <a:gd name="connsiteX75" fmla="*/ 59593 w 2271082"/>
              <a:gd name="connsiteY75" fmla="*/ 6576335 h 6985290"/>
              <a:gd name="connsiteX76" fmla="*/ 119186 w 2271082"/>
              <a:gd name="connsiteY76" fmla="*/ 6635928 h 6985290"/>
              <a:gd name="connsiteX77" fmla="*/ 59593 w 2271082"/>
              <a:gd name="connsiteY77" fmla="*/ 6695521 h 6985290"/>
              <a:gd name="connsiteX78" fmla="*/ 0 w 2271082"/>
              <a:gd name="connsiteY78" fmla="*/ 6635928 h 6985290"/>
              <a:gd name="connsiteX79" fmla="*/ 59593 w 2271082"/>
              <a:gd name="connsiteY79" fmla="*/ 6576335 h 6985290"/>
              <a:gd name="connsiteX80" fmla="*/ 2211489 w 2271082"/>
              <a:gd name="connsiteY80" fmla="*/ 6317026 h 6985290"/>
              <a:gd name="connsiteX81" fmla="*/ 2271082 w 2271082"/>
              <a:gd name="connsiteY81" fmla="*/ 6376619 h 6985290"/>
              <a:gd name="connsiteX82" fmla="*/ 2211489 w 2271082"/>
              <a:gd name="connsiteY82" fmla="*/ 6436212 h 6985290"/>
              <a:gd name="connsiteX83" fmla="*/ 2151896 w 2271082"/>
              <a:gd name="connsiteY83" fmla="*/ 6376619 h 6985290"/>
              <a:gd name="connsiteX84" fmla="*/ 2211489 w 2271082"/>
              <a:gd name="connsiteY84" fmla="*/ 6317026 h 6985290"/>
              <a:gd name="connsiteX85" fmla="*/ 1904699 w 2271082"/>
              <a:gd name="connsiteY85" fmla="*/ 6317026 h 6985290"/>
              <a:gd name="connsiteX86" fmla="*/ 1964292 w 2271082"/>
              <a:gd name="connsiteY86" fmla="*/ 6376619 h 6985290"/>
              <a:gd name="connsiteX87" fmla="*/ 1904699 w 2271082"/>
              <a:gd name="connsiteY87" fmla="*/ 6436212 h 6985290"/>
              <a:gd name="connsiteX88" fmla="*/ 1845106 w 2271082"/>
              <a:gd name="connsiteY88" fmla="*/ 6376619 h 6985290"/>
              <a:gd name="connsiteX89" fmla="*/ 1904699 w 2271082"/>
              <a:gd name="connsiteY89" fmla="*/ 6317026 h 6985290"/>
              <a:gd name="connsiteX90" fmla="*/ 1595424 w 2271082"/>
              <a:gd name="connsiteY90" fmla="*/ 6317026 h 6985290"/>
              <a:gd name="connsiteX91" fmla="*/ 1655017 w 2271082"/>
              <a:gd name="connsiteY91" fmla="*/ 6376619 h 6985290"/>
              <a:gd name="connsiteX92" fmla="*/ 1595424 w 2271082"/>
              <a:gd name="connsiteY92" fmla="*/ 6436212 h 6985290"/>
              <a:gd name="connsiteX93" fmla="*/ 1535831 w 2271082"/>
              <a:gd name="connsiteY93" fmla="*/ 6376619 h 6985290"/>
              <a:gd name="connsiteX94" fmla="*/ 1595424 w 2271082"/>
              <a:gd name="connsiteY94" fmla="*/ 6317026 h 6985290"/>
              <a:gd name="connsiteX95" fmla="*/ 1286149 w 2271082"/>
              <a:gd name="connsiteY95" fmla="*/ 6317026 h 6985290"/>
              <a:gd name="connsiteX96" fmla="*/ 1345742 w 2271082"/>
              <a:gd name="connsiteY96" fmla="*/ 6376619 h 6985290"/>
              <a:gd name="connsiteX97" fmla="*/ 1286149 w 2271082"/>
              <a:gd name="connsiteY97" fmla="*/ 6436212 h 6985290"/>
              <a:gd name="connsiteX98" fmla="*/ 1226556 w 2271082"/>
              <a:gd name="connsiteY98" fmla="*/ 6376619 h 6985290"/>
              <a:gd name="connsiteX99" fmla="*/ 1286149 w 2271082"/>
              <a:gd name="connsiteY99" fmla="*/ 6317026 h 6985290"/>
              <a:gd name="connsiteX100" fmla="*/ 982448 w 2271082"/>
              <a:gd name="connsiteY100" fmla="*/ 6317026 h 6985290"/>
              <a:gd name="connsiteX101" fmla="*/ 1042041 w 2271082"/>
              <a:gd name="connsiteY101" fmla="*/ 6376619 h 6985290"/>
              <a:gd name="connsiteX102" fmla="*/ 982448 w 2271082"/>
              <a:gd name="connsiteY102" fmla="*/ 6436212 h 6985290"/>
              <a:gd name="connsiteX103" fmla="*/ 922855 w 2271082"/>
              <a:gd name="connsiteY103" fmla="*/ 6376619 h 6985290"/>
              <a:gd name="connsiteX104" fmla="*/ 982448 w 2271082"/>
              <a:gd name="connsiteY104" fmla="*/ 6317026 h 6985290"/>
              <a:gd name="connsiteX105" fmla="*/ 675658 w 2271082"/>
              <a:gd name="connsiteY105" fmla="*/ 6317026 h 6985290"/>
              <a:gd name="connsiteX106" fmla="*/ 735251 w 2271082"/>
              <a:gd name="connsiteY106" fmla="*/ 6376619 h 6985290"/>
              <a:gd name="connsiteX107" fmla="*/ 675658 w 2271082"/>
              <a:gd name="connsiteY107" fmla="*/ 6436212 h 6985290"/>
              <a:gd name="connsiteX108" fmla="*/ 616065 w 2271082"/>
              <a:gd name="connsiteY108" fmla="*/ 6376619 h 6985290"/>
              <a:gd name="connsiteX109" fmla="*/ 675658 w 2271082"/>
              <a:gd name="connsiteY109" fmla="*/ 6317026 h 6985290"/>
              <a:gd name="connsiteX110" fmla="*/ 368868 w 2271082"/>
              <a:gd name="connsiteY110" fmla="*/ 6317026 h 6985290"/>
              <a:gd name="connsiteX111" fmla="*/ 428461 w 2271082"/>
              <a:gd name="connsiteY111" fmla="*/ 6376619 h 6985290"/>
              <a:gd name="connsiteX112" fmla="*/ 368868 w 2271082"/>
              <a:gd name="connsiteY112" fmla="*/ 6436212 h 6985290"/>
              <a:gd name="connsiteX113" fmla="*/ 309275 w 2271082"/>
              <a:gd name="connsiteY113" fmla="*/ 6376619 h 6985290"/>
              <a:gd name="connsiteX114" fmla="*/ 368868 w 2271082"/>
              <a:gd name="connsiteY114" fmla="*/ 6317026 h 6985290"/>
              <a:gd name="connsiteX115" fmla="*/ 59593 w 2271082"/>
              <a:gd name="connsiteY115" fmla="*/ 6317026 h 6985290"/>
              <a:gd name="connsiteX116" fmla="*/ 119186 w 2271082"/>
              <a:gd name="connsiteY116" fmla="*/ 6376619 h 6985290"/>
              <a:gd name="connsiteX117" fmla="*/ 59593 w 2271082"/>
              <a:gd name="connsiteY117" fmla="*/ 6436212 h 6985290"/>
              <a:gd name="connsiteX118" fmla="*/ 0 w 2271082"/>
              <a:gd name="connsiteY118" fmla="*/ 6376619 h 6985290"/>
              <a:gd name="connsiteX119" fmla="*/ 59593 w 2271082"/>
              <a:gd name="connsiteY119" fmla="*/ 6317026 h 6985290"/>
              <a:gd name="connsiteX120" fmla="*/ 2211489 w 2271082"/>
              <a:gd name="connsiteY120" fmla="*/ 6057717 h 6985290"/>
              <a:gd name="connsiteX121" fmla="*/ 2271082 w 2271082"/>
              <a:gd name="connsiteY121" fmla="*/ 6117310 h 6985290"/>
              <a:gd name="connsiteX122" fmla="*/ 2211489 w 2271082"/>
              <a:gd name="connsiteY122" fmla="*/ 6176903 h 6985290"/>
              <a:gd name="connsiteX123" fmla="*/ 2151896 w 2271082"/>
              <a:gd name="connsiteY123" fmla="*/ 6117310 h 6985290"/>
              <a:gd name="connsiteX124" fmla="*/ 2211489 w 2271082"/>
              <a:gd name="connsiteY124" fmla="*/ 6057717 h 6985290"/>
              <a:gd name="connsiteX125" fmla="*/ 1904699 w 2271082"/>
              <a:gd name="connsiteY125" fmla="*/ 6057717 h 6985290"/>
              <a:gd name="connsiteX126" fmla="*/ 1964292 w 2271082"/>
              <a:gd name="connsiteY126" fmla="*/ 6117310 h 6985290"/>
              <a:gd name="connsiteX127" fmla="*/ 1904699 w 2271082"/>
              <a:gd name="connsiteY127" fmla="*/ 6176903 h 6985290"/>
              <a:gd name="connsiteX128" fmla="*/ 1845106 w 2271082"/>
              <a:gd name="connsiteY128" fmla="*/ 6117310 h 6985290"/>
              <a:gd name="connsiteX129" fmla="*/ 1904699 w 2271082"/>
              <a:gd name="connsiteY129" fmla="*/ 6057717 h 6985290"/>
              <a:gd name="connsiteX130" fmla="*/ 1595424 w 2271082"/>
              <a:gd name="connsiteY130" fmla="*/ 6057717 h 6985290"/>
              <a:gd name="connsiteX131" fmla="*/ 1655017 w 2271082"/>
              <a:gd name="connsiteY131" fmla="*/ 6117310 h 6985290"/>
              <a:gd name="connsiteX132" fmla="*/ 1595424 w 2271082"/>
              <a:gd name="connsiteY132" fmla="*/ 6176903 h 6985290"/>
              <a:gd name="connsiteX133" fmla="*/ 1535831 w 2271082"/>
              <a:gd name="connsiteY133" fmla="*/ 6117310 h 6985290"/>
              <a:gd name="connsiteX134" fmla="*/ 1595424 w 2271082"/>
              <a:gd name="connsiteY134" fmla="*/ 6057717 h 6985290"/>
              <a:gd name="connsiteX135" fmla="*/ 1286149 w 2271082"/>
              <a:gd name="connsiteY135" fmla="*/ 6057717 h 6985290"/>
              <a:gd name="connsiteX136" fmla="*/ 1345742 w 2271082"/>
              <a:gd name="connsiteY136" fmla="*/ 6117310 h 6985290"/>
              <a:gd name="connsiteX137" fmla="*/ 1286149 w 2271082"/>
              <a:gd name="connsiteY137" fmla="*/ 6176903 h 6985290"/>
              <a:gd name="connsiteX138" fmla="*/ 1226556 w 2271082"/>
              <a:gd name="connsiteY138" fmla="*/ 6117310 h 6985290"/>
              <a:gd name="connsiteX139" fmla="*/ 1286149 w 2271082"/>
              <a:gd name="connsiteY139" fmla="*/ 6057717 h 6985290"/>
              <a:gd name="connsiteX140" fmla="*/ 982448 w 2271082"/>
              <a:gd name="connsiteY140" fmla="*/ 6057717 h 6985290"/>
              <a:gd name="connsiteX141" fmla="*/ 1042041 w 2271082"/>
              <a:gd name="connsiteY141" fmla="*/ 6117310 h 6985290"/>
              <a:gd name="connsiteX142" fmla="*/ 982448 w 2271082"/>
              <a:gd name="connsiteY142" fmla="*/ 6176903 h 6985290"/>
              <a:gd name="connsiteX143" fmla="*/ 922855 w 2271082"/>
              <a:gd name="connsiteY143" fmla="*/ 6117310 h 6985290"/>
              <a:gd name="connsiteX144" fmla="*/ 982448 w 2271082"/>
              <a:gd name="connsiteY144" fmla="*/ 6057717 h 6985290"/>
              <a:gd name="connsiteX145" fmla="*/ 675658 w 2271082"/>
              <a:gd name="connsiteY145" fmla="*/ 6057717 h 6985290"/>
              <a:gd name="connsiteX146" fmla="*/ 735251 w 2271082"/>
              <a:gd name="connsiteY146" fmla="*/ 6117310 h 6985290"/>
              <a:gd name="connsiteX147" fmla="*/ 675658 w 2271082"/>
              <a:gd name="connsiteY147" fmla="*/ 6176903 h 6985290"/>
              <a:gd name="connsiteX148" fmla="*/ 616065 w 2271082"/>
              <a:gd name="connsiteY148" fmla="*/ 6117310 h 6985290"/>
              <a:gd name="connsiteX149" fmla="*/ 675658 w 2271082"/>
              <a:gd name="connsiteY149" fmla="*/ 6057717 h 6985290"/>
              <a:gd name="connsiteX150" fmla="*/ 368868 w 2271082"/>
              <a:gd name="connsiteY150" fmla="*/ 6057717 h 6985290"/>
              <a:gd name="connsiteX151" fmla="*/ 428461 w 2271082"/>
              <a:gd name="connsiteY151" fmla="*/ 6117310 h 6985290"/>
              <a:gd name="connsiteX152" fmla="*/ 368868 w 2271082"/>
              <a:gd name="connsiteY152" fmla="*/ 6176903 h 6985290"/>
              <a:gd name="connsiteX153" fmla="*/ 309275 w 2271082"/>
              <a:gd name="connsiteY153" fmla="*/ 6117310 h 6985290"/>
              <a:gd name="connsiteX154" fmla="*/ 368868 w 2271082"/>
              <a:gd name="connsiteY154" fmla="*/ 6057717 h 6985290"/>
              <a:gd name="connsiteX155" fmla="*/ 59593 w 2271082"/>
              <a:gd name="connsiteY155" fmla="*/ 6057717 h 6985290"/>
              <a:gd name="connsiteX156" fmla="*/ 119186 w 2271082"/>
              <a:gd name="connsiteY156" fmla="*/ 6117310 h 6985290"/>
              <a:gd name="connsiteX157" fmla="*/ 59593 w 2271082"/>
              <a:gd name="connsiteY157" fmla="*/ 6176903 h 6985290"/>
              <a:gd name="connsiteX158" fmla="*/ 0 w 2271082"/>
              <a:gd name="connsiteY158" fmla="*/ 6117310 h 6985290"/>
              <a:gd name="connsiteX159" fmla="*/ 59593 w 2271082"/>
              <a:gd name="connsiteY159" fmla="*/ 6057717 h 6985290"/>
              <a:gd name="connsiteX160" fmla="*/ 2211489 w 2271082"/>
              <a:gd name="connsiteY160" fmla="*/ 5798408 h 6985290"/>
              <a:gd name="connsiteX161" fmla="*/ 2271082 w 2271082"/>
              <a:gd name="connsiteY161" fmla="*/ 5858001 h 6985290"/>
              <a:gd name="connsiteX162" fmla="*/ 2211489 w 2271082"/>
              <a:gd name="connsiteY162" fmla="*/ 5917594 h 6985290"/>
              <a:gd name="connsiteX163" fmla="*/ 2151896 w 2271082"/>
              <a:gd name="connsiteY163" fmla="*/ 5858001 h 6985290"/>
              <a:gd name="connsiteX164" fmla="*/ 2211489 w 2271082"/>
              <a:gd name="connsiteY164" fmla="*/ 5798408 h 6985290"/>
              <a:gd name="connsiteX165" fmla="*/ 1904699 w 2271082"/>
              <a:gd name="connsiteY165" fmla="*/ 5798408 h 6985290"/>
              <a:gd name="connsiteX166" fmla="*/ 1964292 w 2271082"/>
              <a:gd name="connsiteY166" fmla="*/ 5858001 h 6985290"/>
              <a:gd name="connsiteX167" fmla="*/ 1904699 w 2271082"/>
              <a:gd name="connsiteY167" fmla="*/ 5917594 h 6985290"/>
              <a:gd name="connsiteX168" fmla="*/ 1845106 w 2271082"/>
              <a:gd name="connsiteY168" fmla="*/ 5858001 h 6985290"/>
              <a:gd name="connsiteX169" fmla="*/ 1904699 w 2271082"/>
              <a:gd name="connsiteY169" fmla="*/ 5798408 h 6985290"/>
              <a:gd name="connsiteX170" fmla="*/ 1595424 w 2271082"/>
              <a:gd name="connsiteY170" fmla="*/ 5798408 h 6985290"/>
              <a:gd name="connsiteX171" fmla="*/ 1655017 w 2271082"/>
              <a:gd name="connsiteY171" fmla="*/ 5858001 h 6985290"/>
              <a:gd name="connsiteX172" fmla="*/ 1595424 w 2271082"/>
              <a:gd name="connsiteY172" fmla="*/ 5917594 h 6985290"/>
              <a:gd name="connsiteX173" fmla="*/ 1535831 w 2271082"/>
              <a:gd name="connsiteY173" fmla="*/ 5858001 h 6985290"/>
              <a:gd name="connsiteX174" fmla="*/ 1595424 w 2271082"/>
              <a:gd name="connsiteY174" fmla="*/ 5798408 h 6985290"/>
              <a:gd name="connsiteX175" fmla="*/ 1286149 w 2271082"/>
              <a:gd name="connsiteY175" fmla="*/ 5798408 h 6985290"/>
              <a:gd name="connsiteX176" fmla="*/ 1345742 w 2271082"/>
              <a:gd name="connsiteY176" fmla="*/ 5858001 h 6985290"/>
              <a:gd name="connsiteX177" fmla="*/ 1286149 w 2271082"/>
              <a:gd name="connsiteY177" fmla="*/ 5917594 h 6985290"/>
              <a:gd name="connsiteX178" fmla="*/ 1226556 w 2271082"/>
              <a:gd name="connsiteY178" fmla="*/ 5858001 h 6985290"/>
              <a:gd name="connsiteX179" fmla="*/ 1286149 w 2271082"/>
              <a:gd name="connsiteY179" fmla="*/ 5798408 h 6985290"/>
              <a:gd name="connsiteX180" fmla="*/ 982448 w 2271082"/>
              <a:gd name="connsiteY180" fmla="*/ 5798408 h 6985290"/>
              <a:gd name="connsiteX181" fmla="*/ 1042041 w 2271082"/>
              <a:gd name="connsiteY181" fmla="*/ 5858001 h 6985290"/>
              <a:gd name="connsiteX182" fmla="*/ 982448 w 2271082"/>
              <a:gd name="connsiteY182" fmla="*/ 5917594 h 6985290"/>
              <a:gd name="connsiteX183" fmla="*/ 922855 w 2271082"/>
              <a:gd name="connsiteY183" fmla="*/ 5858001 h 6985290"/>
              <a:gd name="connsiteX184" fmla="*/ 982448 w 2271082"/>
              <a:gd name="connsiteY184" fmla="*/ 5798408 h 6985290"/>
              <a:gd name="connsiteX185" fmla="*/ 675658 w 2271082"/>
              <a:gd name="connsiteY185" fmla="*/ 5798408 h 6985290"/>
              <a:gd name="connsiteX186" fmla="*/ 735251 w 2271082"/>
              <a:gd name="connsiteY186" fmla="*/ 5858001 h 6985290"/>
              <a:gd name="connsiteX187" fmla="*/ 675658 w 2271082"/>
              <a:gd name="connsiteY187" fmla="*/ 5917594 h 6985290"/>
              <a:gd name="connsiteX188" fmla="*/ 616065 w 2271082"/>
              <a:gd name="connsiteY188" fmla="*/ 5858001 h 6985290"/>
              <a:gd name="connsiteX189" fmla="*/ 675658 w 2271082"/>
              <a:gd name="connsiteY189" fmla="*/ 5798408 h 6985290"/>
              <a:gd name="connsiteX190" fmla="*/ 368868 w 2271082"/>
              <a:gd name="connsiteY190" fmla="*/ 5798408 h 6985290"/>
              <a:gd name="connsiteX191" fmla="*/ 428461 w 2271082"/>
              <a:gd name="connsiteY191" fmla="*/ 5858001 h 6985290"/>
              <a:gd name="connsiteX192" fmla="*/ 368868 w 2271082"/>
              <a:gd name="connsiteY192" fmla="*/ 5917594 h 6985290"/>
              <a:gd name="connsiteX193" fmla="*/ 309275 w 2271082"/>
              <a:gd name="connsiteY193" fmla="*/ 5858001 h 6985290"/>
              <a:gd name="connsiteX194" fmla="*/ 368868 w 2271082"/>
              <a:gd name="connsiteY194" fmla="*/ 5798408 h 6985290"/>
              <a:gd name="connsiteX195" fmla="*/ 59593 w 2271082"/>
              <a:gd name="connsiteY195" fmla="*/ 5798408 h 6985290"/>
              <a:gd name="connsiteX196" fmla="*/ 119186 w 2271082"/>
              <a:gd name="connsiteY196" fmla="*/ 5858001 h 6985290"/>
              <a:gd name="connsiteX197" fmla="*/ 59593 w 2271082"/>
              <a:gd name="connsiteY197" fmla="*/ 5917594 h 6985290"/>
              <a:gd name="connsiteX198" fmla="*/ 0 w 2271082"/>
              <a:gd name="connsiteY198" fmla="*/ 5858001 h 6985290"/>
              <a:gd name="connsiteX199" fmla="*/ 59593 w 2271082"/>
              <a:gd name="connsiteY199" fmla="*/ 5798408 h 6985290"/>
              <a:gd name="connsiteX200" fmla="*/ 2211489 w 2271082"/>
              <a:gd name="connsiteY200" fmla="*/ 5539099 h 6985290"/>
              <a:gd name="connsiteX201" fmla="*/ 2271082 w 2271082"/>
              <a:gd name="connsiteY201" fmla="*/ 5598692 h 6985290"/>
              <a:gd name="connsiteX202" fmla="*/ 2211489 w 2271082"/>
              <a:gd name="connsiteY202" fmla="*/ 5658285 h 6985290"/>
              <a:gd name="connsiteX203" fmla="*/ 2151896 w 2271082"/>
              <a:gd name="connsiteY203" fmla="*/ 5598692 h 6985290"/>
              <a:gd name="connsiteX204" fmla="*/ 2211489 w 2271082"/>
              <a:gd name="connsiteY204" fmla="*/ 5539099 h 6985290"/>
              <a:gd name="connsiteX205" fmla="*/ 1904699 w 2271082"/>
              <a:gd name="connsiteY205" fmla="*/ 5539099 h 6985290"/>
              <a:gd name="connsiteX206" fmla="*/ 1964292 w 2271082"/>
              <a:gd name="connsiteY206" fmla="*/ 5598692 h 6985290"/>
              <a:gd name="connsiteX207" fmla="*/ 1904699 w 2271082"/>
              <a:gd name="connsiteY207" fmla="*/ 5658285 h 6985290"/>
              <a:gd name="connsiteX208" fmla="*/ 1845106 w 2271082"/>
              <a:gd name="connsiteY208" fmla="*/ 5598692 h 6985290"/>
              <a:gd name="connsiteX209" fmla="*/ 1904699 w 2271082"/>
              <a:gd name="connsiteY209" fmla="*/ 5539099 h 6985290"/>
              <a:gd name="connsiteX210" fmla="*/ 1595424 w 2271082"/>
              <a:gd name="connsiteY210" fmla="*/ 5539099 h 6985290"/>
              <a:gd name="connsiteX211" fmla="*/ 1655017 w 2271082"/>
              <a:gd name="connsiteY211" fmla="*/ 5598692 h 6985290"/>
              <a:gd name="connsiteX212" fmla="*/ 1595424 w 2271082"/>
              <a:gd name="connsiteY212" fmla="*/ 5658285 h 6985290"/>
              <a:gd name="connsiteX213" fmla="*/ 1535831 w 2271082"/>
              <a:gd name="connsiteY213" fmla="*/ 5598692 h 6985290"/>
              <a:gd name="connsiteX214" fmla="*/ 1595424 w 2271082"/>
              <a:gd name="connsiteY214" fmla="*/ 5539099 h 6985290"/>
              <a:gd name="connsiteX215" fmla="*/ 1286149 w 2271082"/>
              <a:gd name="connsiteY215" fmla="*/ 5539099 h 6985290"/>
              <a:gd name="connsiteX216" fmla="*/ 1345742 w 2271082"/>
              <a:gd name="connsiteY216" fmla="*/ 5598692 h 6985290"/>
              <a:gd name="connsiteX217" fmla="*/ 1286149 w 2271082"/>
              <a:gd name="connsiteY217" fmla="*/ 5658285 h 6985290"/>
              <a:gd name="connsiteX218" fmla="*/ 1226556 w 2271082"/>
              <a:gd name="connsiteY218" fmla="*/ 5598692 h 6985290"/>
              <a:gd name="connsiteX219" fmla="*/ 1286149 w 2271082"/>
              <a:gd name="connsiteY219" fmla="*/ 5539099 h 6985290"/>
              <a:gd name="connsiteX220" fmla="*/ 982448 w 2271082"/>
              <a:gd name="connsiteY220" fmla="*/ 5539099 h 6985290"/>
              <a:gd name="connsiteX221" fmla="*/ 1042041 w 2271082"/>
              <a:gd name="connsiteY221" fmla="*/ 5598692 h 6985290"/>
              <a:gd name="connsiteX222" fmla="*/ 982448 w 2271082"/>
              <a:gd name="connsiteY222" fmla="*/ 5658285 h 6985290"/>
              <a:gd name="connsiteX223" fmla="*/ 922855 w 2271082"/>
              <a:gd name="connsiteY223" fmla="*/ 5598692 h 6985290"/>
              <a:gd name="connsiteX224" fmla="*/ 982448 w 2271082"/>
              <a:gd name="connsiteY224" fmla="*/ 5539099 h 6985290"/>
              <a:gd name="connsiteX225" fmla="*/ 675658 w 2271082"/>
              <a:gd name="connsiteY225" fmla="*/ 5539099 h 6985290"/>
              <a:gd name="connsiteX226" fmla="*/ 735251 w 2271082"/>
              <a:gd name="connsiteY226" fmla="*/ 5598692 h 6985290"/>
              <a:gd name="connsiteX227" fmla="*/ 675658 w 2271082"/>
              <a:gd name="connsiteY227" fmla="*/ 5658285 h 6985290"/>
              <a:gd name="connsiteX228" fmla="*/ 616065 w 2271082"/>
              <a:gd name="connsiteY228" fmla="*/ 5598692 h 6985290"/>
              <a:gd name="connsiteX229" fmla="*/ 675658 w 2271082"/>
              <a:gd name="connsiteY229" fmla="*/ 5539099 h 6985290"/>
              <a:gd name="connsiteX230" fmla="*/ 368868 w 2271082"/>
              <a:gd name="connsiteY230" fmla="*/ 5539099 h 6985290"/>
              <a:gd name="connsiteX231" fmla="*/ 428461 w 2271082"/>
              <a:gd name="connsiteY231" fmla="*/ 5598692 h 6985290"/>
              <a:gd name="connsiteX232" fmla="*/ 368868 w 2271082"/>
              <a:gd name="connsiteY232" fmla="*/ 5658285 h 6985290"/>
              <a:gd name="connsiteX233" fmla="*/ 309275 w 2271082"/>
              <a:gd name="connsiteY233" fmla="*/ 5598692 h 6985290"/>
              <a:gd name="connsiteX234" fmla="*/ 368868 w 2271082"/>
              <a:gd name="connsiteY234" fmla="*/ 5539099 h 6985290"/>
              <a:gd name="connsiteX235" fmla="*/ 59593 w 2271082"/>
              <a:gd name="connsiteY235" fmla="*/ 5539099 h 6985290"/>
              <a:gd name="connsiteX236" fmla="*/ 119186 w 2271082"/>
              <a:gd name="connsiteY236" fmla="*/ 5598692 h 6985290"/>
              <a:gd name="connsiteX237" fmla="*/ 59593 w 2271082"/>
              <a:gd name="connsiteY237" fmla="*/ 5658285 h 6985290"/>
              <a:gd name="connsiteX238" fmla="*/ 0 w 2271082"/>
              <a:gd name="connsiteY238" fmla="*/ 5598692 h 6985290"/>
              <a:gd name="connsiteX239" fmla="*/ 59593 w 2271082"/>
              <a:gd name="connsiteY239" fmla="*/ 5539099 h 6985290"/>
              <a:gd name="connsiteX240" fmla="*/ 2211489 w 2271082"/>
              <a:gd name="connsiteY240" fmla="*/ 5279790 h 6985290"/>
              <a:gd name="connsiteX241" fmla="*/ 2271082 w 2271082"/>
              <a:gd name="connsiteY241" fmla="*/ 5339383 h 6985290"/>
              <a:gd name="connsiteX242" fmla="*/ 2211489 w 2271082"/>
              <a:gd name="connsiteY242" fmla="*/ 5398976 h 6985290"/>
              <a:gd name="connsiteX243" fmla="*/ 2151896 w 2271082"/>
              <a:gd name="connsiteY243" fmla="*/ 5339383 h 6985290"/>
              <a:gd name="connsiteX244" fmla="*/ 2211489 w 2271082"/>
              <a:gd name="connsiteY244" fmla="*/ 5279790 h 6985290"/>
              <a:gd name="connsiteX245" fmla="*/ 1904699 w 2271082"/>
              <a:gd name="connsiteY245" fmla="*/ 5279790 h 6985290"/>
              <a:gd name="connsiteX246" fmla="*/ 1964292 w 2271082"/>
              <a:gd name="connsiteY246" fmla="*/ 5339383 h 6985290"/>
              <a:gd name="connsiteX247" fmla="*/ 1904699 w 2271082"/>
              <a:gd name="connsiteY247" fmla="*/ 5398976 h 6985290"/>
              <a:gd name="connsiteX248" fmla="*/ 1845106 w 2271082"/>
              <a:gd name="connsiteY248" fmla="*/ 5339383 h 6985290"/>
              <a:gd name="connsiteX249" fmla="*/ 1904699 w 2271082"/>
              <a:gd name="connsiteY249" fmla="*/ 5279790 h 6985290"/>
              <a:gd name="connsiteX250" fmla="*/ 1595424 w 2271082"/>
              <a:gd name="connsiteY250" fmla="*/ 5279790 h 6985290"/>
              <a:gd name="connsiteX251" fmla="*/ 1655017 w 2271082"/>
              <a:gd name="connsiteY251" fmla="*/ 5339383 h 6985290"/>
              <a:gd name="connsiteX252" fmla="*/ 1595424 w 2271082"/>
              <a:gd name="connsiteY252" fmla="*/ 5398976 h 6985290"/>
              <a:gd name="connsiteX253" fmla="*/ 1535831 w 2271082"/>
              <a:gd name="connsiteY253" fmla="*/ 5339383 h 6985290"/>
              <a:gd name="connsiteX254" fmla="*/ 1595424 w 2271082"/>
              <a:gd name="connsiteY254" fmla="*/ 5279790 h 6985290"/>
              <a:gd name="connsiteX255" fmla="*/ 1286149 w 2271082"/>
              <a:gd name="connsiteY255" fmla="*/ 5279790 h 6985290"/>
              <a:gd name="connsiteX256" fmla="*/ 1345742 w 2271082"/>
              <a:gd name="connsiteY256" fmla="*/ 5339383 h 6985290"/>
              <a:gd name="connsiteX257" fmla="*/ 1286149 w 2271082"/>
              <a:gd name="connsiteY257" fmla="*/ 5398976 h 6985290"/>
              <a:gd name="connsiteX258" fmla="*/ 1226556 w 2271082"/>
              <a:gd name="connsiteY258" fmla="*/ 5339383 h 6985290"/>
              <a:gd name="connsiteX259" fmla="*/ 1286149 w 2271082"/>
              <a:gd name="connsiteY259" fmla="*/ 5279790 h 6985290"/>
              <a:gd name="connsiteX260" fmla="*/ 982448 w 2271082"/>
              <a:gd name="connsiteY260" fmla="*/ 5279790 h 6985290"/>
              <a:gd name="connsiteX261" fmla="*/ 1042041 w 2271082"/>
              <a:gd name="connsiteY261" fmla="*/ 5339383 h 6985290"/>
              <a:gd name="connsiteX262" fmla="*/ 982448 w 2271082"/>
              <a:gd name="connsiteY262" fmla="*/ 5398976 h 6985290"/>
              <a:gd name="connsiteX263" fmla="*/ 922855 w 2271082"/>
              <a:gd name="connsiteY263" fmla="*/ 5339383 h 6985290"/>
              <a:gd name="connsiteX264" fmla="*/ 982448 w 2271082"/>
              <a:gd name="connsiteY264" fmla="*/ 5279790 h 6985290"/>
              <a:gd name="connsiteX265" fmla="*/ 675658 w 2271082"/>
              <a:gd name="connsiteY265" fmla="*/ 5279790 h 6985290"/>
              <a:gd name="connsiteX266" fmla="*/ 735251 w 2271082"/>
              <a:gd name="connsiteY266" fmla="*/ 5339383 h 6985290"/>
              <a:gd name="connsiteX267" fmla="*/ 675658 w 2271082"/>
              <a:gd name="connsiteY267" fmla="*/ 5398976 h 6985290"/>
              <a:gd name="connsiteX268" fmla="*/ 616065 w 2271082"/>
              <a:gd name="connsiteY268" fmla="*/ 5339383 h 6985290"/>
              <a:gd name="connsiteX269" fmla="*/ 675658 w 2271082"/>
              <a:gd name="connsiteY269" fmla="*/ 5279790 h 6985290"/>
              <a:gd name="connsiteX270" fmla="*/ 368868 w 2271082"/>
              <a:gd name="connsiteY270" fmla="*/ 5279790 h 6985290"/>
              <a:gd name="connsiteX271" fmla="*/ 428461 w 2271082"/>
              <a:gd name="connsiteY271" fmla="*/ 5339383 h 6985290"/>
              <a:gd name="connsiteX272" fmla="*/ 368868 w 2271082"/>
              <a:gd name="connsiteY272" fmla="*/ 5398976 h 6985290"/>
              <a:gd name="connsiteX273" fmla="*/ 309275 w 2271082"/>
              <a:gd name="connsiteY273" fmla="*/ 5339383 h 6985290"/>
              <a:gd name="connsiteX274" fmla="*/ 368868 w 2271082"/>
              <a:gd name="connsiteY274" fmla="*/ 5279790 h 6985290"/>
              <a:gd name="connsiteX275" fmla="*/ 59593 w 2271082"/>
              <a:gd name="connsiteY275" fmla="*/ 5279790 h 6985290"/>
              <a:gd name="connsiteX276" fmla="*/ 119186 w 2271082"/>
              <a:gd name="connsiteY276" fmla="*/ 5339383 h 6985290"/>
              <a:gd name="connsiteX277" fmla="*/ 59593 w 2271082"/>
              <a:gd name="connsiteY277" fmla="*/ 5398976 h 6985290"/>
              <a:gd name="connsiteX278" fmla="*/ 0 w 2271082"/>
              <a:gd name="connsiteY278" fmla="*/ 5339383 h 6985290"/>
              <a:gd name="connsiteX279" fmla="*/ 59593 w 2271082"/>
              <a:gd name="connsiteY279" fmla="*/ 5279790 h 6985290"/>
              <a:gd name="connsiteX280" fmla="*/ 2211489 w 2271082"/>
              <a:gd name="connsiteY280" fmla="*/ 5020481 h 6985290"/>
              <a:gd name="connsiteX281" fmla="*/ 2271082 w 2271082"/>
              <a:gd name="connsiteY281" fmla="*/ 5080074 h 6985290"/>
              <a:gd name="connsiteX282" fmla="*/ 2211489 w 2271082"/>
              <a:gd name="connsiteY282" fmla="*/ 5139667 h 6985290"/>
              <a:gd name="connsiteX283" fmla="*/ 2151896 w 2271082"/>
              <a:gd name="connsiteY283" fmla="*/ 5080074 h 6985290"/>
              <a:gd name="connsiteX284" fmla="*/ 2211489 w 2271082"/>
              <a:gd name="connsiteY284" fmla="*/ 5020481 h 6985290"/>
              <a:gd name="connsiteX285" fmla="*/ 1904699 w 2271082"/>
              <a:gd name="connsiteY285" fmla="*/ 5020481 h 6985290"/>
              <a:gd name="connsiteX286" fmla="*/ 1964292 w 2271082"/>
              <a:gd name="connsiteY286" fmla="*/ 5080074 h 6985290"/>
              <a:gd name="connsiteX287" fmla="*/ 1904699 w 2271082"/>
              <a:gd name="connsiteY287" fmla="*/ 5139667 h 6985290"/>
              <a:gd name="connsiteX288" fmla="*/ 1845106 w 2271082"/>
              <a:gd name="connsiteY288" fmla="*/ 5080074 h 6985290"/>
              <a:gd name="connsiteX289" fmla="*/ 1904699 w 2271082"/>
              <a:gd name="connsiteY289" fmla="*/ 5020481 h 6985290"/>
              <a:gd name="connsiteX290" fmla="*/ 1595424 w 2271082"/>
              <a:gd name="connsiteY290" fmla="*/ 5020481 h 6985290"/>
              <a:gd name="connsiteX291" fmla="*/ 1655017 w 2271082"/>
              <a:gd name="connsiteY291" fmla="*/ 5080074 h 6985290"/>
              <a:gd name="connsiteX292" fmla="*/ 1595424 w 2271082"/>
              <a:gd name="connsiteY292" fmla="*/ 5139667 h 6985290"/>
              <a:gd name="connsiteX293" fmla="*/ 1535831 w 2271082"/>
              <a:gd name="connsiteY293" fmla="*/ 5080074 h 6985290"/>
              <a:gd name="connsiteX294" fmla="*/ 1595424 w 2271082"/>
              <a:gd name="connsiteY294" fmla="*/ 5020481 h 6985290"/>
              <a:gd name="connsiteX295" fmla="*/ 1286149 w 2271082"/>
              <a:gd name="connsiteY295" fmla="*/ 5020481 h 6985290"/>
              <a:gd name="connsiteX296" fmla="*/ 1345742 w 2271082"/>
              <a:gd name="connsiteY296" fmla="*/ 5080074 h 6985290"/>
              <a:gd name="connsiteX297" fmla="*/ 1286149 w 2271082"/>
              <a:gd name="connsiteY297" fmla="*/ 5139667 h 6985290"/>
              <a:gd name="connsiteX298" fmla="*/ 1226556 w 2271082"/>
              <a:gd name="connsiteY298" fmla="*/ 5080074 h 6985290"/>
              <a:gd name="connsiteX299" fmla="*/ 1286149 w 2271082"/>
              <a:gd name="connsiteY299" fmla="*/ 5020481 h 6985290"/>
              <a:gd name="connsiteX300" fmla="*/ 982448 w 2271082"/>
              <a:gd name="connsiteY300" fmla="*/ 5020481 h 6985290"/>
              <a:gd name="connsiteX301" fmla="*/ 1042041 w 2271082"/>
              <a:gd name="connsiteY301" fmla="*/ 5080074 h 6985290"/>
              <a:gd name="connsiteX302" fmla="*/ 982448 w 2271082"/>
              <a:gd name="connsiteY302" fmla="*/ 5139667 h 6985290"/>
              <a:gd name="connsiteX303" fmla="*/ 922855 w 2271082"/>
              <a:gd name="connsiteY303" fmla="*/ 5080074 h 6985290"/>
              <a:gd name="connsiteX304" fmla="*/ 982448 w 2271082"/>
              <a:gd name="connsiteY304" fmla="*/ 5020481 h 6985290"/>
              <a:gd name="connsiteX305" fmla="*/ 675658 w 2271082"/>
              <a:gd name="connsiteY305" fmla="*/ 5020481 h 6985290"/>
              <a:gd name="connsiteX306" fmla="*/ 735251 w 2271082"/>
              <a:gd name="connsiteY306" fmla="*/ 5080074 h 6985290"/>
              <a:gd name="connsiteX307" fmla="*/ 675658 w 2271082"/>
              <a:gd name="connsiteY307" fmla="*/ 5139667 h 6985290"/>
              <a:gd name="connsiteX308" fmla="*/ 616065 w 2271082"/>
              <a:gd name="connsiteY308" fmla="*/ 5080074 h 6985290"/>
              <a:gd name="connsiteX309" fmla="*/ 675658 w 2271082"/>
              <a:gd name="connsiteY309" fmla="*/ 5020481 h 6985290"/>
              <a:gd name="connsiteX310" fmla="*/ 368868 w 2271082"/>
              <a:gd name="connsiteY310" fmla="*/ 5020481 h 6985290"/>
              <a:gd name="connsiteX311" fmla="*/ 428461 w 2271082"/>
              <a:gd name="connsiteY311" fmla="*/ 5080074 h 6985290"/>
              <a:gd name="connsiteX312" fmla="*/ 368868 w 2271082"/>
              <a:gd name="connsiteY312" fmla="*/ 5139667 h 6985290"/>
              <a:gd name="connsiteX313" fmla="*/ 309275 w 2271082"/>
              <a:gd name="connsiteY313" fmla="*/ 5080074 h 6985290"/>
              <a:gd name="connsiteX314" fmla="*/ 368868 w 2271082"/>
              <a:gd name="connsiteY314" fmla="*/ 5020481 h 6985290"/>
              <a:gd name="connsiteX315" fmla="*/ 59593 w 2271082"/>
              <a:gd name="connsiteY315" fmla="*/ 5020481 h 6985290"/>
              <a:gd name="connsiteX316" fmla="*/ 119186 w 2271082"/>
              <a:gd name="connsiteY316" fmla="*/ 5080074 h 6985290"/>
              <a:gd name="connsiteX317" fmla="*/ 59593 w 2271082"/>
              <a:gd name="connsiteY317" fmla="*/ 5139667 h 6985290"/>
              <a:gd name="connsiteX318" fmla="*/ 0 w 2271082"/>
              <a:gd name="connsiteY318" fmla="*/ 5080074 h 6985290"/>
              <a:gd name="connsiteX319" fmla="*/ 59593 w 2271082"/>
              <a:gd name="connsiteY319" fmla="*/ 5020481 h 6985290"/>
              <a:gd name="connsiteX320" fmla="*/ 2211489 w 2271082"/>
              <a:gd name="connsiteY320" fmla="*/ 4744816 h 6985290"/>
              <a:gd name="connsiteX321" fmla="*/ 2271082 w 2271082"/>
              <a:gd name="connsiteY321" fmla="*/ 4804409 h 6985290"/>
              <a:gd name="connsiteX322" fmla="*/ 2211489 w 2271082"/>
              <a:gd name="connsiteY322" fmla="*/ 4864002 h 6985290"/>
              <a:gd name="connsiteX323" fmla="*/ 2151896 w 2271082"/>
              <a:gd name="connsiteY323" fmla="*/ 4804409 h 6985290"/>
              <a:gd name="connsiteX324" fmla="*/ 2211489 w 2271082"/>
              <a:gd name="connsiteY324" fmla="*/ 4744816 h 6985290"/>
              <a:gd name="connsiteX325" fmla="*/ 1904699 w 2271082"/>
              <a:gd name="connsiteY325" fmla="*/ 4744816 h 6985290"/>
              <a:gd name="connsiteX326" fmla="*/ 1964292 w 2271082"/>
              <a:gd name="connsiteY326" fmla="*/ 4804409 h 6985290"/>
              <a:gd name="connsiteX327" fmla="*/ 1904699 w 2271082"/>
              <a:gd name="connsiteY327" fmla="*/ 4864002 h 6985290"/>
              <a:gd name="connsiteX328" fmla="*/ 1845106 w 2271082"/>
              <a:gd name="connsiteY328" fmla="*/ 4804409 h 6985290"/>
              <a:gd name="connsiteX329" fmla="*/ 1904699 w 2271082"/>
              <a:gd name="connsiteY329" fmla="*/ 4744816 h 6985290"/>
              <a:gd name="connsiteX330" fmla="*/ 1595424 w 2271082"/>
              <a:gd name="connsiteY330" fmla="*/ 4744816 h 6985290"/>
              <a:gd name="connsiteX331" fmla="*/ 1655017 w 2271082"/>
              <a:gd name="connsiteY331" fmla="*/ 4804409 h 6985290"/>
              <a:gd name="connsiteX332" fmla="*/ 1595424 w 2271082"/>
              <a:gd name="connsiteY332" fmla="*/ 4864002 h 6985290"/>
              <a:gd name="connsiteX333" fmla="*/ 1535831 w 2271082"/>
              <a:gd name="connsiteY333" fmla="*/ 4804409 h 6985290"/>
              <a:gd name="connsiteX334" fmla="*/ 1595424 w 2271082"/>
              <a:gd name="connsiteY334" fmla="*/ 4744816 h 6985290"/>
              <a:gd name="connsiteX335" fmla="*/ 1286149 w 2271082"/>
              <a:gd name="connsiteY335" fmla="*/ 4744816 h 6985290"/>
              <a:gd name="connsiteX336" fmla="*/ 1345742 w 2271082"/>
              <a:gd name="connsiteY336" fmla="*/ 4804409 h 6985290"/>
              <a:gd name="connsiteX337" fmla="*/ 1286149 w 2271082"/>
              <a:gd name="connsiteY337" fmla="*/ 4864002 h 6985290"/>
              <a:gd name="connsiteX338" fmla="*/ 1226556 w 2271082"/>
              <a:gd name="connsiteY338" fmla="*/ 4804409 h 6985290"/>
              <a:gd name="connsiteX339" fmla="*/ 1286149 w 2271082"/>
              <a:gd name="connsiteY339" fmla="*/ 4744816 h 6985290"/>
              <a:gd name="connsiteX340" fmla="*/ 982448 w 2271082"/>
              <a:gd name="connsiteY340" fmla="*/ 4744816 h 6985290"/>
              <a:gd name="connsiteX341" fmla="*/ 1042041 w 2271082"/>
              <a:gd name="connsiteY341" fmla="*/ 4804409 h 6985290"/>
              <a:gd name="connsiteX342" fmla="*/ 982448 w 2271082"/>
              <a:gd name="connsiteY342" fmla="*/ 4864002 h 6985290"/>
              <a:gd name="connsiteX343" fmla="*/ 922855 w 2271082"/>
              <a:gd name="connsiteY343" fmla="*/ 4804409 h 6985290"/>
              <a:gd name="connsiteX344" fmla="*/ 982448 w 2271082"/>
              <a:gd name="connsiteY344" fmla="*/ 4744816 h 6985290"/>
              <a:gd name="connsiteX345" fmla="*/ 675658 w 2271082"/>
              <a:gd name="connsiteY345" fmla="*/ 4744816 h 6985290"/>
              <a:gd name="connsiteX346" fmla="*/ 735251 w 2271082"/>
              <a:gd name="connsiteY346" fmla="*/ 4804409 h 6985290"/>
              <a:gd name="connsiteX347" fmla="*/ 675658 w 2271082"/>
              <a:gd name="connsiteY347" fmla="*/ 4864002 h 6985290"/>
              <a:gd name="connsiteX348" fmla="*/ 616065 w 2271082"/>
              <a:gd name="connsiteY348" fmla="*/ 4804409 h 6985290"/>
              <a:gd name="connsiteX349" fmla="*/ 675658 w 2271082"/>
              <a:gd name="connsiteY349" fmla="*/ 4744816 h 6985290"/>
              <a:gd name="connsiteX350" fmla="*/ 368868 w 2271082"/>
              <a:gd name="connsiteY350" fmla="*/ 4744816 h 6985290"/>
              <a:gd name="connsiteX351" fmla="*/ 428461 w 2271082"/>
              <a:gd name="connsiteY351" fmla="*/ 4804409 h 6985290"/>
              <a:gd name="connsiteX352" fmla="*/ 368868 w 2271082"/>
              <a:gd name="connsiteY352" fmla="*/ 4864002 h 6985290"/>
              <a:gd name="connsiteX353" fmla="*/ 309275 w 2271082"/>
              <a:gd name="connsiteY353" fmla="*/ 4804409 h 6985290"/>
              <a:gd name="connsiteX354" fmla="*/ 368868 w 2271082"/>
              <a:gd name="connsiteY354" fmla="*/ 4744816 h 6985290"/>
              <a:gd name="connsiteX355" fmla="*/ 59593 w 2271082"/>
              <a:gd name="connsiteY355" fmla="*/ 4744816 h 6985290"/>
              <a:gd name="connsiteX356" fmla="*/ 119186 w 2271082"/>
              <a:gd name="connsiteY356" fmla="*/ 4804409 h 6985290"/>
              <a:gd name="connsiteX357" fmla="*/ 59593 w 2271082"/>
              <a:gd name="connsiteY357" fmla="*/ 4864002 h 6985290"/>
              <a:gd name="connsiteX358" fmla="*/ 0 w 2271082"/>
              <a:gd name="connsiteY358" fmla="*/ 4804409 h 6985290"/>
              <a:gd name="connsiteX359" fmla="*/ 59593 w 2271082"/>
              <a:gd name="connsiteY359" fmla="*/ 4744816 h 6985290"/>
              <a:gd name="connsiteX360" fmla="*/ 2211489 w 2271082"/>
              <a:gd name="connsiteY360" fmla="*/ 4485507 h 6985290"/>
              <a:gd name="connsiteX361" fmla="*/ 2271082 w 2271082"/>
              <a:gd name="connsiteY361" fmla="*/ 4545100 h 6985290"/>
              <a:gd name="connsiteX362" fmla="*/ 2211489 w 2271082"/>
              <a:gd name="connsiteY362" fmla="*/ 4604693 h 6985290"/>
              <a:gd name="connsiteX363" fmla="*/ 2151896 w 2271082"/>
              <a:gd name="connsiteY363" fmla="*/ 4545100 h 6985290"/>
              <a:gd name="connsiteX364" fmla="*/ 2211489 w 2271082"/>
              <a:gd name="connsiteY364" fmla="*/ 4485507 h 6985290"/>
              <a:gd name="connsiteX365" fmla="*/ 1904699 w 2271082"/>
              <a:gd name="connsiteY365" fmla="*/ 4485507 h 6985290"/>
              <a:gd name="connsiteX366" fmla="*/ 1964292 w 2271082"/>
              <a:gd name="connsiteY366" fmla="*/ 4545100 h 6985290"/>
              <a:gd name="connsiteX367" fmla="*/ 1904699 w 2271082"/>
              <a:gd name="connsiteY367" fmla="*/ 4604693 h 6985290"/>
              <a:gd name="connsiteX368" fmla="*/ 1845106 w 2271082"/>
              <a:gd name="connsiteY368" fmla="*/ 4545100 h 6985290"/>
              <a:gd name="connsiteX369" fmla="*/ 1904699 w 2271082"/>
              <a:gd name="connsiteY369" fmla="*/ 4485507 h 6985290"/>
              <a:gd name="connsiteX370" fmla="*/ 1595424 w 2271082"/>
              <a:gd name="connsiteY370" fmla="*/ 4485507 h 6985290"/>
              <a:gd name="connsiteX371" fmla="*/ 1655017 w 2271082"/>
              <a:gd name="connsiteY371" fmla="*/ 4545100 h 6985290"/>
              <a:gd name="connsiteX372" fmla="*/ 1595424 w 2271082"/>
              <a:gd name="connsiteY372" fmla="*/ 4604693 h 6985290"/>
              <a:gd name="connsiteX373" fmla="*/ 1535831 w 2271082"/>
              <a:gd name="connsiteY373" fmla="*/ 4545100 h 6985290"/>
              <a:gd name="connsiteX374" fmla="*/ 1595424 w 2271082"/>
              <a:gd name="connsiteY374" fmla="*/ 4485507 h 6985290"/>
              <a:gd name="connsiteX375" fmla="*/ 1286149 w 2271082"/>
              <a:gd name="connsiteY375" fmla="*/ 4485507 h 6985290"/>
              <a:gd name="connsiteX376" fmla="*/ 1345742 w 2271082"/>
              <a:gd name="connsiteY376" fmla="*/ 4545100 h 6985290"/>
              <a:gd name="connsiteX377" fmla="*/ 1286149 w 2271082"/>
              <a:gd name="connsiteY377" fmla="*/ 4604693 h 6985290"/>
              <a:gd name="connsiteX378" fmla="*/ 1226556 w 2271082"/>
              <a:gd name="connsiteY378" fmla="*/ 4545100 h 6985290"/>
              <a:gd name="connsiteX379" fmla="*/ 1286149 w 2271082"/>
              <a:gd name="connsiteY379" fmla="*/ 4485507 h 6985290"/>
              <a:gd name="connsiteX380" fmla="*/ 982448 w 2271082"/>
              <a:gd name="connsiteY380" fmla="*/ 4485507 h 6985290"/>
              <a:gd name="connsiteX381" fmla="*/ 1042041 w 2271082"/>
              <a:gd name="connsiteY381" fmla="*/ 4545100 h 6985290"/>
              <a:gd name="connsiteX382" fmla="*/ 982448 w 2271082"/>
              <a:gd name="connsiteY382" fmla="*/ 4604693 h 6985290"/>
              <a:gd name="connsiteX383" fmla="*/ 922855 w 2271082"/>
              <a:gd name="connsiteY383" fmla="*/ 4545100 h 6985290"/>
              <a:gd name="connsiteX384" fmla="*/ 982448 w 2271082"/>
              <a:gd name="connsiteY384" fmla="*/ 4485507 h 6985290"/>
              <a:gd name="connsiteX385" fmla="*/ 675658 w 2271082"/>
              <a:gd name="connsiteY385" fmla="*/ 4485507 h 6985290"/>
              <a:gd name="connsiteX386" fmla="*/ 735251 w 2271082"/>
              <a:gd name="connsiteY386" fmla="*/ 4545100 h 6985290"/>
              <a:gd name="connsiteX387" fmla="*/ 675658 w 2271082"/>
              <a:gd name="connsiteY387" fmla="*/ 4604693 h 6985290"/>
              <a:gd name="connsiteX388" fmla="*/ 616065 w 2271082"/>
              <a:gd name="connsiteY388" fmla="*/ 4545100 h 6985290"/>
              <a:gd name="connsiteX389" fmla="*/ 675658 w 2271082"/>
              <a:gd name="connsiteY389" fmla="*/ 4485507 h 6985290"/>
              <a:gd name="connsiteX390" fmla="*/ 368868 w 2271082"/>
              <a:gd name="connsiteY390" fmla="*/ 4485507 h 6985290"/>
              <a:gd name="connsiteX391" fmla="*/ 428461 w 2271082"/>
              <a:gd name="connsiteY391" fmla="*/ 4545100 h 6985290"/>
              <a:gd name="connsiteX392" fmla="*/ 368868 w 2271082"/>
              <a:gd name="connsiteY392" fmla="*/ 4604693 h 6985290"/>
              <a:gd name="connsiteX393" fmla="*/ 309275 w 2271082"/>
              <a:gd name="connsiteY393" fmla="*/ 4545100 h 6985290"/>
              <a:gd name="connsiteX394" fmla="*/ 368868 w 2271082"/>
              <a:gd name="connsiteY394" fmla="*/ 4485507 h 6985290"/>
              <a:gd name="connsiteX395" fmla="*/ 59593 w 2271082"/>
              <a:gd name="connsiteY395" fmla="*/ 4485507 h 6985290"/>
              <a:gd name="connsiteX396" fmla="*/ 119186 w 2271082"/>
              <a:gd name="connsiteY396" fmla="*/ 4545100 h 6985290"/>
              <a:gd name="connsiteX397" fmla="*/ 59593 w 2271082"/>
              <a:gd name="connsiteY397" fmla="*/ 4604693 h 6985290"/>
              <a:gd name="connsiteX398" fmla="*/ 0 w 2271082"/>
              <a:gd name="connsiteY398" fmla="*/ 4545100 h 6985290"/>
              <a:gd name="connsiteX399" fmla="*/ 59593 w 2271082"/>
              <a:gd name="connsiteY399" fmla="*/ 4485507 h 6985290"/>
              <a:gd name="connsiteX400" fmla="*/ 2211489 w 2271082"/>
              <a:gd name="connsiteY400" fmla="*/ 4226198 h 6985290"/>
              <a:gd name="connsiteX401" fmla="*/ 2271082 w 2271082"/>
              <a:gd name="connsiteY401" fmla="*/ 4285791 h 6985290"/>
              <a:gd name="connsiteX402" fmla="*/ 2211489 w 2271082"/>
              <a:gd name="connsiteY402" fmla="*/ 4345384 h 6985290"/>
              <a:gd name="connsiteX403" fmla="*/ 2151896 w 2271082"/>
              <a:gd name="connsiteY403" fmla="*/ 4285791 h 6985290"/>
              <a:gd name="connsiteX404" fmla="*/ 2211489 w 2271082"/>
              <a:gd name="connsiteY404" fmla="*/ 4226198 h 6985290"/>
              <a:gd name="connsiteX405" fmla="*/ 1904699 w 2271082"/>
              <a:gd name="connsiteY405" fmla="*/ 4226198 h 6985290"/>
              <a:gd name="connsiteX406" fmla="*/ 1964292 w 2271082"/>
              <a:gd name="connsiteY406" fmla="*/ 4285791 h 6985290"/>
              <a:gd name="connsiteX407" fmla="*/ 1904699 w 2271082"/>
              <a:gd name="connsiteY407" fmla="*/ 4345384 h 6985290"/>
              <a:gd name="connsiteX408" fmla="*/ 1845106 w 2271082"/>
              <a:gd name="connsiteY408" fmla="*/ 4285791 h 6985290"/>
              <a:gd name="connsiteX409" fmla="*/ 1904699 w 2271082"/>
              <a:gd name="connsiteY409" fmla="*/ 4226198 h 6985290"/>
              <a:gd name="connsiteX410" fmla="*/ 1595424 w 2271082"/>
              <a:gd name="connsiteY410" fmla="*/ 4226198 h 6985290"/>
              <a:gd name="connsiteX411" fmla="*/ 1655017 w 2271082"/>
              <a:gd name="connsiteY411" fmla="*/ 4285791 h 6985290"/>
              <a:gd name="connsiteX412" fmla="*/ 1595424 w 2271082"/>
              <a:gd name="connsiteY412" fmla="*/ 4345384 h 6985290"/>
              <a:gd name="connsiteX413" fmla="*/ 1535831 w 2271082"/>
              <a:gd name="connsiteY413" fmla="*/ 4285791 h 6985290"/>
              <a:gd name="connsiteX414" fmla="*/ 1595424 w 2271082"/>
              <a:gd name="connsiteY414" fmla="*/ 4226198 h 6985290"/>
              <a:gd name="connsiteX415" fmla="*/ 1286149 w 2271082"/>
              <a:gd name="connsiteY415" fmla="*/ 4226198 h 6985290"/>
              <a:gd name="connsiteX416" fmla="*/ 1345742 w 2271082"/>
              <a:gd name="connsiteY416" fmla="*/ 4285791 h 6985290"/>
              <a:gd name="connsiteX417" fmla="*/ 1286149 w 2271082"/>
              <a:gd name="connsiteY417" fmla="*/ 4345384 h 6985290"/>
              <a:gd name="connsiteX418" fmla="*/ 1226556 w 2271082"/>
              <a:gd name="connsiteY418" fmla="*/ 4285791 h 6985290"/>
              <a:gd name="connsiteX419" fmla="*/ 1286149 w 2271082"/>
              <a:gd name="connsiteY419" fmla="*/ 4226198 h 6985290"/>
              <a:gd name="connsiteX420" fmla="*/ 982448 w 2271082"/>
              <a:gd name="connsiteY420" fmla="*/ 4226198 h 6985290"/>
              <a:gd name="connsiteX421" fmla="*/ 1042041 w 2271082"/>
              <a:gd name="connsiteY421" fmla="*/ 4285791 h 6985290"/>
              <a:gd name="connsiteX422" fmla="*/ 982448 w 2271082"/>
              <a:gd name="connsiteY422" fmla="*/ 4345384 h 6985290"/>
              <a:gd name="connsiteX423" fmla="*/ 922855 w 2271082"/>
              <a:gd name="connsiteY423" fmla="*/ 4285791 h 6985290"/>
              <a:gd name="connsiteX424" fmla="*/ 982448 w 2271082"/>
              <a:gd name="connsiteY424" fmla="*/ 4226198 h 6985290"/>
              <a:gd name="connsiteX425" fmla="*/ 675658 w 2271082"/>
              <a:gd name="connsiteY425" fmla="*/ 4226198 h 6985290"/>
              <a:gd name="connsiteX426" fmla="*/ 735251 w 2271082"/>
              <a:gd name="connsiteY426" fmla="*/ 4285791 h 6985290"/>
              <a:gd name="connsiteX427" fmla="*/ 675658 w 2271082"/>
              <a:gd name="connsiteY427" fmla="*/ 4345384 h 6985290"/>
              <a:gd name="connsiteX428" fmla="*/ 616065 w 2271082"/>
              <a:gd name="connsiteY428" fmla="*/ 4285791 h 6985290"/>
              <a:gd name="connsiteX429" fmla="*/ 675658 w 2271082"/>
              <a:gd name="connsiteY429" fmla="*/ 4226198 h 6985290"/>
              <a:gd name="connsiteX430" fmla="*/ 368868 w 2271082"/>
              <a:gd name="connsiteY430" fmla="*/ 4226198 h 6985290"/>
              <a:gd name="connsiteX431" fmla="*/ 428461 w 2271082"/>
              <a:gd name="connsiteY431" fmla="*/ 4285791 h 6985290"/>
              <a:gd name="connsiteX432" fmla="*/ 368868 w 2271082"/>
              <a:gd name="connsiteY432" fmla="*/ 4345384 h 6985290"/>
              <a:gd name="connsiteX433" fmla="*/ 309275 w 2271082"/>
              <a:gd name="connsiteY433" fmla="*/ 4285791 h 6985290"/>
              <a:gd name="connsiteX434" fmla="*/ 368868 w 2271082"/>
              <a:gd name="connsiteY434" fmla="*/ 4226198 h 6985290"/>
              <a:gd name="connsiteX435" fmla="*/ 59593 w 2271082"/>
              <a:gd name="connsiteY435" fmla="*/ 4226198 h 6985290"/>
              <a:gd name="connsiteX436" fmla="*/ 119186 w 2271082"/>
              <a:gd name="connsiteY436" fmla="*/ 4285791 h 6985290"/>
              <a:gd name="connsiteX437" fmla="*/ 59593 w 2271082"/>
              <a:gd name="connsiteY437" fmla="*/ 4345384 h 6985290"/>
              <a:gd name="connsiteX438" fmla="*/ 0 w 2271082"/>
              <a:gd name="connsiteY438" fmla="*/ 4285791 h 6985290"/>
              <a:gd name="connsiteX439" fmla="*/ 59593 w 2271082"/>
              <a:gd name="connsiteY439" fmla="*/ 4226198 h 6985290"/>
              <a:gd name="connsiteX440" fmla="*/ 2211489 w 2271082"/>
              <a:gd name="connsiteY440" fmla="*/ 3966889 h 6985290"/>
              <a:gd name="connsiteX441" fmla="*/ 2271082 w 2271082"/>
              <a:gd name="connsiteY441" fmla="*/ 4026482 h 6985290"/>
              <a:gd name="connsiteX442" fmla="*/ 2211489 w 2271082"/>
              <a:gd name="connsiteY442" fmla="*/ 4086075 h 6985290"/>
              <a:gd name="connsiteX443" fmla="*/ 2151896 w 2271082"/>
              <a:gd name="connsiteY443" fmla="*/ 4026482 h 6985290"/>
              <a:gd name="connsiteX444" fmla="*/ 2211489 w 2271082"/>
              <a:gd name="connsiteY444" fmla="*/ 3966889 h 6985290"/>
              <a:gd name="connsiteX445" fmla="*/ 1904699 w 2271082"/>
              <a:gd name="connsiteY445" fmla="*/ 3966889 h 6985290"/>
              <a:gd name="connsiteX446" fmla="*/ 1964292 w 2271082"/>
              <a:gd name="connsiteY446" fmla="*/ 4026482 h 6985290"/>
              <a:gd name="connsiteX447" fmla="*/ 1904699 w 2271082"/>
              <a:gd name="connsiteY447" fmla="*/ 4086075 h 6985290"/>
              <a:gd name="connsiteX448" fmla="*/ 1845106 w 2271082"/>
              <a:gd name="connsiteY448" fmla="*/ 4026482 h 6985290"/>
              <a:gd name="connsiteX449" fmla="*/ 1904699 w 2271082"/>
              <a:gd name="connsiteY449" fmla="*/ 3966889 h 6985290"/>
              <a:gd name="connsiteX450" fmla="*/ 1595424 w 2271082"/>
              <a:gd name="connsiteY450" fmla="*/ 3966889 h 6985290"/>
              <a:gd name="connsiteX451" fmla="*/ 1655017 w 2271082"/>
              <a:gd name="connsiteY451" fmla="*/ 4026482 h 6985290"/>
              <a:gd name="connsiteX452" fmla="*/ 1595424 w 2271082"/>
              <a:gd name="connsiteY452" fmla="*/ 4086075 h 6985290"/>
              <a:gd name="connsiteX453" fmla="*/ 1535831 w 2271082"/>
              <a:gd name="connsiteY453" fmla="*/ 4026482 h 6985290"/>
              <a:gd name="connsiteX454" fmla="*/ 1595424 w 2271082"/>
              <a:gd name="connsiteY454" fmla="*/ 3966889 h 6985290"/>
              <a:gd name="connsiteX455" fmla="*/ 1286149 w 2271082"/>
              <a:gd name="connsiteY455" fmla="*/ 3966889 h 6985290"/>
              <a:gd name="connsiteX456" fmla="*/ 1345742 w 2271082"/>
              <a:gd name="connsiteY456" fmla="*/ 4026482 h 6985290"/>
              <a:gd name="connsiteX457" fmla="*/ 1286149 w 2271082"/>
              <a:gd name="connsiteY457" fmla="*/ 4086075 h 6985290"/>
              <a:gd name="connsiteX458" fmla="*/ 1226556 w 2271082"/>
              <a:gd name="connsiteY458" fmla="*/ 4026482 h 6985290"/>
              <a:gd name="connsiteX459" fmla="*/ 1286149 w 2271082"/>
              <a:gd name="connsiteY459" fmla="*/ 3966889 h 6985290"/>
              <a:gd name="connsiteX460" fmla="*/ 982448 w 2271082"/>
              <a:gd name="connsiteY460" fmla="*/ 3966889 h 6985290"/>
              <a:gd name="connsiteX461" fmla="*/ 1042041 w 2271082"/>
              <a:gd name="connsiteY461" fmla="*/ 4026482 h 6985290"/>
              <a:gd name="connsiteX462" fmla="*/ 982448 w 2271082"/>
              <a:gd name="connsiteY462" fmla="*/ 4086075 h 6985290"/>
              <a:gd name="connsiteX463" fmla="*/ 922855 w 2271082"/>
              <a:gd name="connsiteY463" fmla="*/ 4026482 h 6985290"/>
              <a:gd name="connsiteX464" fmla="*/ 982448 w 2271082"/>
              <a:gd name="connsiteY464" fmla="*/ 3966889 h 6985290"/>
              <a:gd name="connsiteX465" fmla="*/ 675658 w 2271082"/>
              <a:gd name="connsiteY465" fmla="*/ 3966889 h 6985290"/>
              <a:gd name="connsiteX466" fmla="*/ 735251 w 2271082"/>
              <a:gd name="connsiteY466" fmla="*/ 4026482 h 6985290"/>
              <a:gd name="connsiteX467" fmla="*/ 675658 w 2271082"/>
              <a:gd name="connsiteY467" fmla="*/ 4086075 h 6985290"/>
              <a:gd name="connsiteX468" fmla="*/ 616065 w 2271082"/>
              <a:gd name="connsiteY468" fmla="*/ 4026482 h 6985290"/>
              <a:gd name="connsiteX469" fmla="*/ 675658 w 2271082"/>
              <a:gd name="connsiteY469" fmla="*/ 3966889 h 6985290"/>
              <a:gd name="connsiteX470" fmla="*/ 368868 w 2271082"/>
              <a:gd name="connsiteY470" fmla="*/ 3966889 h 6985290"/>
              <a:gd name="connsiteX471" fmla="*/ 428461 w 2271082"/>
              <a:gd name="connsiteY471" fmla="*/ 4026482 h 6985290"/>
              <a:gd name="connsiteX472" fmla="*/ 368868 w 2271082"/>
              <a:gd name="connsiteY472" fmla="*/ 4086075 h 6985290"/>
              <a:gd name="connsiteX473" fmla="*/ 309275 w 2271082"/>
              <a:gd name="connsiteY473" fmla="*/ 4026482 h 6985290"/>
              <a:gd name="connsiteX474" fmla="*/ 368868 w 2271082"/>
              <a:gd name="connsiteY474" fmla="*/ 3966889 h 6985290"/>
              <a:gd name="connsiteX475" fmla="*/ 59593 w 2271082"/>
              <a:gd name="connsiteY475" fmla="*/ 3966889 h 6985290"/>
              <a:gd name="connsiteX476" fmla="*/ 119186 w 2271082"/>
              <a:gd name="connsiteY476" fmla="*/ 4026482 h 6985290"/>
              <a:gd name="connsiteX477" fmla="*/ 59593 w 2271082"/>
              <a:gd name="connsiteY477" fmla="*/ 4086075 h 6985290"/>
              <a:gd name="connsiteX478" fmla="*/ 0 w 2271082"/>
              <a:gd name="connsiteY478" fmla="*/ 4026482 h 6985290"/>
              <a:gd name="connsiteX479" fmla="*/ 59593 w 2271082"/>
              <a:gd name="connsiteY479" fmla="*/ 3966889 h 6985290"/>
              <a:gd name="connsiteX480" fmla="*/ 2211489 w 2271082"/>
              <a:gd name="connsiteY480" fmla="*/ 3677120 h 6985290"/>
              <a:gd name="connsiteX481" fmla="*/ 2271082 w 2271082"/>
              <a:gd name="connsiteY481" fmla="*/ 3736713 h 6985290"/>
              <a:gd name="connsiteX482" fmla="*/ 2211489 w 2271082"/>
              <a:gd name="connsiteY482" fmla="*/ 3796306 h 6985290"/>
              <a:gd name="connsiteX483" fmla="*/ 2151896 w 2271082"/>
              <a:gd name="connsiteY483" fmla="*/ 3736713 h 6985290"/>
              <a:gd name="connsiteX484" fmla="*/ 2211489 w 2271082"/>
              <a:gd name="connsiteY484" fmla="*/ 3677120 h 6985290"/>
              <a:gd name="connsiteX485" fmla="*/ 1904699 w 2271082"/>
              <a:gd name="connsiteY485" fmla="*/ 3677120 h 6985290"/>
              <a:gd name="connsiteX486" fmla="*/ 1964292 w 2271082"/>
              <a:gd name="connsiteY486" fmla="*/ 3736713 h 6985290"/>
              <a:gd name="connsiteX487" fmla="*/ 1904699 w 2271082"/>
              <a:gd name="connsiteY487" fmla="*/ 3796306 h 6985290"/>
              <a:gd name="connsiteX488" fmla="*/ 1845106 w 2271082"/>
              <a:gd name="connsiteY488" fmla="*/ 3736713 h 6985290"/>
              <a:gd name="connsiteX489" fmla="*/ 1904699 w 2271082"/>
              <a:gd name="connsiteY489" fmla="*/ 3677120 h 6985290"/>
              <a:gd name="connsiteX490" fmla="*/ 1595424 w 2271082"/>
              <a:gd name="connsiteY490" fmla="*/ 3677120 h 6985290"/>
              <a:gd name="connsiteX491" fmla="*/ 1655017 w 2271082"/>
              <a:gd name="connsiteY491" fmla="*/ 3736713 h 6985290"/>
              <a:gd name="connsiteX492" fmla="*/ 1595424 w 2271082"/>
              <a:gd name="connsiteY492" fmla="*/ 3796306 h 6985290"/>
              <a:gd name="connsiteX493" fmla="*/ 1535831 w 2271082"/>
              <a:gd name="connsiteY493" fmla="*/ 3736713 h 6985290"/>
              <a:gd name="connsiteX494" fmla="*/ 1595424 w 2271082"/>
              <a:gd name="connsiteY494" fmla="*/ 3677120 h 6985290"/>
              <a:gd name="connsiteX495" fmla="*/ 1286149 w 2271082"/>
              <a:gd name="connsiteY495" fmla="*/ 3677120 h 6985290"/>
              <a:gd name="connsiteX496" fmla="*/ 1345742 w 2271082"/>
              <a:gd name="connsiteY496" fmla="*/ 3736713 h 6985290"/>
              <a:gd name="connsiteX497" fmla="*/ 1286149 w 2271082"/>
              <a:gd name="connsiteY497" fmla="*/ 3796306 h 6985290"/>
              <a:gd name="connsiteX498" fmla="*/ 1226556 w 2271082"/>
              <a:gd name="connsiteY498" fmla="*/ 3736713 h 6985290"/>
              <a:gd name="connsiteX499" fmla="*/ 1286149 w 2271082"/>
              <a:gd name="connsiteY499" fmla="*/ 3677120 h 6985290"/>
              <a:gd name="connsiteX500" fmla="*/ 982448 w 2271082"/>
              <a:gd name="connsiteY500" fmla="*/ 3677120 h 6985290"/>
              <a:gd name="connsiteX501" fmla="*/ 1042041 w 2271082"/>
              <a:gd name="connsiteY501" fmla="*/ 3736713 h 6985290"/>
              <a:gd name="connsiteX502" fmla="*/ 982448 w 2271082"/>
              <a:gd name="connsiteY502" fmla="*/ 3796306 h 6985290"/>
              <a:gd name="connsiteX503" fmla="*/ 922855 w 2271082"/>
              <a:gd name="connsiteY503" fmla="*/ 3736713 h 6985290"/>
              <a:gd name="connsiteX504" fmla="*/ 982448 w 2271082"/>
              <a:gd name="connsiteY504" fmla="*/ 3677120 h 6985290"/>
              <a:gd name="connsiteX505" fmla="*/ 675658 w 2271082"/>
              <a:gd name="connsiteY505" fmla="*/ 3677120 h 6985290"/>
              <a:gd name="connsiteX506" fmla="*/ 735251 w 2271082"/>
              <a:gd name="connsiteY506" fmla="*/ 3736713 h 6985290"/>
              <a:gd name="connsiteX507" fmla="*/ 675658 w 2271082"/>
              <a:gd name="connsiteY507" fmla="*/ 3796306 h 6985290"/>
              <a:gd name="connsiteX508" fmla="*/ 616065 w 2271082"/>
              <a:gd name="connsiteY508" fmla="*/ 3736713 h 6985290"/>
              <a:gd name="connsiteX509" fmla="*/ 675658 w 2271082"/>
              <a:gd name="connsiteY509" fmla="*/ 3677120 h 6985290"/>
              <a:gd name="connsiteX510" fmla="*/ 368868 w 2271082"/>
              <a:gd name="connsiteY510" fmla="*/ 3677120 h 6985290"/>
              <a:gd name="connsiteX511" fmla="*/ 428461 w 2271082"/>
              <a:gd name="connsiteY511" fmla="*/ 3736713 h 6985290"/>
              <a:gd name="connsiteX512" fmla="*/ 368868 w 2271082"/>
              <a:gd name="connsiteY512" fmla="*/ 3796306 h 6985290"/>
              <a:gd name="connsiteX513" fmla="*/ 309275 w 2271082"/>
              <a:gd name="connsiteY513" fmla="*/ 3736713 h 6985290"/>
              <a:gd name="connsiteX514" fmla="*/ 368868 w 2271082"/>
              <a:gd name="connsiteY514" fmla="*/ 3677120 h 6985290"/>
              <a:gd name="connsiteX515" fmla="*/ 59593 w 2271082"/>
              <a:gd name="connsiteY515" fmla="*/ 3677120 h 6985290"/>
              <a:gd name="connsiteX516" fmla="*/ 119186 w 2271082"/>
              <a:gd name="connsiteY516" fmla="*/ 3736713 h 6985290"/>
              <a:gd name="connsiteX517" fmla="*/ 59593 w 2271082"/>
              <a:gd name="connsiteY517" fmla="*/ 3796306 h 6985290"/>
              <a:gd name="connsiteX518" fmla="*/ 0 w 2271082"/>
              <a:gd name="connsiteY518" fmla="*/ 3736713 h 6985290"/>
              <a:gd name="connsiteX519" fmla="*/ 59593 w 2271082"/>
              <a:gd name="connsiteY519" fmla="*/ 3677120 h 6985290"/>
              <a:gd name="connsiteX520" fmla="*/ 2211489 w 2271082"/>
              <a:gd name="connsiteY520" fmla="*/ 3417819 h 6985290"/>
              <a:gd name="connsiteX521" fmla="*/ 2271082 w 2271082"/>
              <a:gd name="connsiteY521" fmla="*/ 3477409 h 6985290"/>
              <a:gd name="connsiteX522" fmla="*/ 2211489 w 2271082"/>
              <a:gd name="connsiteY522" fmla="*/ 3536997 h 6985290"/>
              <a:gd name="connsiteX523" fmla="*/ 2151896 w 2271082"/>
              <a:gd name="connsiteY523" fmla="*/ 3477409 h 6985290"/>
              <a:gd name="connsiteX524" fmla="*/ 2211489 w 2271082"/>
              <a:gd name="connsiteY524" fmla="*/ 3417819 h 6985290"/>
              <a:gd name="connsiteX525" fmla="*/ 1904699 w 2271082"/>
              <a:gd name="connsiteY525" fmla="*/ 3417819 h 6985290"/>
              <a:gd name="connsiteX526" fmla="*/ 1964292 w 2271082"/>
              <a:gd name="connsiteY526" fmla="*/ 3477409 h 6985290"/>
              <a:gd name="connsiteX527" fmla="*/ 1904699 w 2271082"/>
              <a:gd name="connsiteY527" fmla="*/ 3536997 h 6985290"/>
              <a:gd name="connsiteX528" fmla="*/ 1845106 w 2271082"/>
              <a:gd name="connsiteY528" fmla="*/ 3477409 h 6985290"/>
              <a:gd name="connsiteX529" fmla="*/ 1904699 w 2271082"/>
              <a:gd name="connsiteY529" fmla="*/ 3417819 h 6985290"/>
              <a:gd name="connsiteX530" fmla="*/ 1595424 w 2271082"/>
              <a:gd name="connsiteY530" fmla="*/ 3417819 h 6985290"/>
              <a:gd name="connsiteX531" fmla="*/ 1655017 w 2271082"/>
              <a:gd name="connsiteY531" fmla="*/ 3477409 h 6985290"/>
              <a:gd name="connsiteX532" fmla="*/ 1595424 w 2271082"/>
              <a:gd name="connsiteY532" fmla="*/ 3536997 h 6985290"/>
              <a:gd name="connsiteX533" fmla="*/ 1535831 w 2271082"/>
              <a:gd name="connsiteY533" fmla="*/ 3477409 h 6985290"/>
              <a:gd name="connsiteX534" fmla="*/ 1595424 w 2271082"/>
              <a:gd name="connsiteY534" fmla="*/ 3417819 h 6985290"/>
              <a:gd name="connsiteX535" fmla="*/ 1286149 w 2271082"/>
              <a:gd name="connsiteY535" fmla="*/ 3417819 h 6985290"/>
              <a:gd name="connsiteX536" fmla="*/ 1345742 w 2271082"/>
              <a:gd name="connsiteY536" fmla="*/ 3477409 h 6985290"/>
              <a:gd name="connsiteX537" fmla="*/ 1286149 w 2271082"/>
              <a:gd name="connsiteY537" fmla="*/ 3536997 h 6985290"/>
              <a:gd name="connsiteX538" fmla="*/ 1226556 w 2271082"/>
              <a:gd name="connsiteY538" fmla="*/ 3477409 h 6985290"/>
              <a:gd name="connsiteX539" fmla="*/ 1286149 w 2271082"/>
              <a:gd name="connsiteY539" fmla="*/ 3417819 h 6985290"/>
              <a:gd name="connsiteX540" fmla="*/ 982448 w 2271082"/>
              <a:gd name="connsiteY540" fmla="*/ 3417819 h 6985290"/>
              <a:gd name="connsiteX541" fmla="*/ 1042041 w 2271082"/>
              <a:gd name="connsiteY541" fmla="*/ 3477409 h 6985290"/>
              <a:gd name="connsiteX542" fmla="*/ 982448 w 2271082"/>
              <a:gd name="connsiteY542" fmla="*/ 3536997 h 6985290"/>
              <a:gd name="connsiteX543" fmla="*/ 922855 w 2271082"/>
              <a:gd name="connsiteY543" fmla="*/ 3477409 h 6985290"/>
              <a:gd name="connsiteX544" fmla="*/ 982448 w 2271082"/>
              <a:gd name="connsiteY544" fmla="*/ 3417819 h 6985290"/>
              <a:gd name="connsiteX545" fmla="*/ 675658 w 2271082"/>
              <a:gd name="connsiteY545" fmla="*/ 3417819 h 6985290"/>
              <a:gd name="connsiteX546" fmla="*/ 735251 w 2271082"/>
              <a:gd name="connsiteY546" fmla="*/ 3477409 h 6985290"/>
              <a:gd name="connsiteX547" fmla="*/ 675658 w 2271082"/>
              <a:gd name="connsiteY547" fmla="*/ 3536997 h 6985290"/>
              <a:gd name="connsiteX548" fmla="*/ 616065 w 2271082"/>
              <a:gd name="connsiteY548" fmla="*/ 3477409 h 6985290"/>
              <a:gd name="connsiteX549" fmla="*/ 675658 w 2271082"/>
              <a:gd name="connsiteY549" fmla="*/ 3417819 h 6985290"/>
              <a:gd name="connsiteX550" fmla="*/ 368868 w 2271082"/>
              <a:gd name="connsiteY550" fmla="*/ 3417819 h 6985290"/>
              <a:gd name="connsiteX551" fmla="*/ 428461 w 2271082"/>
              <a:gd name="connsiteY551" fmla="*/ 3477410 h 6985290"/>
              <a:gd name="connsiteX552" fmla="*/ 368868 w 2271082"/>
              <a:gd name="connsiteY552" fmla="*/ 3536997 h 6985290"/>
              <a:gd name="connsiteX553" fmla="*/ 309275 w 2271082"/>
              <a:gd name="connsiteY553" fmla="*/ 3477410 h 6985290"/>
              <a:gd name="connsiteX554" fmla="*/ 368868 w 2271082"/>
              <a:gd name="connsiteY554" fmla="*/ 3417819 h 6985290"/>
              <a:gd name="connsiteX555" fmla="*/ 59593 w 2271082"/>
              <a:gd name="connsiteY555" fmla="*/ 3417819 h 6985290"/>
              <a:gd name="connsiteX556" fmla="*/ 119186 w 2271082"/>
              <a:gd name="connsiteY556" fmla="*/ 3477409 h 6985290"/>
              <a:gd name="connsiteX557" fmla="*/ 59593 w 2271082"/>
              <a:gd name="connsiteY557" fmla="*/ 3536997 h 6985290"/>
              <a:gd name="connsiteX558" fmla="*/ 0 w 2271082"/>
              <a:gd name="connsiteY558" fmla="*/ 3477409 h 6985290"/>
              <a:gd name="connsiteX559" fmla="*/ 59593 w 2271082"/>
              <a:gd name="connsiteY559" fmla="*/ 3417819 h 6985290"/>
              <a:gd name="connsiteX560" fmla="*/ 368868 w 2271082"/>
              <a:gd name="connsiteY560" fmla="*/ 3158513 h 6985290"/>
              <a:gd name="connsiteX561" fmla="*/ 428461 w 2271082"/>
              <a:gd name="connsiteY561" fmla="*/ 3218105 h 6985290"/>
              <a:gd name="connsiteX562" fmla="*/ 368868 w 2271082"/>
              <a:gd name="connsiteY562" fmla="*/ 3277698 h 6985290"/>
              <a:gd name="connsiteX563" fmla="*/ 309275 w 2271082"/>
              <a:gd name="connsiteY563" fmla="*/ 3218105 h 6985290"/>
              <a:gd name="connsiteX564" fmla="*/ 368868 w 2271082"/>
              <a:gd name="connsiteY564" fmla="*/ 3158513 h 6985290"/>
              <a:gd name="connsiteX565" fmla="*/ 2211489 w 2271082"/>
              <a:gd name="connsiteY565" fmla="*/ 3158512 h 6985290"/>
              <a:gd name="connsiteX566" fmla="*/ 2271082 w 2271082"/>
              <a:gd name="connsiteY566" fmla="*/ 3218105 h 6985290"/>
              <a:gd name="connsiteX567" fmla="*/ 2211489 w 2271082"/>
              <a:gd name="connsiteY567" fmla="*/ 3277697 h 6985290"/>
              <a:gd name="connsiteX568" fmla="*/ 2151896 w 2271082"/>
              <a:gd name="connsiteY568" fmla="*/ 3218105 h 6985290"/>
              <a:gd name="connsiteX569" fmla="*/ 2211489 w 2271082"/>
              <a:gd name="connsiteY569" fmla="*/ 3158512 h 6985290"/>
              <a:gd name="connsiteX570" fmla="*/ 1904699 w 2271082"/>
              <a:gd name="connsiteY570" fmla="*/ 3158512 h 6985290"/>
              <a:gd name="connsiteX571" fmla="*/ 1964292 w 2271082"/>
              <a:gd name="connsiteY571" fmla="*/ 3218105 h 6985290"/>
              <a:gd name="connsiteX572" fmla="*/ 1904699 w 2271082"/>
              <a:gd name="connsiteY572" fmla="*/ 3277697 h 6985290"/>
              <a:gd name="connsiteX573" fmla="*/ 1845106 w 2271082"/>
              <a:gd name="connsiteY573" fmla="*/ 3218105 h 6985290"/>
              <a:gd name="connsiteX574" fmla="*/ 1904699 w 2271082"/>
              <a:gd name="connsiteY574" fmla="*/ 3158512 h 6985290"/>
              <a:gd name="connsiteX575" fmla="*/ 1595424 w 2271082"/>
              <a:gd name="connsiteY575" fmla="*/ 3158512 h 6985290"/>
              <a:gd name="connsiteX576" fmla="*/ 1655017 w 2271082"/>
              <a:gd name="connsiteY576" fmla="*/ 3218105 h 6985290"/>
              <a:gd name="connsiteX577" fmla="*/ 1595424 w 2271082"/>
              <a:gd name="connsiteY577" fmla="*/ 3277697 h 6985290"/>
              <a:gd name="connsiteX578" fmla="*/ 1535831 w 2271082"/>
              <a:gd name="connsiteY578" fmla="*/ 3218105 h 6985290"/>
              <a:gd name="connsiteX579" fmla="*/ 1595424 w 2271082"/>
              <a:gd name="connsiteY579" fmla="*/ 3158512 h 6985290"/>
              <a:gd name="connsiteX580" fmla="*/ 1286149 w 2271082"/>
              <a:gd name="connsiteY580" fmla="*/ 3158512 h 6985290"/>
              <a:gd name="connsiteX581" fmla="*/ 1345742 w 2271082"/>
              <a:gd name="connsiteY581" fmla="*/ 3218105 h 6985290"/>
              <a:gd name="connsiteX582" fmla="*/ 1286149 w 2271082"/>
              <a:gd name="connsiteY582" fmla="*/ 3277697 h 6985290"/>
              <a:gd name="connsiteX583" fmla="*/ 1226556 w 2271082"/>
              <a:gd name="connsiteY583" fmla="*/ 3218105 h 6985290"/>
              <a:gd name="connsiteX584" fmla="*/ 1286149 w 2271082"/>
              <a:gd name="connsiteY584" fmla="*/ 3158512 h 6985290"/>
              <a:gd name="connsiteX585" fmla="*/ 982448 w 2271082"/>
              <a:gd name="connsiteY585" fmla="*/ 3158512 h 6985290"/>
              <a:gd name="connsiteX586" fmla="*/ 1042041 w 2271082"/>
              <a:gd name="connsiteY586" fmla="*/ 3218105 h 6985290"/>
              <a:gd name="connsiteX587" fmla="*/ 982448 w 2271082"/>
              <a:gd name="connsiteY587" fmla="*/ 3277698 h 6985290"/>
              <a:gd name="connsiteX588" fmla="*/ 922855 w 2271082"/>
              <a:gd name="connsiteY588" fmla="*/ 3218105 h 6985290"/>
              <a:gd name="connsiteX589" fmla="*/ 982448 w 2271082"/>
              <a:gd name="connsiteY589" fmla="*/ 3158512 h 6985290"/>
              <a:gd name="connsiteX590" fmla="*/ 675658 w 2271082"/>
              <a:gd name="connsiteY590" fmla="*/ 3158512 h 6985290"/>
              <a:gd name="connsiteX591" fmla="*/ 735251 w 2271082"/>
              <a:gd name="connsiteY591" fmla="*/ 3218105 h 6985290"/>
              <a:gd name="connsiteX592" fmla="*/ 675658 w 2271082"/>
              <a:gd name="connsiteY592" fmla="*/ 3277698 h 6985290"/>
              <a:gd name="connsiteX593" fmla="*/ 616065 w 2271082"/>
              <a:gd name="connsiteY593" fmla="*/ 3218105 h 6985290"/>
              <a:gd name="connsiteX594" fmla="*/ 675658 w 2271082"/>
              <a:gd name="connsiteY594" fmla="*/ 3158512 h 6985290"/>
              <a:gd name="connsiteX595" fmla="*/ 59593 w 2271082"/>
              <a:gd name="connsiteY595" fmla="*/ 3158512 h 6985290"/>
              <a:gd name="connsiteX596" fmla="*/ 119186 w 2271082"/>
              <a:gd name="connsiteY596" fmla="*/ 3218105 h 6985290"/>
              <a:gd name="connsiteX597" fmla="*/ 59593 w 2271082"/>
              <a:gd name="connsiteY597" fmla="*/ 3277697 h 6985290"/>
              <a:gd name="connsiteX598" fmla="*/ 0 w 2271082"/>
              <a:gd name="connsiteY598" fmla="*/ 3218105 h 6985290"/>
              <a:gd name="connsiteX599" fmla="*/ 59593 w 2271082"/>
              <a:gd name="connsiteY599" fmla="*/ 3158512 h 6985290"/>
              <a:gd name="connsiteX600" fmla="*/ 1286149 w 2271082"/>
              <a:gd name="connsiteY600" fmla="*/ 2899203 h 6985290"/>
              <a:gd name="connsiteX601" fmla="*/ 1345742 w 2271082"/>
              <a:gd name="connsiteY601" fmla="*/ 2958800 h 6985290"/>
              <a:gd name="connsiteX602" fmla="*/ 1286149 w 2271082"/>
              <a:gd name="connsiteY602" fmla="*/ 3018393 h 6985290"/>
              <a:gd name="connsiteX603" fmla="*/ 1226556 w 2271082"/>
              <a:gd name="connsiteY603" fmla="*/ 2958800 h 6985290"/>
              <a:gd name="connsiteX604" fmla="*/ 1286149 w 2271082"/>
              <a:gd name="connsiteY604" fmla="*/ 2899203 h 6985290"/>
              <a:gd name="connsiteX605" fmla="*/ 982448 w 2271082"/>
              <a:gd name="connsiteY605" fmla="*/ 2899203 h 6985290"/>
              <a:gd name="connsiteX606" fmla="*/ 1042041 w 2271082"/>
              <a:gd name="connsiteY606" fmla="*/ 2958800 h 6985290"/>
              <a:gd name="connsiteX607" fmla="*/ 982448 w 2271082"/>
              <a:gd name="connsiteY607" fmla="*/ 3018393 h 6985290"/>
              <a:gd name="connsiteX608" fmla="*/ 922855 w 2271082"/>
              <a:gd name="connsiteY608" fmla="*/ 2958800 h 6985290"/>
              <a:gd name="connsiteX609" fmla="*/ 982448 w 2271082"/>
              <a:gd name="connsiteY609" fmla="*/ 2899203 h 6985290"/>
              <a:gd name="connsiteX610" fmla="*/ 675658 w 2271082"/>
              <a:gd name="connsiteY610" fmla="*/ 2899203 h 6985290"/>
              <a:gd name="connsiteX611" fmla="*/ 735251 w 2271082"/>
              <a:gd name="connsiteY611" fmla="*/ 2958801 h 6985290"/>
              <a:gd name="connsiteX612" fmla="*/ 675658 w 2271082"/>
              <a:gd name="connsiteY612" fmla="*/ 3018393 h 6985290"/>
              <a:gd name="connsiteX613" fmla="*/ 616065 w 2271082"/>
              <a:gd name="connsiteY613" fmla="*/ 2958801 h 6985290"/>
              <a:gd name="connsiteX614" fmla="*/ 675658 w 2271082"/>
              <a:gd name="connsiteY614" fmla="*/ 2899203 h 6985290"/>
              <a:gd name="connsiteX615" fmla="*/ 368868 w 2271082"/>
              <a:gd name="connsiteY615" fmla="*/ 2899203 h 6985290"/>
              <a:gd name="connsiteX616" fmla="*/ 428461 w 2271082"/>
              <a:gd name="connsiteY616" fmla="*/ 2958801 h 6985290"/>
              <a:gd name="connsiteX617" fmla="*/ 368868 w 2271082"/>
              <a:gd name="connsiteY617" fmla="*/ 3018393 h 6985290"/>
              <a:gd name="connsiteX618" fmla="*/ 309275 w 2271082"/>
              <a:gd name="connsiteY618" fmla="*/ 2958801 h 6985290"/>
              <a:gd name="connsiteX619" fmla="*/ 368868 w 2271082"/>
              <a:gd name="connsiteY619" fmla="*/ 2899203 h 6985290"/>
              <a:gd name="connsiteX620" fmla="*/ 2211489 w 2271082"/>
              <a:gd name="connsiteY620" fmla="*/ 2899202 h 6985290"/>
              <a:gd name="connsiteX621" fmla="*/ 2271082 w 2271082"/>
              <a:gd name="connsiteY621" fmla="*/ 2958800 h 6985290"/>
              <a:gd name="connsiteX622" fmla="*/ 2211489 w 2271082"/>
              <a:gd name="connsiteY622" fmla="*/ 3018393 h 6985290"/>
              <a:gd name="connsiteX623" fmla="*/ 2151896 w 2271082"/>
              <a:gd name="connsiteY623" fmla="*/ 2958800 h 6985290"/>
              <a:gd name="connsiteX624" fmla="*/ 2211489 w 2271082"/>
              <a:gd name="connsiteY624" fmla="*/ 2899202 h 6985290"/>
              <a:gd name="connsiteX625" fmla="*/ 1904699 w 2271082"/>
              <a:gd name="connsiteY625" fmla="*/ 2899202 h 6985290"/>
              <a:gd name="connsiteX626" fmla="*/ 1964292 w 2271082"/>
              <a:gd name="connsiteY626" fmla="*/ 2958800 h 6985290"/>
              <a:gd name="connsiteX627" fmla="*/ 1904699 w 2271082"/>
              <a:gd name="connsiteY627" fmla="*/ 3018393 h 6985290"/>
              <a:gd name="connsiteX628" fmla="*/ 1845106 w 2271082"/>
              <a:gd name="connsiteY628" fmla="*/ 2958800 h 6985290"/>
              <a:gd name="connsiteX629" fmla="*/ 1904699 w 2271082"/>
              <a:gd name="connsiteY629" fmla="*/ 2899202 h 6985290"/>
              <a:gd name="connsiteX630" fmla="*/ 1595424 w 2271082"/>
              <a:gd name="connsiteY630" fmla="*/ 2899202 h 6985290"/>
              <a:gd name="connsiteX631" fmla="*/ 1655017 w 2271082"/>
              <a:gd name="connsiteY631" fmla="*/ 2958800 h 6985290"/>
              <a:gd name="connsiteX632" fmla="*/ 1595424 w 2271082"/>
              <a:gd name="connsiteY632" fmla="*/ 3018393 h 6985290"/>
              <a:gd name="connsiteX633" fmla="*/ 1535831 w 2271082"/>
              <a:gd name="connsiteY633" fmla="*/ 2958800 h 6985290"/>
              <a:gd name="connsiteX634" fmla="*/ 1595424 w 2271082"/>
              <a:gd name="connsiteY634" fmla="*/ 2899202 h 6985290"/>
              <a:gd name="connsiteX635" fmla="*/ 59593 w 2271082"/>
              <a:gd name="connsiteY635" fmla="*/ 2899202 h 6985290"/>
              <a:gd name="connsiteX636" fmla="*/ 119186 w 2271082"/>
              <a:gd name="connsiteY636" fmla="*/ 2958800 h 6985290"/>
              <a:gd name="connsiteX637" fmla="*/ 59593 w 2271082"/>
              <a:gd name="connsiteY637" fmla="*/ 3018393 h 6985290"/>
              <a:gd name="connsiteX638" fmla="*/ 0 w 2271082"/>
              <a:gd name="connsiteY638" fmla="*/ 2958800 h 6985290"/>
              <a:gd name="connsiteX639" fmla="*/ 59593 w 2271082"/>
              <a:gd name="connsiteY639" fmla="*/ 2899202 h 6985290"/>
              <a:gd name="connsiteX640" fmla="*/ 1904699 w 2271082"/>
              <a:gd name="connsiteY640" fmla="*/ 2639898 h 6985290"/>
              <a:gd name="connsiteX641" fmla="*/ 1964292 w 2271082"/>
              <a:gd name="connsiteY641" fmla="*/ 2699491 h 6985290"/>
              <a:gd name="connsiteX642" fmla="*/ 1904699 w 2271082"/>
              <a:gd name="connsiteY642" fmla="*/ 2759084 h 6985290"/>
              <a:gd name="connsiteX643" fmla="*/ 1845106 w 2271082"/>
              <a:gd name="connsiteY643" fmla="*/ 2699491 h 6985290"/>
              <a:gd name="connsiteX644" fmla="*/ 1904699 w 2271082"/>
              <a:gd name="connsiteY644" fmla="*/ 2639898 h 6985290"/>
              <a:gd name="connsiteX645" fmla="*/ 1595424 w 2271082"/>
              <a:gd name="connsiteY645" fmla="*/ 2639898 h 6985290"/>
              <a:gd name="connsiteX646" fmla="*/ 1655017 w 2271082"/>
              <a:gd name="connsiteY646" fmla="*/ 2699491 h 6985290"/>
              <a:gd name="connsiteX647" fmla="*/ 1595424 w 2271082"/>
              <a:gd name="connsiteY647" fmla="*/ 2759084 h 6985290"/>
              <a:gd name="connsiteX648" fmla="*/ 1535831 w 2271082"/>
              <a:gd name="connsiteY648" fmla="*/ 2699491 h 6985290"/>
              <a:gd name="connsiteX649" fmla="*/ 1595424 w 2271082"/>
              <a:gd name="connsiteY649" fmla="*/ 2639898 h 6985290"/>
              <a:gd name="connsiteX650" fmla="*/ 1286149 w 2271082"/>
              <a:gd name="connsiteY650" fmla="*/ 2639898 h 6985290"/>
              <a:gd name="connsiteX651" fmla="*/ 1345742 w 2271082"/>
              <a:gd name="connsiteY651" fmla="*/ 2699491 h 6985290"/>
              <a:gd name="connsiteX652" fmla="*/ 1286149 w 2271082"/>
              <a:gd name="connsiteY652" fmla="*/ 2759085 h 6985290"/>
              <a:gd name="connsiteX653" fmla="*/ 1226556 w 2271082"/>
              <a:gd name="connsiteY653" fmla="*/ 2699491 h 6985290"/>
              <a:gd name="connsiteX654" fmla="*/ 1286149 w 2271082"/>
              <a:gd name="connsiteY654" fmla="*/ 2639898 h 6985290"/>
              <a:gd name="connsiteX655" fmla="*/ 982448 w 2271082"/>
              <a:gd name="connsiteY655" fmla="*/ 2639898 h 6985290"/>
              <a:gd name="connsiteX656" fmla="*/ 1042041 w 2271082"/>
              <a:gd name="connsiteY656" fmla="*/ 2699491 h 6985290"/>
              <a:gd name="connsiteX657" fmla="*/ 982448 w 2271082"/>
              <a:gd name="connsiteY657" fmla="*/ 2759085 h 6985290"/>
              <a:gd name="connsiteX658" fmla="*/ 922855 w 2271082"/>
              <a:gd name="connsiteY658" fmla="*/ 2699491 h 6985290"/>
              <a:gd name="connsiteX659" fmla="*/ 982448 w 2271082"/>
              <a:gd name="connsiteY659" fmla="*/ 2639898 h 6985290"/>
              <a:gd name="connsiteX660" fmla="*/ 675658 w 2271082"/>
              <a:gd name="connsiteY660" fmla="*/ 2639898 h 6985290"/>
              <a:gd name="connsiteX661" fmla="*/ 735251 w 2271082"/>
              <a:gd name="connsiteY661" fmla="*/ 2699491 h 6985290"/>
              <a:gd name="connsiteX662" fmla="*/ 675658 w 2271082"/>
              <a:gd name="connsiteY662" fmla="*/ 2759085 h 6985290"/>
              <a:gd name="connsiteX663" fmla="*/ 616065 w 2271082"/>
              <a:gd name="connsiteY663" fmla="*/ 2699491 h 6985290"/>
              <a:gd name="connsiteX664" fmla="*/ 675658 w 2271082"/>
              <a:gd name="connsiteY664" fmla="*/ 2639898 h 6985290"/>
              <a:gd name="connsiteX665" fmla="*/ 368868 w 2271082"/>
              <a:gd name="connsiteY665" fmla="*/ 2639898 h 6985290"/>
              <a:gd name="connsiteX666" fmla="*/ 428461 w 2271082"/>
              <a:gd name="connsiteY666" fmla="*/ 2699491 h 6985290"/>
              <a:gd name="connsiteX667" fmla="*/ 368868 w 2271082"/>
              <a:gd name="connsiteY667" fmla="*/ 2759085 h 6985290"/>
              <a:gd name="connsiteX668" fmla="*/ 309275 w 2271082"/>
              <a:gd name="connsiteY668" fmla="*/ 2699491 h 6985290"/>
              <a:gd name="connsiteX669" fmla="*/ 368868 w 2271082"/>
              <a:gd name="connsiteY669" fmla="*/ 2639898 h 6985290"/>
              <a:gd name="connsiteX670" fmla="*/ 2211489 w 2271082"/>
              <a:gd name="connsiteY670" fmla="*/ 2639897 h 6985290"/>
              <a:gd name="connsiteX671" fmla="*/ 2271082 w 2271082"/>
              <a:gd name="connsiteY671" fmla="*/ 2699491 h 6985290"/>
              <a:gd name="connsiteX672" fmla="*/ 2211489 w 2271082"/>
              <a:gd name="connsiteY672" fmla="*/ 2759084 h 6985290"/>
              <a:gd name="connsiteX673" fmla="*/ 2151896 w 2271082"/>
              <a:gd name="connsiteY673" fmla="*/ 2699491 h 6985290"/>
              <a:gd name="connsiteX674" fmla="*/ 2211489 w 2271082"/>
              <a:gd name="connsiteY674" fmla="*/ 2639897 h 6985290"/>
              <a:gd name="connsiteX675" fmla="*/ 59593 w 2271082"/>
              <a:gd name="connsiteY675" fmla="*/ 2639897 h 6985290"/>
              <a:gd name="connsiteX676" fmla="*/ 119186 w 2271082"/>
              <a:gd name="connsiteY676" fmla="*/ 2699491 h 6985290"/>
              <a:gd name="connsiteX677" fmla="*/ 59593 w 2271082"/>
              <a:gd name="connsiteY677" fmla="*/ 2759084 h 6985290"/>
              <a:gd name="connsiteX678" fmla="*/ 0 w 2271082"/>
              <a:gd name="connsiteY678" fmla="*/ 2699491 h 6985290"/>
              <a:gd name="connsiteX679" fmla="*/ 59593 w 2271082"/>
              <a:gd name="connsiteY679" fmla="*/ 2639897 h 6985290"/>
              <a:gd name="connsiteX680" fmla="*/ 1286149 w 2271082"/>
              <a:gd name="connsiteY680" fmla="*/ 2380588 h 6985290"/>
              <a:gd name="connsiteX681" fmla="*/ 1345742 w 2271082"/>
              <a:gd name="connsiteY681" fmla="*/ 2440174 h 6985290"/>
              <a:gd name="connsiteX682" fmla="*/ 1286149 w 2271082"/>
              <a:gd name="connsiteY682" fmla="*/ 2499776 h 6985290"/>
              <a:gd name="connsiteX683" fmla="*/ 1226556 w 2271082"/>
              <a:gd name="connsiteY683" fmla="*/ 2440174 h 6985290"/>
              <a:gd name="connsiteX684" fmla="*/ 1286149 w 2271082"/>
              <a:gd name="connsiteY684" fmla="*/ 2380588 h 6985290"/>
              <a:gd name="connsiteX685" fmla="*/ 982448 w 2271082"/>
              <a:gd name="connsiteY685" fmla="*/ 2380588 h 6985290"/>
              <a:gd name="connsiteX686" fmla="*/ 1042041 w 2271082"/>
              <a:gd name="connsiteY686" fmla="*/ 2440174 h 6985290"/>
              <a:gd name="connsiteX687" fmla="*/ 982448 w 2271082"/>
              <a:gd name="connsiteY687" fmla="*/ 2499776 h 6985290"/>
              <a:gd name="connsiteX688" fmla="*/ 922855 w 2271082"/>
              <a:gd name="connsiteY688" fmla="*/ 2440174 h 6985290"/>
              <a:gd name="connsiteX689" fmla="*/ 982448 w 2271082"/>
              <a:gd name="connsiteY689" fmla="*/ 2380588 h 6985290"/>
              <a:gd name="connsiteX690" fmla="*/ 675658 w 2271082"/>
              <a:gd name="connsiteY690" fmla="*/ 2380588 h 6985290"/>
              <a:gd name="connsiteX691" fmla="*/ 735251 w 2271082"/>
              <a:gd name="connsiteY691" fmla="*/ 2440174 h 6985290"/>
              <a:gd name="connsiteX692" fmla="*/ 675658 w 2271082"/>
              <a:gd name="connsiteY692" fmla="*/ 2499777 h 6985290"/>
              <a:gd name="connsiteX693" fmla="*/ 616065 w 2271082"/>
              <a:gd name="connsiteY693" fmla="*/ 2440174 h 6985290"/>
              <a:gd name="connsiteX694" fmla="*/ 675658 w 2271082"/>
              <a:gd name="connsiteY694" fmla="*/ 2380588 h 6985290"/>
              <a:gd name="connsiteX695" fmla="*/ 368868 w 2271082"/>
              <a:gd name="connsiteY695" fmla="*/ 2380588 h 6985290"/>
              <a:gd name="connsiteX696" fmla="*/ 428461 w 2271082"/>
              <a:gd name="connsiteY696" fmla="*/ 2440174 h 6985290"/>
              <a:gd name="connsiteX697" fmla="*/ 368868 w 2271082"/>
              <a:gd name="connsiteY697" fmla="*/ 2499777 h 6985290"/>
              <a:gd name="connsiteX698" fmla="*/ 309275 w 2271082"/>
              <a:gd name="connsiteY698" fmla="*/ 2440174 h 6985290"/>
              <a:gd name="connsiteX699" fmla="*/ 368868 w 2271082"/>
              <a:gd name="connsiteY699" fmla="*/ 2380588 h 6985290"/>
              <a:gd name="connsiteX700" fmla="*/ 2211489 w 2271082"/>
              <a:gd name="connsiteY700" fmla="*/ 2380587 h 6985290"/>
              <a:gd name="connsiteX701" fmla="*/ 2271082 w 2271082"/>
              <a:gd name="connsiteY701" fmla="*/ 2440174 h 6985290"/>
              <a:gd name="connsiteX702" fmla="*/ 2211489 w 2271082"/>
              <a:gd name="connsiteY702" fmla="*/ 2499776 h 6985290"/>
              <a:gd name="connsiteX703" fmla="*/ 2151896 w 2271082"/>
              <a:gd name="connsiteY703" fmla="*/ 2440174 h 6985290"/>
              <a:gd name="connsiteX704" fmla="*/ 2211489 w 2271082"/>
              <a:gd name="connsiteY704" fmla="*/ 2380587 h 6985290"/>
              <a:gd name="connsiteX705" fmla="*/ 1904699 w 2271082"/>
              <a:gd name="connsiteY705" fmla="*/ 2380587 h 6985290"/>
              <a:gd name="connsiteX706" fmla="*/ 1964292 w 2271082"/>
              <a:gd name="connsiteY706" fmla="*/ 2440174 h 6985290"/>
              <a:gd name="connsiteX707" fmla="*/ 1904699 w 2271082"/>
              <a:gd name="connsiteY707" fmla="*/ 2499776 h 6985290"/>
              <a:gd name="connsiteX708" fmla="*/ 1845106 w 2271082"/>
              <a:gd name="connsiteY708" fmla="*/ 2440174 h 6985290"/>
              <a:gd name="connsiteX709" fmla="*/ 1904699 w 2271082"/>
              <a:gd name="connsiteY709" fmla="*/ 2380587 h 6985290"/>
              <a:gd name="connsiteX710" fmla="*/ 1595424 w 2271082"/>
              <a:gd name="connsiteY710" fmla="*/ 2380587 h 6985290"/>
              <a:gd name="connsiteX711" fmla="*/ 1655017 w 2271082"/>
              <a:gd name="connsiteY711" fmla="*/ 2440174 h 6985290"/>
              <a:gd name="connsiteX712" fmla="*/ 1595424 w 2271082"/>
              <a:gd name="connsiteY712" fmla="*/ 2499776 h 6985290"/>
              <a:gd name="connsiteX713" fmla="*/ 1535831 w 2271082"/>
              <a:gd name="connsiteY713" fmla="*/ 2440174 h 6985290"/>
              <a:gd name="connsiteX714" fmla="*/ 1595424 w 2271082"/>
              <a:gd name="connsiteY714" fmla="*/ 2380587 h 6985290"/>
              <a:gd name="connsiteX715" fmla="*/ 59593 w 2271082"/>
              <a:gd name="connsiteY715" fmla="*/ 2380587 h 6985290"/>
              <a:gd name="connsiteX716" fmla="*/ 119186 w 2271082"/>
              <a:gd name="connsiteY716" fmla="*/ 2440174 h 6985290"/>
              <a:gd name="connsiteX717" fmla="*/ 59593 w 2271082"/>
              <a:gd name="connsiteY717" fmla="*/ 2499776 h 6985290"/>
              <a:gd name="connsiteX718" fmla="*/ 0 w 2271082"/>
              <a:gd name="connsiteY718" fmla="*/ 2440174 h 6985290"/>
              <a:gd name="connsiteX719" fmla="*/ 59593 w 2271082"/>
              <a:gd name="connsiteY719" fmla="*/ 2380587 h 6985290"/>
              <a:gd name="connsiteX720" fmla="*/ 675658 w 2271082"/>
              <a:gd name="connsiteY720" fmla="*/ 2121284 h 6985290"/>
              <a:gd name="connsiteX721" fmla="*/ 735251 w 2271082"/>
              <a:gd name="connsiteY721" fmla="*/ 2180877 h 6985290"/>
              <a:gd name="connsiteX722" fmla="*/ 675658 w 2271082"/>
              <a:gd name="connsiteY722" fmla="*/ 2240470 h 6985290"/>
              <a:gd name="connsiteX723" fmla="*/ 616065 w 2271082"/>
              <a:gd name="connsiteY723" fmla="*/ 2180877 h 6985290"/>
              <a:gd name="connsiteX724" fmla="*/ 675658 w 2271082"/>
              <a:gd name="connsiteY724" fmla="*/ 2121284 h 6985290"/>
              <a:gd name="connsiteX725" fmla="*/ 368868 w 2271082"/>
              <a:gd name="connsiteY725" fmla="*/ 2121284 h 6985290"/>
              <a:gd name="connsiteX726" fmla="*/ 428461 w 2271082"/>
              <a:gd name="connsiteY726" fmla="*/ 2180878 h 6985290"/>
              <a:gd name="connsiteX727" fmla="*/ 368868 w 2271082"/>
              <a:gd name="connsiteY727" fmla="*/ 2240470 h 6985290"/>
              <a:gd name="connsiteX728" fmla="*/ 309275 w 2271082"/>
              <a:gd name="connsiteY728" fmla="*/ 2180878 h 6985290"/>
              <a:gd name="connsiteX729" fmla="*/ 368868 w 2271082"/>
              <a:gd name="connsiteY729" fmla="*/ 2121284 h 6985290"/>
              <a:gd name="connsiteX730" fmla="*/ 1286149 w 2271082"/>
              <a:gd name="connsiteY730" fmla="*/ 2121284 h 6985290"/>
              <a:gd name="connsiteX731" fmla="*/ 1345742 w 2271082"/>
              <a:gd name="connsiteY731" fmla="*/ 2180877 h 6985290"/>
              <a:gd name="connsiteX732" fmla="*/ 1286149 w 2271082"/>
              <a:gd name="connsiteY732" fmla="*/ 2240470 h 6985290"/>
              <a:gd name="connsiteX733" fmla="*/ 1226556 w 2271082"/>
              <a:gd name="connsiteY733" fmla="*/ 2180877 h 6985290"/>
              <a:gd name="connsiteX734" fmla="*/ 1286149 w 2271082"/>
              <a:gd name="connsiteY734" fmla="*/ 2121284 h 6985290"/>
              <a:gd name="connsiteX735" fmla="*/ 982448 w 2271082"/>
              <a:gd name="connsiteY735" fmla="*/ 2121284 h 6985290"/>
              <a:gd name="connsiteX736" fmla="*/ 1042041 w 2271082"/>
              <a:gd name="connsiteY736" fmla="*/ 2180877 h 6985290"/>
              <a:gd name="connsiteX737" fmla="*/ 982448 w 2271082"/>
              <a:gd name="connsiteY737" fmla="*/ 2240470 h 6985290"/>
              <a:gd name="connsiteX738" fmla="*/ 922855 w 2271082"/>
              <a:gd name="connsiteY738" fmla="*/ 2180877 h 6985290"/>
              <a:gd name="connsiteX739" fmla="*/ 982448 w 2271082"/>
              <a:gd name="connsiteY739" fmla="*/ 2121284 h 6985290"/>
              <a:gd name="connsiteX740" fmla="*/ 1904699 w 2271082"/>
              <a:gd name="connsiteY740" fmla="*/ 2121283 h 6985290"/>
              <a:gd name="connsiteX741" fmla="*/ 1964292 w 2271082"/>
              <a:gd name="connsiteY741" fmla="*/ 2180877 h 6985290"/>
              <a:gd name="connsiteX742" fmla="*/ 1904699 w 2271082"/>
              <a:gd name="connsiteY742" fmla="*/ 2240470 h 6985290"/>
              <a:gd name="connsiteX743" fmla="*/ 1845106 w 2271082"/>
              <a:gd name="connsiteY743" fmla="*/ 2180877 h 6985290"/>
              <a:gd name="connsiteX744" fmla="*/ 1904699 w 2271082"/>
              <a:gd name="connsiteY744" fmla="*/ 2121283 h 6985290"/>
              <a:gd name="connsiteX745" fmla="*/ 1595424 w 2271082"/>
              <a:gd name="connsiteY745" fmla="*/ 2121283 h 6985290"/>
              <a:gd name="connsiteX746" fmla="*/ 1655017 w 2271082"/>
              <a:gd name="connsiteY746" fmla="*/ 2180877 h 6985290"/>
              <a:gd name="connsiteX747" fmla="*/ 1595424 w 2271082"/>
              <a:gd name="connsiteY747" fmla="*/ 2240470 h 6985290"/>
              <a:gd name="connsiteX748" fmla="*/ 1535831 w 2271082"/>
              <a:gd name="connsiteY748" fmla="*/ 2180877 h 6985290"/>
              <a:gd name="connsiteX749" fmla="*/ 1595424 w 2271082"/>
              <a:gd name="connsiteY749" fmla="*/ 2121283 h 6985290"/>
              <a:gd name="connsiteX750" fmla="*/ 2211489 w 2271082"/>
              <a:gd name="connsiteY750" fmla="*/ 2121283 h 6985290"/>
              <a:gd name="connsiteX751" fmla="*/ 2271082 w 2271082"/>
              <a:gd name="connsiteY751" fmla="*/ 2180877 h 6985290"/>
              <a:gd name="connsiteX752" fmla="*/ 2211489 w 2271082"/>
              <a:gd name="connsiteY752" fmla="*/ 2240470 h 6985290"/>
              <a:gd name="connsiteX753" fmla="*/ 2151896 w 2271082"/>
              <a:gd name="connsiteY753" fmla="*/ 2180877 h 6985290"/>
              <a:gd name="connsiteX754" fmla="*/ 2211489 w 2271082"/>
              <a:gd name="connsiteY754" fmla="*/ 2121283 h 6985290"/>
              <a:gd name="connsiteX755" fmla="*/ 59593 w 2271082"/>
              <a:gd name="connsiteY755" fmla="*/ 2121283 h 6985290"/>
              <a:gd name="connsiteX756" fmla="*/ 119186 w 2271082"/>
              <a:gd name="connsiteY756" fmla="*/ 2180877 h 6985290"/>
              <a:gd name="connsiteX757" fmla="*/ 59593 w 2271082"/>
              <a:gd name="connsiteY757" fmla="*/ 2240470 h 6985290"/>
              <a:gd name="connsiteX758" fmla="*/ 0 w 2271082"/>
              <a:gd name="connsiteY758" fmla="*/ 2180877 h 6985290"/>
              <a:gd name="connsiteX759" fmla="*/ 59593 w 2271082"/>
              <a:gd name="connsiteY759" fmla="*/ 2121283 h 6985290"/>
              <a:gd name="connsiteX760" fmla="*/ 368868 w 2271082"/>
              <a:gd name="connsiteY760" fmla="*/ 1845618 h 6985290"/>
              <a:gd name="connsiteX761" fmla="*/ 428461 w 2271082"/>
              <a:gd name="connsiteY761" fmla="*/ 1905213 h 6985290"/>
              <a:gd name="connsiteX762" fmla="*/ 368868 w 2271082"/>
              <a:gd name="connsiteY762" fmla="*/ 1964804 h 6985290"/>
              <a:gd name="connsiteX763" fmla="*/ 309275 w 2271082"/>
              <a:gd name="connsiteY763" fmla="*/ 1905213 h 6985290"/>
              <a:gd name="connsiteX764" fmla="*/ 368868 w 2271082"/>
              <a:gd name="connsiteY764" fmla="*/ 1845618 h 6985290"/>
              <a:gd name="connsiteX765" fmla="*/ 1595424 w 2271082"/>
              <a:gd name="connsiteY765" fmla="*/ 1845618 h 6985290"/>
              <a:gd name="connsiteX766" fmla="*/ 1655017 w 2271082"/>
              <a:gd name="connsiteY766" fmla="*/ 1905211 h 6985290"/>
              <a:gd name="connsiteX767" fmla="*/ 1595424 w 2271082"/>
              <a:gd name="connsiteY767" fmla="*/ 1964804 h 6985290"/>
              <a:gd name="connsiteX768" fmla="*/ 1535831 w 2271082"/>
              <a:gd name="connsiteY768" fmla="*/ 1905211 h 6985290"/>
              <a:gd name="connsiteX769" fmla="*/ 1595424 w 2271082"/>
              <a:gd name="connsiteY769" fmla="*/ 1845618 h 6985290"/>
              <a:gd name="connsiteX770" fmla="*/ 1286149 w 2271082"/>
              <a:gd name="connsiteY770" fmla="*/ 1845618 h 6985290"/>
              <a:gd name="connsiteX771" fmla="*/ 1345742 w 2271082"/>
              <a:gd name="connsiteY771" fmla="*/ 1905211 h 6985290"/>
              <a:gd name="connsiteX772" fmla="*/ 1286149 w 2271082"/>
              <a:gd name="connsiteY772" fmla="*/ 1964804 h 6985290"/>
              <a:gd name="connsiteX773" fmla="*/ 1226556 w 2271082"/>
              <a:gd name="connsiteY773" fmla="*/ 1905211 h 6985290"/>
              <a:gd name="connsiteX774" fmla="*/ 1286149 w 2271082"/>
              <a:gd name="connsiteY774" fmla="*/ 1845618 h 6985290"/>
              <a:gd name="connsiteX775" fmla="*/ 982448 w 2271082"/>
              <a:gd name="connsiteY775" fmla="*/ 1845618 h 6985290"/>
              <a:gd name="connsiteX776" fmla="*/ 1042041 w 2271082"/>
              <a:gd name="connsiteY776" fmla="*/ 1905211 h 6985290"/>
              <a:gd name="connsiteX777" fmla="*/ 982448 w 2271082"/>
              <a:gd name="connsiteY777" fmla="*/ 1964804 h 6985290"/>
              <a:gd name="connsiteX778" fmla="*/ 922855 w 2271082"/>
              <a:gd name="connsiteY778" fmla="*/ 1905211 h 6985290"/>
              <a:gd name="connsiteX779" fmla="*/ 982448 w 2271082"/>
              <a:gd name="connsiteY779" fmla="*/ 1845618 h 6985290"/>
              <a:gd name="connsiteX780" fmla="*/ 675658 w 2271082"/>
              <a:gd name="connsiteY780" fmla="*/ 1845618 h 6985290"/>
              <a:gd name="connsiteX781" fmla="*/ 735251 w 2271082"/>
              <a:gd name="connsiteY781" fmla="*/ 1905211 h 6985290"/>
              <a:gd name="connsiteX782" fmla="*/ 675658 w 2271082"/>
              <a:gd name="connsiteY782" fmla="*/ 1964804 h 6985290"/>
              <a:gd name="connsiteX783" fmla="*/ 616065 w 2271082"/>
              <a:gd name="connsiteY783" fmla="*/ 1905211 h 6985290"/>
              <a:gd name="connsiteX784" fmla="*/ 675658 w 2271082"/>
              <a:gd name="connsiteY784" fmla="*/ 1845618 h 6985290"/>
              <a:gd name="connsiteX785" fmla="*/ 2211489 w 2271082"/>
              <a:gd name="connsiteY785" fmla="*/ 1845617 h 6985290"/>
              <a:gd name="connsiteX786" fmla="*/ 2271082 w 2271082"/>
              <a:gd name="connsiteY786" fmla="*/ 1905210 h 6985290"/>
              <a:gd name="connsiteX787" fmla="*/ 2211489 w 2271082"/>
              <a:gd name="connsiteY787" fmla="*/ 1964804 h 6985290"/>
              <a:gd name="connsiteX788" fmla="*/ 2151896 w 2271082"/>
              <a:gd name="connsiteY788" fmla="*/ 1905210 h 6985290"/>
              <a:gd name="connsiteX789" fmla="*/ 2211489 w 2271082"/>
              <a:gd name="connsiteY789" fmla="*/ 1845617 h 6985290"/>
              <a:gd name="connsiteX790" fmla="*/ 1904699 w 2271082"/>
              <a:gd name="connsiteY790" fmla="*/ 1845617 h 6985290"/>
              <a:gd name="connsiteX791" fmla="*/ 1964292 w 2271082"/>
              <a:gd name="connsiteY791" fmla="*/ 1905210 h 6985290"/>
              <a:gd name="connsiteX792" fmla="*/ 1904699 w 2271082"/>
              <a:gd name="connsiteY792" fmla="*/ 1964804 h 6985290"/>
              <a:gd name="connsiteX793" fmla="*/ 1845106 w 2271082"/>
              <a:gd name="connsiteY793" fmla="*/ 1905210 h 6985290"/>
              <a:gd name="connsiteX794" fmla="*/ 1904699 w 2271082"/>
              <a:gd name="connsiteY794" fmla="*/ 1845617 h 6985290"/>
              <a:gd name="connsiteX795" fmla="*/ 59593 w 2271082"/>
              <a:gd name="connsiteY795" fmla="*/ 1845617 h 6985290"/>
              <a:gd name="connsiteX796" fmla="*/ 119186 w 2271082"/>
              <a:gd name="connsiteY796" fmla="*/ 1905210 h 6985290"/>
              <a:gd name="connsiteX797" fmla="*/ 59593 w 2271082"/>
              <a:gd name="connsiteY797" fmla="*/ 1964804 h 6985290"/>
              <a:gd name="connsiteX798" fmla="*/ 0 w 2271082"/>
              <a:gd name="connsiteY798" fmla="*/ 1905210 h 6985290"/>
              <a:gd name="connsiteX799" fmla="*/ 59593 w 2271082"/>
              <a:gd name="connsiteY799" fmla="*/ 1845617 h 6985290"/>
              <a:gd name="connsiteX800" fmla="*/ 1595424 w 2271082"/>
              <a:gd name="connsiteY800" fmla="*/ 1586309 h 6985290"/>
              <a:gd name="connsiteX801" fmla="*/ 1655017 w 2271082"/>
              <a:gd name="connsiteY801" fmla="*/ 1645903 h 6985290"/>
              <a:gd name="connsiteX802" fmla="*/ 1595424 w 2271082"/>
              <a:gd name="connsiteY802" fmla="*/ 1705495 h 6985290"/>
              <a:gd name="connsiteX803" fmla="*/ 1535831 w 2271082"/>
              <a:gd name="connsiteY803" fmla="*/ 1645903 h 6985290"/>
              <a:gd name="connsiteX804" fmla="*/ 1595424 w 2271082"/>
              <a:gd name="connsiteY804" fmla="*/ 1586309 h 6985290"/>
              <a:gd name="connsiteX805" fmla="*/ 1286149 w 2271082"/>
              <a:gd name="connsiteY805" fmla="*/ 1586309 h 6985290"/>
              <a:gd name="connsiteX806" fmla="*/ 1345742 w 2271082"/>
              <a:gd name="connsiteY806" fmla="*/ 1645903 h 6985290"/>
              <a:gd name="connsiteX807" fmla="*/ 1286149 w 2271082"/>
              <a:gd name="connsiteY807" fmla="*/ 1705496 h 6985290"/>
              <a:gd name="connsiteX808" fmla="*/ 1226556 w 2271082"/>
              <a:gd name="connsiteY808" fmla="*/ 1645903 h 6985290"/>
              <a:gd name="connsiteX809" fmla="*/ 1286149 w 2271082"/>
              <a:gd name="connsiteY809" fmla="*/ 1586309 h 6985290"/>
              <a:gd name="connsiteX810" fmla="*/ 982448 w 2271082"/>
              <a:gd name="connsiteY810" fmla="*/ 1586309 h 6985290"/>
              <a:gd name="connsiteX811" fmla="*/ 1042041 w 2271082"/>
              <a:gd name="connsiteY811" fmla="*/ 1645903 h 6985290"/>
              <a:gd name="connsiteX812" fmla="*/ 982448 w 2271082"/>
              <a:gd name="connsiteY812" fmla="*/ 1705496 h 6985290"/>
              <a:gd name="connsiteX813" fmla="*/ 922855 w 2271082"/>
              <a:gd name="connsiteY813" fmla="*/ 1645903 h 6985290"/>
              <a:gd name="connsiteX814" fmla="*/ 982448 w 2271082"/>
              <a:gd name="connsiteY814" fmla="*/ 1586309 h 6985290"/>
              <a:gd name="connsiteX815" fmla="*/ 675658 w 2271082"/>
              <a:gd name="connsiteY815" fmla="*/ 1586309 h 6985290"/>
              <a:gd name="connsiteX816" fmla="*/ 735251 w 2271082"/>
              <a:gd name="connsiteY816" fmla="*/ 1645903 h 6985290"/>
              <a:gd name="connsiteX817" fmla="*/ 675658 w 2271082"/>
              <a:gd name="connsiteY817" fmla="*/ 1705496 h 6985290"/>
              <a:gd name="connsiteX818" fmla="*/ 616065 w 2271082"/>
              <a:gd name="connsiteY818" fmla="*/ 1645903 h 6985290"/>
              <a:gd name="connsiteX819" fmla="*/ 675658 w 2271082"/>
              <a:gd name="connsiteY819" fmla="*/ 1586309 h 6985290"/>
              <a:gd name="connsiteX820" fmla="*/ 368868 w 2271082"/>
              <a:gd name="connsiteY820" fmla="*/ 1586309 h 6985290"/>
              <a:gd name="connsiteX821" fmla="*/ 428461 w 2271082"/>
              <a:gd name="connsiteY821" fmla="*/ 1645903 h 6985290"/>
              <a:gd name="connsiteX822" fmla="*/ 368868 w 2271082"/>
              <a:gd name="connsiteY822" fmla="*/ 1705496 h 6985290"/>
              <a:gd name="connsiteX823" fmla="*/ 309275 w 2271082"/>
              <a:gd name="connsiteY823" fmla="*/ 1645903 h 6985290"/>
              <a:gd name="connsiteX824" fmla="*/ 368868 w 2271082"/>
              <a:gd name="connsiteY824" fmla="*/ 1586309 h 6985290"/>
              <a:gd name="connsiteX825" fmla="*/ 2211489 w 2271082"/>
              <a:gd name="connsiteY825" fmla="*/ 1586309 h 6985290"/>
              <a:gd name="connsiteX826" fmla="*/ 2271082 w 2271082"/>
              <a:gd name="connsiteY826" fmla="*/ 1645902 h 6985290"/>
              <a:gd name="connsiteX827" fmla="*/ 2211489 w 2271082"/>
              <a:gd name="connsiteY827" fmla="*/ 1705495 h 6985290"/>
              <a:gd name="connsiteX828" fmla="*/ 2151896 w 2271082"/>
              <a:gd name="connsiteY828" fmla="*/ 1645902 h 6985290"/>
              <a:gd name="connsiteX829" fmla="*/ 2211489 w 2271082"/>
              <a:gd name="connsiteY829" fmla="*/ 1586309 h 6985290"/>
              <a:gd name="connsiteX830" fmla="*/ 1904699 w 2271082"/>
              <a:gd name="connsiteY830" fmla="*/ 1586309 h 6985290"/>
              <a:gd name="connsiteX831" fmla="*/ 1964292 w 2271082"/>
              <a:gd name="connsiteY831" fmla="*/ 1645903 h 6985290"/>
              <a:gd name="connsiteX832" fmla="*/ 1904699 w 2271082"/>
              <a:gd name="connsiteY832" fmla="*/ 1705495 h 6985290"/>
              <a:gd name="connsiteX833" fmla="*/ 1845106 w 2271082"/>
              <a:gd name="connsiteY833" fmla="*/ 1645903 h 6985290"/>
              <a:gd name="connsiteX834" fmla="*/ 1904699 w 2271082"/>
              <a:gd name="connsiteY834" fmla="*/ 1586309 h 6985290"/>
              <a:gd name="connsiteX835" fmla="*/ 59593 w 2271082"/>
              <a:gd name="connsiteY835" fmla="*/ 1586309 h 6985290"/>
              <a:gd name="connsiteX836" fmla="*/ 119186 w 2271082"/>
              <a:gd name="connsiteY836" fmla="*/ 1645902 h 6985290"/>
              <a:gd name="connsiteX837" fmla="*/ 59593 w 2271082"/>
              <a:gd name="connsiteY837" fmla="*/ 1705495 h 6985290"/>
              <a:gd name="connsiteX838" fmla="*/ 0 w 2271082"/>
              <a:gd name="connsiteY838" fmla="*/ 1645902 h 6985290"/>
              <a:gd name="connsiteX839" fmla="*/ 59593 w 2271082"/>
              <a:gd name="connsiteY839" fmla="*/ 1586309 h 6985290"/>
              <a:gd name="connsiteX840" fmla="*/ 368868 w 2271082"/>
              <a:gd name="connsiteY840" fmla="*/ 1327002 h 6985290"/>
              <a:gd name="connsiteX841" fmla="*/ 428461 w 2271082"/>
              <a:gd name="connsiteY841" fmla="*/ 1386594 h 6985290"/>
              <a:gd name="connsiteX842" fmla="*/ 368868 w 2271082"/>
              <a:gd name="connsiteY842" fmla="*/ 1446188 h 6985290"/>
              <a:gd name="connsiteX843" fmla="*/ 309275 w 2271082"/>
              <a:gd name="connsiteY843" fmla="*/ 1386594 h 6985290"/>
              <a:gd name="connsiteX844" fmla="*/ 368868 w 2271082"/>
              <a:gd name="connsiteY844" fmla="*/ 1327002 h 6985290"/>
              <a:gd name="connsiteX845" fmla="*/ 1595424 w 2271082"/>
              <a:gd name="connsiteY845" fmla="*/ 1327001 h 6985290"/>
              <a:gd name="connsiteX846" fmla="*/ 1655017 w 2271082"/>
              <a:gd name="connsiteY846" fmla="*/ 1386594 h 6985290"/>
              <a:gd name="connsiteX847" fmla="*/ 1595424 w 2271082"/>
              <a:gd name="connsiteY847" fmla="*/ 1446187 h 6985290"/>
              <a:gd name="connsiteX848" fmla="*/ 1535831 w 2271082"/>
              <a:gd name="connsiteY848" fmla="*/ 1386594 h 6985290"/>
              <a:gd name="connsiteX849" fmla="*/ 1595424 w 2271082"/>
              <a:gd name="connsiteY849" fmla="*/ 1327001 h 6985290"/>
              <a:gd name="connsiteX850" fmla="*/ 1286149 w 2271082"/>
              <a:gd name="connsiteY850" fmla="*/ 1327001 h 6985290"/>
              <a:gd name="connsiteX851" fmla="*/ 1345742 w 2271082"/>
              <a:gd name="connsiteY851" fmla="*/ 1386594 h 6985290"/>
              <a:gd name="connsiteX852" fmla="*/ 1286149 w 2271082"/>
              <a:gd name="connsiteY852" fmla="*/ 1446188 h 6985290"/>
              <a:gd name="connsiteX853" fmla="*/ 1226556 w 2271082"/>
              <a:gd name="connsiteY853" fmla="*/ 1386594 h 6985290"/>
              <a:gd name="connsiteX854" fmla="*/ 1286149 w 2271082"/>
              <a:gd name="connsiteY854" fmla="*/ 1327001 h 6985290"/>
              <a:gd name="connsiteX855" fmla="*/ 982448 w 2271082"/>
              <a:gd name="connsiteY855" fmla="*/ 1327001 h 6985290"/>
              <a:gd name="connsiteX856" fmla="*/ 1042041 w 2271082"/>
              <a:gd name="connsiteY856" fmla="*/ 1386594 h 6985290"/>
              <a:gd name="connsiteX857" fmla="*/ 982448 w 2271082"/>
              <a:gd name="connsiteY857" fmla="*/ 1446188 h 6985290"/>
              <a:gd name="connsiteX858" fmla="*/ 922855 w 2271082"/>
              <a:gd name="connsiteY858" fmla="*/ 1386594 h 6985290"/>
              <a:gd name="connsiteX859" fmla="*/ 982448 w 2271082"/>
              <a:gd name="connsiteY859" fmla="*/ 1327001 h 6985290"/>
              <a:gd name="connsiteX860" fmla="*/ 675658 w 2271082"/>
              <a:gd name="connsiteY860" fmla="*/ 1327001 h 6985290"/>
              <a:gd name="connsiteX861" fmla="*/ 735251 w 2271082"/>
              <a:gd name="connsiteY861" fmla="*/ 1386594 h 6985290"/>
              <a:gd name="connsiteX862" fmla="*/ 675658 w 2271082"/>
              <a:gd name="connsiteY862" fmla="*/ 1446188 h 6985290"/>
              <a:gd name="connsiteX863" fmla="*/ 616065 w 2271082"/>
              <a:gd name="connsiteY863" fmla="*/ 1386594 h 6985290"/>
              <a:gd name="connsiteX864" fmla="*/ 675658 w 2271082"/>
              <a:gd name="connsiteY864" fmla="*/ 1327001 h 6985290"/>
              <a:gd name="connsiteX865" fmla="*/ 2211489 w 2271082"/>
              <a:gd name="connsiteY865" fmla="*/ 1327001 h 6985290"/>
              <a:gd name="connsiteX866" fmla="*/ 2271082 w 2271082"/>
              <a:gd name="connsiteY866" fmla="*/ 1386594 h 6985290"/>
              <a:gd name="connsiteX867" fmla="*/ 2211489 w 2271082"/>
              <a:gd name="connsiteY867" fmla="*/ 1446187 h 6985290"/>
              <a:gd name="connsiteX868" fmla="*/ 2151896 w 2271082"/>
              <a:gd name="connsiteY868" fmla="*/ 1386594 h 6985290"/>
              <a:gd name="connsiteX869" fmla="*/ 2211489 w 2271082"/>
              <a:gd name="connsiteY869" fmla="*/ 1327001 h 6985290"/>
              <a:gd name="connsiteX870" fmla="*/ 1904699 w 2271082"/>
              <a:gd name="connsiteY870" fmla="*/ 1327001 h 6985290"/>
              <a:gd name="connsiteX871" fmla="*/ 1964292 w 2271082"/>
              <a:gd name="connsiteY871" fmla="*/ 1386594 h 6985290"/>
              <a:gd name="connsiteX872" fmla="*/ 1904699 w 2271082"/>
              <a:gd name="connsiteY872" fmla="*/ 1446187 h 6985290"/>
              <a:gd name="connsiteX873" fmla="*/ 1845106 w 2271082"/>
              <a:gd name="connsiteY873" fmla="*/ 1386594 h 6985290"/>
              <a:gd name="connsiteX874" fmla="*/ 1904699 w 2271082"/>
              <a:gd name="connsiteY874" fmla="*/ 1327001 h 6985290"/>
              <a:gd name="connsiteX875" fmla="*/ 59593 w 2271082"/>
              <a:gd name="connsiteY875" fmla="*/ 1327001 h 6985290"/>
              <a:gd name="connsiteX876" fmla="*/ 119186 w 2271082"/>
              <a:gd name="connsiteY876" fmla="*/ 1386594 h 6985290"/>
              <a:gd name="connsiteX877" fmla="*/ 59593 w 2271082"/>
              <a:gd name="connsiteY877" fmla="*/ 1446187 h 6985290"/>
              <a:gd name="connsiteX878" fmla="*/ 0 w 2271082"/>
              <a:gd name="connsiteY878" fmla="*/ 1386594 h 6985290"/>
              <a:gd name="connsiteX879" fmla="*/ 59593 w 2271082"/>
              <a:gd name="connsiteY879" fmla="*/ 1327001 h 6985290"/>
              <a:gd name="connsiteX880" fmla="*/ 368868 w 2271082"/>
              <a:gd name="connsiteY880" fmla="*/ 1067691 h 6985290"/>
              <a:gd name="connsiteX881" fmla="*/ 428461 w 2271082"/>
              <a:gd name="connsiteY881" fmla="*/ 1127283 h 6985290"/>
              <a:gd name="connsiteX882" fmla="*/ 368868 w 2271082"/>
              <a:gd name="connsiteY882" fmla="*/ 1186876 h 6985290"/>
              <a:gd name="connsiteX883" fmla="*/ 309275 w 2271082"/>
              <a:gd name="connsiteY883" fmla="*/ 1127283 h 6985290"/>
              <a:gd name="connsiteX884" fmla="*/ 368868 w 2271082"/>
              <a:gd name="connsiteY884" fmla="*/ 1067691 h 6985290"/>
              <a:gd name="connsiteX885" fmla="*/ 675658 w 2271082"/>
              <a:gd name="connsiteY885" fmla="*/ 1067690 h 6985290"/>
              <a:gd name="connsiteX886" fmla="*/ 735251 w 2271082"/>
              <a:gd name="connsiteY886" fmla="*/ 1127283 h 6985290"/>
              <a:gd name="connsiteX887" fmla="*/ 675658 w 2271082"/>
              <a:gd name="connsiteY887" fmla="*/ 1186876 h 6985290"/>
              <a:gd name="connsiteX888" fmla="*/ 616065 w 2271082"/>
              <a:gd name="connsiteY888" fmla="*/ 1127283 h 6985290"/>
              <a:gd name="connsiteX889" fmla="*/ 675658 w 2271082"/>
              <a:gd name="connsiteY889" fmla="*/ 1067690 h 6985290"/>
              <a:gd name="connsiteX890" fmla="*/ 982448 w 2271082"/>
              <a:gd name="connsiteY890" fmla="*/ 1067690 h 6985290"/>
              <a:gd name="connsiteX891" fmla="*/ 1042041 w 2271082"/>
              <a:gd name="connsiteY891" fmla="*/ 1127283 h 6985290"/>
              <a:gd name="connsiteX892" fmla="*/ 982448 w 2271082"/>
              <a:gd name="connsiteY892" fmla="*/ 1186876 h 6985290"/>
              <a:gd name="connsiteX893" fmla="*/ 922855 w 2271082"/>
              <a:gd name="connsiteY893" fmla="*/ 1127283 h 6985290"/>
              <a:gd name="connsiteX894" fmla="*/ 982448 w 2271082"/>
              <a:gd name="connsiteY894" fmla="*/ 1067690 h 6985290"/>
              <a:gd name="connsiteX895" fmla="*/ 1286149 w 2271082"/>
              <a:gd name="connsiteY895" fmla="*/ 1067690 h 6985290"/>
              <a:gd name="connsiteX896" fmla="*/ 1345742 w 2271082"/>
              <a:gd name="connsiteY896" fmla="*/ 1127283 h 6985290"/>
              <a:gd name="connsiteX897" fmla="*/ 1286149 w 2271082"/>
              <a:gd name="connsiteY897" fmla="*/ 1186876 h 6985290"/>
              <a:gd name="connsiteX898" fmla="*/ 1226556 w 2271082"/>
              <a:gd name="connsiteY898" fmla="*/ 1127283 h 6985290"/>
              <a:gd name="connsiteX899" fmla="*/ 1286149 w 2271082"/>
              <a:gd name="connsiteY899" fmla="*/ 1067690 h 6985290"/>
              <a:gd name="connsiteX900" fmla="*/ 1595424 w 2271082"/>
              <a:gd name="connsiteY900" fmla="*/ 1067690 h 6985290"/>
              <a:gd name="connsiteX901" fmla="*/ 1655017 w 2271082"/>
              <a:gd name="connsiteY901" fmla="*/ 1127283 h 6985290"/>
              <a:gd name="connsiteX902" fmla="*/ 1595424 w 2271082"/>
              <a:gd name="connsiteY902" fmla="*/ 1186876 h 6985290"/>
              <a:gd name="connsiteX903" fmla="*/ 1535831 w 2271082"/>
              <a:gd name="connsiteY903" fmla="*/ 1127283 h 6985290"/>
              <a:gd name="connsiteX904" fmla="*/ 1595424 w 2271082"/>
              <a:gd name="connsiteY904" fmla="*/ 1067690 h 6985290"/>
              <a:gd name="connsiteX905" fmla="*/ 1904699 w 2271082"/>
              <a:gd name="connsiteY905" fmla="*/ 1067690 h 6985290"/>
              <a:gd name="connsiteX906" fmla="*/ 1964292 w 2271082"/>
              <a:gd name="connsiteY906" fmla="*/ 1127283 h 6985290"/>
              <a:gd name="connsiteX907" fmla="*/ 1904699 w 2271082"/>
              <a:gd name="connsiteY907" fmla="*/ 1186876 h 6985290"/>
              <a:gd name="connsiteX908" fmla="*/ 1845106 w 2271082"/>
              <a:gd name="connsiteY908" fmla="*/ 1127283 h 6985290"/>
              <a:gd name="connsiteX909" fmla="*/ 1904699 w 2271082"/>
              <a:gd name="connsiteY909" fmla="*/ 1067690 h 6985290"/>
              <a:gd name="connsiteX910" fmla="*/ 2211489 w 2271082"/>
              <a:gd name="connsiteY910" fmla="*/ 1067690 h 6985290"/>
              <a:gd name="connsiteX911" fmla="*/ 2271082 w 2271082"/>
              <a:gd name="connsiteY911" fmla="*/ 1127283 h 6985290"/>
              <a:gd name="connsiteX912" fmla="*/ 2211489 w 2271082"/>
              <a:gd name="connsiteY912" fmla="*/ 1186876 h 6985290"/>
              <a:gd name="connsiteX913" fmla="*/ 2151896 w 2271082"/>
              <a:gd name="connsiteY913" fmla="*/ 1127283 h 6985290"/>
              <a:gd name="connsiteX914" fmla="*/ 2211489 w 2271082"/>
              <a:gd name="connsiteY914" fmla="*/ 1067690 h 6985290"/>
              <a:gd name="connsiteX915" fmla="*/ 59593 w 2271082"/>
              <a:gd name="connsiteY915" fmla="*/ 1067690 h 6985290"/>
              <a:gd name="connsiteX916" fmla="*/ 119186 w 2271082"/>
              <a:gd name="connsiteY916" fmla="*/ 1127283 h 6985290"/>
              <a:gd name="connsiteX917" fmla="*/ 59593 w 2271082"/>
              <a:gd name="connsiteY917" fmla="*/ 1186876 h 6985290"/>
              <a:gd name="connsiteX918" fmla="*/ 0 w 2271082"/>
              <a:gd name="connsiteY918" fmla="*/ 1127283 h 6985290"/>
              <a:gd name="connsiteX919" fmla="*/ 59593 w 2271082"/>
              <a:gd name="connsiteY919" fmla="*/ 1067690 h 6985290"/>
              <a:gd name="connsiteX920" fmla="*/ 368868 w 2271082"/>
              <a:gd name="connsiteY920" fmla="*/ 777923 h 6985290"/>
              <a:gd name="connsiteX921" fmla="*/ 428461 w 2271082"/>
              <a:gd name="connsiteY921" fmla="*/ 837516 h 6985290"/>
              <a:gd name="connsiteX922" fmla="*/ 368868 w 2271082"/>
              <a:gd name="connsiteY922" fmla="*/ 897109 h 6985290"/>
              <a:gd name="connsiteX923" fmla="*/ 309275 w 2271082"/>
              <a:gd name="connsiteY923" fmla="*/ 837516 h 6985290"/>
              <a:gd name="connsiteX924" fmla="*/ 368868 w 2271082"/>
              <a:gd name="connsiteY924" fmla="*/ 777923 h 6985290"/>
              <a:gd name="connsiteX925" fmla="*/ 675658 w 2271082"/>
              <a:gd name="connsiteY925" fmla="*/ 777923 h 6985290"/>
              <a:gd name="connsiteX926" fmla="*/ 735251 w 2271082"/>
              <a:gd name="connsiteY926" fmla="*/ 837516 h 6985290"/>
              <a:gd name="connsiteX927" fmla="*/ 675658 w 2271082"/>
              <a:gd name="connsiteY927" fmla="*/ 897109 h 6985290"/>
              <a:gd name="connsiteX928" fmla="*/ 616065 w 2271082"/>
              <a:gd name="connsiteY928" fmla="*/ 837516 h 6985290"/>
              <a:gd name="connsiteX929" fmla="*/ 675658 w 2271082"/>
              <a:gd name="connsiteY929" fmla="*/ 777923 h 6985290"/>
              <a:gd name="connsiteX930" fmla="*/ 982448 w 2271082"/>
              <a:gd name="connsiteY930" fmla="*/ 777923 h 6985290"/>
              <a:gd name="connsiteX931" fmla="*/ 1042041 w 2271082"/>
              <a:gd name="connsiteY931" fmla="*/ 837516 h 6985290"/>
              <a:gd name="connsiteX932" fmla="*/ 982448 w 2271082"/>
              <a:gd name="connsiteY932" fmla="*/ 897109 h 6985290"/>
              <a:gd name="connsiteX933" fmla="*/ 922855 w 2271082"/>
              <a:gd name="connsiteY933" fmla="*/ 837516 h 6985290"/>
              <a:gd name="connsiteX934" fmla="*/ 982448 w 2271082"/>
              <a:gd name="connsiteY934" fmla="*/ 777923 h 6985290"/>
              <a:gd name="connsiteX935" fmla="*/ 1286149 w 2271082"/>
              <a:gd name="connsiteY935" fmla="*/ 777923 h 6985290"/>
              <a:gd name="connsiteX936" fmla="*/ 1345742 w 2271082"/>
              <a:gd name="connsiteY936" fmla="*/ 837516 h 6985290"/>
              <a:gd name="connsiteX937" fmla="*/ 1286149 w 2271082"/>
              <a:gd name="connsiteY937" fmla="*/ 897108 h 6985290"/>
              <a:gd name="connsiteX938" fmla="*/ 1226556 w 2271082"/>
              <a:gd name="connsiteY938" fmla="*/ 837516 h 6985290"/>
              <a:gd name="connsiteX939" fmla="*/ 1286149 w 2271082"/>
              <a:gd name="connsiteY939" fmla="*/ 777923 h 6985290"/>
              <a:gd name="connsiteX940" fmla="*/ 1595424 w 2271082"/>
              <a:gd name="connsiteY940" fmla="*/ 777923 h 6985290"/>
              <a:gd name="connsiteX941" fmla="*/ 1655017 w 2271082"/>
              <a:gd name="connsiteY941" fmla="*/ 837516 h 6985290"/>
              <a:gd name="connsiteX942" fmla="*/ 1595424 w 2271082"/>
              <a:gd name="connsiteY942" fmla="*/ 897108 h 6985290"/>
              <a:gd name="connsiteX943" fmla="*/ 1535831 w 2271082"/>
              <a:gd name="connsiteY943" fmla="*/ 837516 h 6985290"/>
              <a:gd name="connsiteX944" fmla="*/ 1595424 w 2271082"/>
              <a:gd name="connsiteY944" fmla="*/ 777923 h 6985290"/>
              <a:gd name="connsiteX945" fmla="*/ 1904699 w 2271082"/>
              <a:gd name="connsiteY945" fmla="*/ 777923 h 6985290"/>
              <a:gd name="connsiteX946" fmla="*/ 1964292 w 2271082"/>
              <a:gd name="connsiteY946" fmla="*/ 837515 h 6985290"/>
              <a:gd name="connsiteX947" fmla="*/ 1904699 w 2271082"/>
              <a:gd name="connsiteY947" fmla="*/ 897108 h 6985290"/>
              <a:gd name="connsiteX948" fmla="*/ 1845106 w 2271082"/>
              <a:gd name="connsiteY948" fmla="*/ 837515 h 6985290"/>
              <a:gd name="connsiteX949" fmla="*/ 1904699 w 2271082"/>
              <a:gd name="connsiteY949" fmla="*/ 777923 h 6985290"/>
              <a:gd name="connsiteX950" fmla="*/ 2211489 w 2271082"/>
              <a:gd name="connsiteY950" fmla="*/ 777922 h 6985290"/>
              <a:gd name="connsiteX951" fmla="*/ 2271082 w 2271082"/>
              <a:gd name="connsiteY951" fmla="*/ 837515 h 6985290"/>
              <a:gd name="connsiteX952" fmla="*/ 2211489 w 2271082"/>
              <a:gd name="connsiteY952" fmla="*/ 897108 h 6985290"/>
              <a:gd name="connsiteX953" fmla="*/ 2151896 w 2271082"/>
              <a:gd name="connsiteY953" fmla="*/ 837515 h 6985290"/>
              <a:gd name="connsiteX954" fmla="*/ 2211489 w 2271082"/>
              <a:gd name="connsiteY954" fmla="*/ 777922 h 6985290"/>
              <a:gd name="connsiteX955" fmla="*/ 59593 w 2271082"/>
              <a:gd name="connsiteY955" fmla="*/ 777922 h 6985290"/>
              <a:gd name="connsiteX956" fmla="*/ 119186 w 2271082"/>
              <a:gd name="connsiteY956" fmla="*/ 837515 h 6985290"/>
              <a:gd name="connsiteX957" fmla="*/ 59593 w 2271082"/>
              <a:gd name="connsiteY957" fmla="*/ 897108 h 6985290"/>
              <a:gd name="connsiteX958" fmla="*/ 0 w 2271082"/>
              <a:gd name="connsiteY958" fmla="*/ 837515 h 6985290"/>
              <a:gd name="connsiteX959" fmla="*/ 59593 w 2271082"/>
              <a:gd name="connsiteY959" fmla="*/ 777922 h 6985290"/>
              <a:gd name="connsiteX960" fmla="*/ 368868 w 2271082"/>
              <a:gd name="connsiteY960" fmla="*/ 518616 h 6985290"/>
              <a:gd name="connsiteX961" fmla="*/ 428461 w 2271082"/>
              <a:gd name="connsiteY961" fmla="*/ 578208 h 6985290"/>
              <a:gd name="connsiteX962" fmla="*/ 368868 w 2271082"/>
              <a:gd name="connsiteY962" fmla="*/ 637801 h 6985290"/>
              <a:gd name="connsiteX963" fmla="*/ 309275 w 2271082"/>
              <a:gd name="connsiteY963" fmla="*/ 578208 h 6985290"/>
              <a:gd name="connsiteX964" fmla="*/ 368868 w 2271082"/>
              <a:gd name="connsiteY964" fmla="*/ 518616 h 6985290"/>
              <a:gd name="connsiteX965" fmla="*/ 675658 w 2271082"/>
              <a:gd name="connsiteY965" fmla="*/ 518616 h 6985290"/>
              <a:gd name="connsiteX966" fmla="*/ 735251 w 2271082"/>
              <a:gd name="connsiteY966" fmla="*/ 578208 h 6985290"/>
              <a:gd name="connsiteX967" fmla="*/ 675658 w 2271082"/>
              <a:gd name="connsiteY967" fmla="*/ 637801 h 6985290"/>
              <a:gd name="connsiteX968" fmla="*/ 616065 w 2271082"/>
              <a:gd name="connsiteY968" fmla="*/ 578208 h 6985290"/>
              <a:gd name="connsiteX969" fmla="*/ 675658 w 2271082"/>
              <a:gd name="connsiteY969" fmla="*/ 518616 h 6985290"/>
              <a:gd name="connsiteX970" fmla="*/ 982448 w 2271082"/>
              <a:gd name="connsiteY970" fmla="*/ 518615 h 6985290"/>
              <a:gd name="connsiteX971" fmla="*/ 1042041 w 2271082"/>
              <a:gd name="connsiteY971" fmla="*/ 578208 h 6985290"/>
              <a:gd name="connsiteX972" fmla="*/ 982448 w 2271082"/>
              <a:gd name="connsiteY972" fmla="*/ 637801 h 6985290"/>
              <a:gd name="connsiteX973" fmla="*/ 922855 w 2271082"/>
              <a:gd name="connsiteY973" fmla="*/ 578208 h 6985290"/>
              <a:gd name="connsiteX974" fmla="*/ 982448 w 2271082"/>
              <a:gd name="connsiteY974" fmla="*/ 518615 h 6985290"/>
              <a:gd name="connsiteX975" fmla="*/ 1286149 w 2271082"/>
              <a:gd name="connsiteY975" fmla="*/ 518615 h 6985290"/>
              <a:gd name="connsiteX976" fmla="*/ 1345742 w 2271082"/>
              <a:gd name="connsiteY976" fmla="*/ 578208 h 6985290"/>
              <a:gd name="connsiteX977" fmla="*/ 1286149 w 2271082"/>
              <a:gd name="connsiteY977" fmla="*/ 637801 h 6985290"/>
              <a:gd name="connsiteX978" fmla="*/ 1226556 w 2271082"/>
              <a:gd name="connsiteY978" fmla="*/ 578208 h 6985290"/>
              <a:gd name="connsiteX979" fmla="*/ 1286149 w 2271082"/>
              <a:gd name="connsiteY979" fmla="*/ 518615 h 6985290"/>
              <a:gd name="connsiteX980" fmla="*/ 1595424 w 2271082"/>
              <a:gd name="connsiteY980" fmla="*/ 518615 h 6985290"/>
              <a:gd name="connsiteX981" fmla="*/ 1655017 w 2271082"/>
              <a:gd name="connsiteY981" fmla="*/ 578208 h 6985290"/>
              <a:gd name="connsiteX982" fmla="*/ 1595424 w 2271082"/>
              <a:gd name="connsiteY982" fmla="*/ 637801 h 6985290"/>
              <a:gd name="connsiteX983" fmla="*/ 1535831 w 2271082"/>
              <a:gd name="connsiteY983" fmla="*/ 578208 h 6985290"/>
              <a:gd name="connsiteX984" fmla="*/ 1595424 w 2271082"/>
              <a:gd name="connsiteY984" fmla="*/ 518615 h 6985290"/>
              <a:gd name="connsiteX985" fmla="*/ 1904699 w 2271082"/>
              <a:gd name="connsiteY985" fmla="*/ 518615 h 6985290"/>
              <a:gd name="connsiteX986" fmla="*/ 1964292 w 2271082"/>
              <a:gd name="connsiteY986" fmla="*/ 578208 h 6985290"/>
              <a:gd name="connsiteX987" fmla="*/ 1904699 w 2271082"/>
              <a:gd name="connsiteY987" fmla="*/ 637801 h 6985290"/>
              <a:gd name="connsiteX988" fmla="*/ 1845106 w 2271082"/>
              <a:gd name="connsiteY988" fmla="*/ 578208 h 6985290"/>
              <a:gd name="connsiteX989" fmla="*/ 1904699 w 2271082"/>
              <a:gd name="connsiteY989" fmla="*/ 518615 h 6985290"/>
              <a:gd name="connsiteX990" fmla="*/ 2211489 w 2271082"/>
              <a:gd name="connsiteY990" fmla="*/ 518615 h 6985290"/>
              <a:gd name="connsiteX991" fmla="*/ 2271082 w 2271082"/>
              <a:gd name="connsiteY991" fmla="*/ 578208 h 6985290"/>
              <a:gd name="connsiteX992" fmla="*/ 2211489 w 2271082"/>
              <a:gd name="connsiteY992" fmla="*/ 637801 h 6985290"/>
              <a:gd name="connsiteX993" fmla="*/ 2151896 w 2271082"/>
              <a:gd name="connsiteY993" fmla="*/ 578208 h 6985290"/>
              <a:gd name="connsiteX994" fmla="*/ 2211489 w 2271082"/>
              <a:gd name="connsiteY994" fmla="*/ 518615 h 6985290"/>
              <a:gd name="connsiteX995" fmla="*/ 59593 w 2271082"/>
              <a:gd name="connsiteY995" fmla="*/ 518615 h 6985290"/>
              <a:gd name="connsiteX996" fmla="*/ 119186 w 2271082"/>
              <a:gd name="connsiteY996" fmla="*/ 578208 h 6985290"/>
              <a:gd name="connsiteX997" fmla="*/ 59593 w 2271082"/>
              <a:gd name="connsiteY997" fmla="*/ 637801 h 6985290"/>
              <a:gd name="connsiteX998" fmla="*/ 0 w 2271082"/>
              <a:gd name="connsiteY998" fmla="*/ 578208 h 6985290"/>
              <a:gd name="connsiteX999" fmla="*/ 59593 w 2271082"/>
              <a:gd name="connsiteY999" fmla="*/ 518615 h 6985290"/>
              <a:gd name="connsiteX1000" fmla="*/ 368868 w 2271082"/>
              <a:gd name="connsiteY1000" fmla="*/ 259308 h 6985290"/>
              <a:gd name="connsiteX1001" fmla="*/ 428461 w 2271082"/>
              <a:gd name="connsiteY1001" fmla="*/ 318901 h 6985290"/>
              <a:gd name="connsiteX1002" fmla="*/ 368868 w 2271082"/>
              <a:gd name="connsiteY1002" fmla="*/ 378494 h 6985290"/>
              <a:gd name="connsiteX1003" fmla="*/ 309275 w 2271082"/>
              <a:gd name="connsiteY1003" fmla="*/ 318901 h 6985290"/>
              <a:gd name="connsiteX1004" fmla="*/ 368868 w 2271082"/>
              <a:gd name="connsiteY1004" fmla="*/ 259308 h 6985290"/>
              <a:gd name="connsiteX1005" fmla="*/ 675658 w 2271082"/>
              <a:gd name="connsiteY1005" fmla="*/ 259308 h 6985290"/>
              <a:gd name="connsiteX1006" fmla="*/ 735251 w 2271082"/>
              <a:gd name="connsiteY1006" fmla="*/ 318901 h 6985290"/>
              <a:gd name="connsiteX1007" fmla="*/ 675658 w 2271082"/>
              <a:gd name="connsiteY1007" fmla="*/ 378494 h 6985290"/>
              <a:gd name="connsiteX1008" fmla="*/ 616065 w 2271082"/>
              <a:gd name="connsiteY1008" fmla="*/ 318901 h 6985290"/>
              <a:gd name="connsiteX1009" fmla="*/ 675658 w 2271082"/>
              <a:gd name="connsiteY1009" fmla="*/ 259308 h 6985290"/>
              <a:gd name="connsiteX1010" fmla="*/ 982448 w 2271082"/>
              <a:gd name="connsiteY1010" fmla="*/ 259308 h 6985290"/>
              <a:gd name="connsiteX1011" fmla="*/ 1042041 w 2271082"/>
              <a:gd name="connsiteY1011" fmla="*/ 318901 h 6985290"/>
              <a:gd name="connsiteX1012" fmla="*/ 982448 w 2271082"/>
              <a:gd name="connsiteY1012" fmla="*/ 378494 h 6985290"/>
              <a:gd name="connsiteX1013" fmla="*/ 922855 w 2271082"/>
              <a:gd name="connsiteY1013" fmla="*/ 318901 h 6985290"/>
              <a:gd name="connsiteX1014" fmla="*/ 982448 w 2271082"/>
              <a:gd name="connsiteY1014" fmla="*/ 259308 h 6985290"/>
              <a:gd name="connsiteX1015" fmla="*/ 1286149 w 2271082"/>
              <a:gd name="connsiteY1015" fmla="*/ 259308 h 6985290"/>
              <a:gd name="connsiteX1016" fmla="*/ 1345742 w 2271082"/>
              <a:gd name="connsiteY1016" fmla="*/ 318901 h 6985290"/>
              <a:gd name="connsiteX1017" fmla="*/ 1286149 w 2271082"/>
              <a:gd name="connsiteY1017" fmla="*/ 378494 h 6985290"/>
              <a:gd name="connsiteX1018" fmla="*/ 1226556 w 2271082"/>
              <a:gd name="connsiteY1018" fmla="*/ 318901 h 6985290"/>
              <a:gd name="connsiteX1019" fmla="*/ 1286149 w 2271082"/>
              <a:gd name="connsiteY1019" fmla="*/ 259308 h 6985290"/>
              <a:gd name="connsiteX1020" fmla="*/ 1595424 w 2271082"/>
              <a:gd name="connsiteY1020" fmla="*/ 259308 h 6985290"/>
              <a:gd name="connsiteX1021" fmla="*/ 1655017 w 2271082"/>
              <a:gd name="connsiteY1021" fmla="*/ 318901 h 6985290"/>
              <a:gd name="connsiteX1022" fmla="*/ 1595424 w 2271082"/>
              <a:gd name="connsiteY1022" fmla="*/ 378494 h 6985290"/>
              <a:gd name="connsiteX1023" fmla="*/ 1535831 w 2271082"/>
              <a:gd name="connsiteY1023" fmla="*/ 318901 h 6985290"/>
              <a:gd name="connsiteX1024" fmla="*/ 1595424 w 2271082"/>
              <a:gd name="connsiteY1024" fmla="*/ 259308 h 6985290"/>
              <a:gd name="connsiteX1025" fmla="*/ 1904699 w 2271082"/>
              <a:gd name="connsiteY1025" fmla="*/ 259308 h 6985290"/>
              <a:gd name="connsiteX1026" fmla="*/ 1964292 w 2271082"/>
              <a:gd name="connsiteY1026" fmla="*/ 318901 h 6985290"/>
              <a:gd name="connsiteX1027" fmla="*/ 1904699 w 2271082"/>
              <a:gd name="connsiteY1027" fmla="*/ 378493 h 6985290"/>
              <a:gd name="connsiteX1028" fmla="*/ 1845106 w 2271082"/>
              <a:gd name="connsiteY1028" fmla="*/ 318901 h 6985290"/>
              <a:gd name="connsiteX1029" fmla="*/ 1904699 w 2271082"/>
              <a:gd name="connsiteY1029" fmla="*/ 259308 h 6985290"/>
              <a:gd name="connsiteX1030" fmla="*/ 2211489 w 2271082"/>
              <a:gd name="connsiteY1030" fmla="*/ 259308 h 6985290"/>
              <a:gd name="connsiteX1031" fmla="*/ 2271082 w 2271082"/>
              <a:gd name="connsiteY1031" fmla="*/ 318900 h 6985290"/>
              <a:gd name="connsiteX1032" fmla="*/ 2211489 w 2271082"/>
              <a:gd name="connsiteY1032" fmla="*/ 378493 h 6985290"/>
              <a:gd name="connsiteX1033" fmla="*/ 2151896 w 2271082"/>
              <a:gd name="connsiteY1033" fmla="*/ 318900 h 6985290"/>
              <a:gd name="connsiteX1034" fmla="*/ 2211489 w 2271082"/>
              <a:gd name="connsiteY1034" fmla="*/ 259308 h 6985290"/>
              <a:gd name="connsiteX1035" fmla="*/ 59593 w 2271082"/>
              <a:gd name="connsiteY1035" fmla="*/ 259308 h 6985290"/>
              <a:gd name="connsiteX1036" fmla="*/ 119186 w 2271082"/>
              <a:gd name="connsiteY1036" fmla="*/ 318900 h 6985290"/>
              <a:gd name="connsiteX1037" fmla="*/ 59593 w 2271082"/>
              <a:gd name="connsiteY1037" fmla="*/ 378493 h 6985290"/>
              <a:gd name="connsiteX1038" fmla="*/ 0 w 2271082"/>
              <a:gd name="connsiteY1038" fmla="*/ 318900 h 6985290"/>
              <a:gd name="connsiteX1039" fmla="*/ 59593 w 2271082"/>
              <a:gd name="connsiteY1039" fmla="*/ 259308 h 6985290"/>
              <a:gd name="connsiteX1040" fmla="*/ 368868 w 2271082"/>
              <a:gd name="connsiteY1040" fmla="*/ 1 h 6985290"/>
              <a:gd name="connsiteX1041" fmla="*/ 428461 w 2271082"/>
              <a:gd name="connsiteY1041" fmla="*/ 59594 h 6985290"/>
              <a:gd name="connsiteX1042" fmla="*/ 368868 w 2271082"/>
              <a:gd name="connsiteY1042" fmla="*/ 119187 h 6985290"/>
              <a:gd name="connsiteX1043" fmla="*/ 309275 w 2271082"/>
              <a:gd name="connsiteY1043" fmla="*/ 59594 h 6985290"/>
              <a:gd name="connsiteX1044" fmla="*/ 368868 w 2271082"/>
              <a:gd name="connsiteY1044" fmla="*/ 1 h 6985290"/>
              <a:gd name="connsiteX1045" fmla="*/ 675658 w 2271082"/>
              <a:gd name="connsiteY1045" fmla="*/ 1 h 6985290"/>
              <a:gd name="connsiteX1046" fmla="*/ 735251 w 2271082"/>
              <a:gd name="connsiteY1046" fmla="*/ 59594 h 6985290"/>
              <a:gd name="connsiteX1047" fmla="*/ 675658 w 2271082"/>
              <a:gd name="connsiteY1047" fmla="*/ 119186 h 6985290"/>
              <a:gd name="connsiteX1048" fmla="*/ 616065 w 2271082"/>
              <a:gd name="connsiteY1048" fmla="*/ 59594 h 6985290"/>
              <a:gd name="connsiteX1049" fmla="*/ 675658 w 2271082"/>
              <a:gd name="connsiteY1049" fmla="*/ 1 h 6985290"/>
              <a:gd name="connsiteX1050" fmla="*/ 982448 w 2271082"/>
              <a:gd name="connsiteY1050" fmla="*/ 1 h 6985290"/>
              <a:gd name="connsiteX1051" fmla="*/ 1042041 w 2271082"/>
              <a:gd name="connsiteY1051" fmla="*/ 59594 h 6985290"/>
              <a:gd name="connsiteX1052" fmla="*/ 982448 w 2271082"/>
              <a:gd name="connsiteY1052" fmla="*/ 119186 h 6985290"/>
              <a:gd name="connsiteX1053" fmla="*/ 922855 w 2271082"/>
              <a:gd name="connsiteY1053" fmla="*/ 59594 h 6985290"/>
              <a:gd name="connsiteX1054" fmla="*/ 982448 w 2271082"/>
              <a:gd name="connsiteY1054" fmla="*/ 1 h 6985290"/>
              <a:gd name="connsiteX1055" fmla="*/ 1286149 w 2271082"/>
              <a:gd name="connsiteY1055" fmla="*/ 1 h 6985290"/>
              <a:gd name="connsiteX1056" fmla="*/ 1345742 w 2271082"/>
              <a:gd name="connsiteY1056" fmla="*/ 59593 h 6985290"/>
              <a:gd name="connsiteX1057" fmla="*/ 1286149 w 2271082"/>
              <a:gd name="connsiteY1057" fmla="*/ 119186 h 6985290"/>
              <a:gd name="connsiteX1058" fmla="*/ 1226556 w 2271082"/>
              <a:gd name="connsiteY1058" fmla="*/ 59593 h 6985290"/>
              <a:gd name="connsiteX1059" fmla="*/ 1286149 w 2271082"/>
              <a:gd name="connsiteY1059" fmla="*/ 1 h 6985290"/>
              <a:gd name="connsiteX1060" fmla="*/ 1595424 w 2271082"/>
              <a:gd name="connsiteY1060" fmla="*/ 0 h 6985290"/>
              <a:gd name="connsiteX1061" fmla="*/ 1655017 w 2271082"/>
              <a:gd name="connsiteY1061" fmla="*/ 59593 h 6985290"/>
              <a:gd name="connsiteX1062" fmla="*/ 1595424 w 2271082"/>
              <a:gd name="connsiteY1062" fmla="*/ 119186 h 6985290"/>
              <a:gd name="connsiteX1063" fmla="*/ 1535831 w 2271082"/>
              <a:gd name="connsiteY1063" fmla="*/ 59593 h 6985290"/>
              <a:gd name="connsiteX1064" fmla="*/ 1595424 w 2271082"/>
              <a:gd name="connsiteY1064" fmla="*/ 0 h 6985290"/>
              <a:gd name="connsiteX1065" fmla="*/ 1904699 w 2271082"/>
              <a:gd name="connsiteY1065" fmla="*/ 0 h 6985290"/>
              <a:gd name="connsiteX1066" fmla="*/ 1964292 w 2271082"/>
              <a:gd name="connsiteY1066" fmla="*/ 59593 h 6985290"/>
              <a:gd name="connsiteX1067" fmla="*/ 1904699 w 2271082"/>
              <a:gd name="connsiteY1067" fmla="*/ 119186 h 6985290"/>
              <a:gd name="connsiteX1068" fmla="*/ 1845106 w 2271082"/>
              <a:gd name="connsiteY1068" fmla="*/ 59593 h 6985290"/>
              <a:gd name="connsiteX1069" fmla="*/ 1904699 w 2271082"/>
              <a:gd name="connsiteY1069" fmla="*/ 0 h 6985290"/>
              <a:gd name="connsiteX1070" fmla="*/ 2211489 w 2271082"/>
              <a:gd name="connsiteY1070" fmla="*/ 0 h 6985290"/>
              <a:gd name="connsiteX1071" fmla="*/ 2271082 w 2271082"/>
              <a:gd name="connsiteY1071" fmla="*/ 59593 h 6985290"/>
              <a:gd name="connsiteX1072" fmla="*/ 2211489 w 2271082"/>
              <a:gd name="connsiteY1072" fmla="*/ 119186 h 6985290"/>
              <a:gd name="connsiteX1073" fmla="*/ 2151896 w 2271082"/>
              <a:gd name="connsiteY1073" fmla="*/ 59593 h 6985290"/>
              <a:gd name="connsiteX1074" fmla="*/ 2211489 w 2271082"/>
              <a:gd name="connsiteY1074" fmla="*/ 0 h 6985290"/>
              <a:gd name="connsiteX1075" fmla="*/ 59593 w 2271082"/>
              <a:gd name="connsiteY1075" fmla="*/ 0 h 6985290"/>
              <a:gd name="connsiteX1076" fmla="*/ 119186 w 2271082"/>
              <a:gd name="connsiteY1076" fmla="*/ 59593 h 6985290"/>
              <a:gd name="connsiteX1077" fmla="*/ 59593 w 2271082"/>
              <a:gd name="connsiteY1077" fmla="*/ 119186 h 6985290"/>
              <a:gd name="connsiteX1078" fmla="*/ 0 w 2271082"/>
              <a:gd name="connsiteY1078" fmla="*/ 59593 h 6985290"/>
              <a:gd name="connsiteX1079" fmla="*/ 59593 w 2271082"/>
              <a:gd name="connsiteY1079" fmla="*/ 0 h 698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2271082" h="6985290">
                <a:moveTo>
                  <a:pt x="2211489" y="6866104"/>
                </a:moveTo>
                <a:cubicBezTo>
                  <a:pt x="2244401" y="6866104"/>
                  <a:pt x="2271082" y="6892785"/>
                  <a:pt x="2271082" y="6925697"/>
                </a:cubicBezTo>
                <a:cubicBezTo>
                  <a:pt x="2271082" y="6958609"/>
                  <a:pt x="2244401" y="6985290"/>
                  <a:pt x="2211489" y="6985290"/>
                </a:cubicBezTo>
                <a:cubicBezTo>
                  <a:pt x="2178577" y="6985290"/>
                  <a:pt x="2151896" y="6958609"/>
                  <a:pt x="2151896" y="6925697"/>
                </a:cubicBezTo>
                <a:cubicBezTo>
                  <a:pt x="2151896" y="6892785"/>
                  <a:pt x="2178577" y="6866104"/>
                  <a:pt x="2211489" y="6866104"/>
                </a:cubicBezTo>
                <a:close/>
                <a:moveTo>
                  <a:pt x="1904699" y="6866104"/>
                </a:moveTo>
                <a:cubicBezTo>
                  <a:pt x="1937611" y="6866104"/>
                  <a:pt x="1964292" y="6892785"/>
                  <a:pt x="1964292" y="6925697"/>
                </a:cubicBezTo>
                <a:cubicBezTo>
                  <a:pt x="1964292" y="6958609"/>
                  <a:pt x="1937611" y="6985290"/>
                  <a:pt x="1904699" y="6985290"/>
                </a:cubicBezTo>
                <a:cubicBezTo>
                  <a:pt x="1871787" y="6985290"/>
                  <a:pt x="1845106" y="6958609"/>
                  <a:pt x="1845106" y="6925697"/>
                </a:cubicBezTo>
                <a:cubicBezTo>
                  <a:pt x="1845106" y="6892785"/>
                  <a:pt x="1871787" y="6866104"/>
                  <a:pt x="1904699" y="6866104"/>
                </a:cubicBezTo>
                <a:close/>
                <a:moveTo>
                  <a:pt x="1595424" y="6866104"/>
                </a:moveTo>
                <a:cubicBezTo>
                  <a:pt x="1628336" y="6866104"/>
                  <a:pt x="1655017" y="6892785"/>
                  <a:pt x="1655017" y="6925697"/>
                </a:cubicBezTo>
                <a:cubicBezTo>
                  <a:pt x="1655017" y="6958609"/>
                  <a:pt x="1628336" y="6985290"/>
                  <a:pt x="1595424" y="6985290"/>
                </a:cubicBezTo>
                <a:cubicBezTo>
                  <a:pt x="1562512" y="6985290"/>
                  <a:pt x="1535831" y="6958609"/>
                  <a:pt x="1535831" y="6925697"/>
                </a:cubicBezTo>
                <a:cubicBezTo>
                  <a:pt x="1535831" y="6892785"/>
                  <a:pt x="1562512" y="6866104"/>
                  <a:pt x="1595424" y="6866104"/>
                </a:cubicBezTo>
                <a:close/>
                <a:moveTo>
                  <a:pt x="1286149" y="6866104"/>
                </a:moveTo>
                <a:cubicBezTo>
                  <a:pt x="1319061" y="6866104"/>
                  <a:pt x="1345742" y="6892785"/>
                  <a:pt x="1345742" y="6925697"/>
                </a:cubicBezTo>
                <a:cubicBezTo>
                  <a:pt x="1345742" y="6958609"/>
                  <a:pt x="1319061" y="6985290"/>
                  <a:pt x="1286149" y="6985290"/>
                </a:cubicBezTo>
                <a:cubicBezTo>
                  <a:pt x="1253237" y="6985290"/>
                  <a:pt x="1226556" y="6958609"/>
                  <a:pt x="1226556" y="6925697"/>
                </a:cubicBezTo>
                <a:cubicBezTo>
                  <a:pt x="1226556" y="6892785"/>
                  <a:pt x="1253237" y="6866104"/>
                  <a:pt x="1286149" y="6866104"/>
                </a:cubicBezTo>
                <a:close/>
                <a:moveTo>
                  <a:pt x="982448" y="6866104"/>
                </a:moveTo>
                <a:cubicBezTo>
                  <a:pt x="1015360" y="6866104"/>
                  <a:pt x="1042041" y="6892785"/>
                  <a:pt x="1042041" y="6925697"/>
                </a:cubicBezTo>
                <a:cubicBezTo>
                  <a:pt x="1042041" y="6958609"/>
                  <a:pt x="1015360" y="6985290"/>
                  <a:pt x="982448" y="6985290"/>
                </a:cubicBezTo>
                <a:cubicBezTo>
                  <a:pt x="949536" y="6985290"/>
                  <a:pt x="922855" y="6958609"/>
                  <a:pt x="922855" y="6925697"/>
                </a:cubicBezTo>
                <a:cubicBezTo>
                  <a:pt x="922855" y="6892785"/>
                  <a:pt x="949536" y="6866104"/>
                  <a:pt x="982448" y="6866104"/>
                </a:cubicBezTo>
                <a:close/>
                <a:moveTo>
                  <a:pt x="675658" y="6866104"/>
                </a:moveTo>
                <a:cubicBezTo>
                  <a:pt x="708570" y="6866104"/>
                  <a:pt x="735251" y="6892785"/>
                  <a:pt x="735251" y="6925697"/>
                </a:cubicBezTo>
                <a:cubicBezTo>
                  <a:pt x="735251" y="6958609"/>
                  <a:pt x="708570" y="6985290"/>
                  <a:pt x="675658" y="6985290"/>
                </a:cubicBezTo>
                <a:cubicBezTo>
                  <a:pt x="642746" y="6985290"/>
                  <a:pt x="616065" y="6958609"/>
                  <a:pt x="616065" y="6925697"/>
                </a:cubicBezTo>
                <a:cubicBezTo>
                  <a:pt x="616065" y="6892785"/>
                  <a:pt x="642746" y="6866104"/>
                  <a:pt x="675658" y="6866104"/>
                </a:cubicBezTo>
                <a:close/>
                <a:moveTo>
                  <a:pt x="368868" y="6866104"/>
                </a:moveTo>
                <a:cubicBezTo>
                  <a:pt x="401780" y="6866104"/>
                  <a:pt x="428461" y="6892785"/>
                  <a:pt x="428461" y="6925697"/>
                </a:cubicBezTo>
                <a:cubicBezTo>
                  <a:pt x="428461" y="6958609"/>
                  <a:pt x="401780" y="6985290"/>
                  <a:pt x="368868" y="6985290"/>
                </a:cubicBezTo>
                <a:cubicBezTo>
                  <a:pt x="335956" y="6985290"/>
                  <a:pt x="309275" y="6958609"/>
                  <a:pt x="309275" y="6925697"/>
                </a:cubicBezTo>
                <a:cubicBezTo>
                  <a:pt x="309275" y="6892785"/>
                  <a:pt x="335956" y="6866104"/>
                  <a:pt x="368868" y="6866104"/>
                </a:cubicBezTo>
                <a:close/>
                <a:moveTo>
                  <a:pt x="59593" y="6866104"/>
                </a:moveTo>
                <a:cubicBezTo>
                  <a:pt x="92505" y="6866104"/>
                  <a:pt x="119186" y="6892785"/>
                  <a:pt x="119186" y="6925697"/>
                </a:cubicBezTo>
                <a:cubicBezTo>
                  <a:pt x="119186" y="6958609"/>
                  <a:pt x="92505" y="6985290"/>
                  <a:pt x="59593" y="6985290"/>
                </a:cubicBezTo>
                <a:cubicBezTo>
                  <a:pt x="26681" y="6985290"/>
                  <a:pt x="0" y="6958609"/>
                  <a:pt x="0" y="6925697"/>
                </a:cubicBezTo>
                <a:cubicBezTo>
                  <a:pt x="0" y="6892785"/>
                  <a:pt x="26681" y="6866104"/>
                  <a:pt x="59593" y="6866104"/>
                </a:cubicBezTo>
                <a:close/>
                <a:moveTo>
                  <a:pt x="2211489" y="6576335"/>
                </a:moveTo>
                <a:cubicBezTo>
                  <a:pt x="2244401" y="6576335"/>
                  <a:pt x="2271082" y="6603016"/>
                  <a:pt x="2271082" y="6635928"/>
                </a:cubicBezTo>
                <a:cubicBezTo>
                  <a:pt x="2271082" y="6668840"/>
                  <a:pt x="2244401" y="6695521"/>
                  <a:pt x="2211489" y="6695521"/>
                </a:cubicBezTo>
                <a:cubicBezTo>
                  <a:pt x="2178577" y="6695521"/>
                  <a:pt x="2151896" y="6668840"/>
                  <a:pt x="2151896" y="6635928"/>
                </a:cubicBezTo>
                <a:cubicBezTo>
                  <a:pt x="2151896" y="6603016"/>
                  <a:pt x="2178577" y="6576335"/>
                  <a:pt x="2211489" y="6576335"/>
                </a:cubicBezTo>
                <a:close/>
                <a:moveTo>
                  <a:pt x="1904699" y="6576335"/>
                </a:moveTo>
                <a:cubicBezTo>
                  <a:pt x="1937611" y="6576335"/>
                  <a:pt x="1964292" y="6603016"/>
                  <a:pt x="1964292" y="6635928"/>
                </a:cubicBezTo>
                <a:cubicBezTo>
                  <a:pt x="1964292" y="6668840"/>
                  <a:pt x="1937611" y="6695521"/>
                  <a:pt x="1904699" y="6695521"/>
                </a:cubicBezTo>
                <a:cubicBezTo>
                  <a:pt x="1871787" y="6695521"/>
                  <a:pt x="1845106" y="6668840"/>
                  <a:pt x="1845106" y="6635928"/>
                </a:cubicBezTo>
                <a:cubicBezTo>
                  <a:pt x="1845106" y="6603016"/>
                  <a:pt x="1871787" y="6576335"/>
                  <a:pt x="1904699" y="6576335"/>
                </a:cubicBezTo>
                <a:close/>
                <a:moveTo>
                  <a:pt x="1595424" y="6576335"/>
                </a:moveTo>
                <a:cubicBezTo>
                  <a:pt x="1628336" y="6576335"/>
                  <a:pt x="1655017" y="6603016"/>
                  <a:pt x="1655017" y="6635928"/>
                </a:cubicBezTo>
                <a:cubicBezTo>
                  <a:pt x="1655017" y="6668840"/>
                  <a:pt x="1628336" y="6695521"/>
                  <a:pt x="1595424" y="6695521"/>
                </a:cubicBezTo>
                <a:cubicBezTo>
                  <a:pt x="1562512" y="6695521"/>
                  <a:pt x="1535831" y="6668840"/>
                  <a:pt x="1535831" y="6635928"/>
                </a:cubicBezTo>
                <a:cubicBezTo>
                  <a:pt x="1535831" y="6603016"/>
                  <a:pt x="1562512" y="6576335"/>
                  <a:pt x="1595424" y="6576335"/>
                </a:cubicBezTo>
                <a:close/>
                <a:moveTo>
                  <a:pt x="1286149" y="6576335"/>
                </a:moveTo>
                <a:cubicBezTo>
                  <a:pt x="1319061" y="6576335"/>
                  <a:pt x="1345742" y="6603016"/>
                  <a:pt x="1345742" y="6635928"/>
                </a:cubicBezTo>
                <a:cubicBezTo>
                  <a:pt x="1345742" y="6668840"/>
                  <a:pt x="1319061" y="6695521"/>
                  <a:pt x="1286149" y="6695521"/>
                </a:cubicBezTo>
                <a:cubicBezTo>
                  <a:pt x="1253237" y="6695521"/>
                  <a:pt x="1226556" y="6668840"/>
                  <a:pt x="1226556" y="6635928"/>
                </a:cubicBezTo>
                <a:cubicBezTo>
                  <a:pt x="1226556" y="6603016"/>
                  <a:pt x="1253237" y="6576335"/>
                  <a:pt x="1286149" y="6576335"/>
                </a:cubicBezTo>
                <a:close/>
                <a:moveTo>
                  <a:pt x="982448" y="6576335"/>
                </a:moveTo>
                <a:cubicBezTo>
                  <a:pt x="1015360" y="6576335"/>
                  <a:pt x="1042041" y="6603016"/>
                  <a:pt x="1042041" y="6635928"/>
                </a:cubicBezTo>
                <a:cubicBezTo>
                  <a:pt x="1042041" y="6668840"/>
                  <a:pt x="1015360" y="6695521"/>
                  <a:pt x="982448" y="6695521"/>
                </a:cubicBezTo>
                <a:cubicBezTo>
                  <a:pt x="949536" y="6695521"/>
                  <a:pt x="922855" y="6668840"/>
                  <a:pt x="922855" y="6635928"/>
                </a:cubicBezTo>
                <a:cubicBezTo>
                  <a:pt x="922855" y="6603016"/>
                  <a:pt x="949536" y="6576335"/>
                  <a:pt x="982448" y="6576335"/>
                </a:cubicBezTo>
                <a:close/>
                <a:moveTo>
                  <a:pt x="675658" y="6576335"/>
                </a:moveTo>
                <a:cubicBezTo>
                  <a:pt x="708570" y="6576335"/>
                  <a:pt x="735251" y="6603016"/>
                  <a:pt x="735251" y="6635928"/>
                </a:cubicBezTo>
                <a:cubicBezTo>
                  <a:pt x="735251" y="6668840"/>
                  <a:pt x="708570" y="6695521"/>
                  <a:pt x="675658" y="6695521"/>
                </a:cubicBezTo>
                <a:cubicBezTo>
                  <a:pt x="642746" y="6695521"/>
                  <a:pt x="616065" y="6668840"/>
                  <a:pt x="616065" y="6635928"/>
                </a:cubicBezTo>
                <a:cubicBezTo>
                  <a:pt x="616065" y="6603016"/>
                  <a:pt x="642746" y="6576335"/>
                  <a:pt x="675658" y="6576335"/>
                </a:cubicBezTo>
                <a:close/>
                <a:moveTo>
                  <a:pt x="368868" y="6576335"/>
                </a:moveTo>
                <a:cubicBezTo>
                  <a:pt x="401780" y="6576335"/>
                  <a:pt x="428461" y="6603016"/>
                  <a:pt x="428461" y="6635928"/>
                </a:cubicBezTo>
                <a:cubicBezTo>
                  <a:pt x="428461" y="6668840"/>
                  <a:pt x="401780" y="6695521"/>
                  <a:pt x="368868" y="6695521"/>
                </a:cubicBezTo>
                <a:cubicBezTo>
                  <a:pt x="335956" y="6695521"/>
                  <a:pt x="309275" y="6668840"/>
                  <a:pt x="309275" y="6635928"/>
                </a:cubicBezTo>
                <a:cubicBezTo>
                  <a:pt x="309275" y="6603016"/>
                  <a:pt x="335956" y="6576335"/>
                  <a:pt x="368868" y="6576335"/>
                </a:cubicBezTo>
                <a:close/>
                <a:moveTo>
                  <a:pt x="59593" y="6576335"/>
                </a:moveTo>
                <a:cubicBezTo>
                  <a:pt x="92505" y="6576335"/>
                  <a:pt x="119186" y="6603016"/>
                  <a:pt x="119186" y="6635928"/>
                </a:cubicBezTo>
                <a:cubicBezTo>
                  <a:pt x="119186" y="6668840"/>
                  <a:pt x="92505" y="6695521"/>
                  <a:pt x="59593" y="6695521"/>
                </a:cubicBezTo>
                <a:cubicBezTo>
                  <a:pt x="26681" y="6695521"/>
                  <a:pt x="0" y="6668840"/>
                  <a:pt x="0" y="6635928"/>
                </a:cubicBezTo>
                <a:cubicBezTo>
                  <a:pt x="0" y="6603016"/>
                  <a:pt x="26681" y="6576335"/>
                  <a:pt x="59593" y="6576335"/>
                </a:cubicBezTo>
                <a:close/>
                <a:moveTo>
                  <a:pt x="2211489" y="6317026"/>
                </a:moveTo>
                <a:cubicBezTo>
                  <a:pt x="2244401" y="6317026"/>
                  <a:pt x="2271082" y="6343707"/>
                  <a:pt x="2271082" y="6376619"/>
                </a:cubicBezTo>
                <a:cubicBezTo>
                  <a:pt x="2271082" y="6409531"/>
                  <a:pt x="2244401" y="6436212"/>
                  <a:pt x="2211489" y="6436212"/>
                </a:cubicBezTo>
                <a:cubicBezTo>
                  <a:pt x="2178577" y="6436212"/>
                  <a:pt x="2151896" y="6409531"/>
                  <a:pt x="2151896" y="6376619"/>
                </a:cubicBezTo>
                <a:cubicBezTo>
                  <a:pt x="2151896" y="6343707"/>
                  <a:pt x="2178577" y="6317026"/>
                  <a:pt x="2211489" y="6317026"/>
                </a:cubicBezTo>
                <a:close/>
                <a:moveTo>
                  <a:pt x="1904699" y="6317026"/>
                </a:moveTo>
                <a:cubicBezTo>
                  <a:pt x="1937611" y="6317026"/>
                  <a:pt x="1964292" y="6343707"/>
                  <a:pt x="1964292" y="6376619"/>
                </a:cubicBezTo>
                <a:cubicBezTo>
                  <a:pt x="1964292" y="6409531"/>
                  <a:pt x="1937611" y="6436212"/>
                  <a:pt x="1904699" y="6436212"/>
                </a:cubicBezTo>
                <a:cubicBezTo>
                  <a:pt x="1871787" y="6436212"/>
                  <a:pt x="1845106" y="6409531"/>
                  <a:pt x="1845106" y="6376619"/>
                </a:cubicBezTo>
                <a:cubicBezTo>
                  <a:pt x="1845106" y="6343707"/>
                  <a:pt x="1871787" y="6317026"/>
                  <a:pt x="1904699" y="6317026"/>
                </a:cubicBezTo>
                <a:close/>
                <a:moveTo>
                  <a:pt x="1595424" y="6317026"/>
                </a:moveTo>
                <a:cubicBezTo>
                  <a:pt x="1628336" y="6317026"/>
                  <a:pt x="1655017" y="6343707"/>
                  <a:pt x="1655017" y="6376619"/>
                </a:cubicBezTo>
                <a:cubicBezTo>
                  <a:pt x="1655017" y="6409531"/>
                  <a:pt x="1628336" y="6436212"/>
                  <a:pt x="1595424" y="6436212"/>
                </a:cubicBezTo>
                <a:cubicBezTo>
                  <a:pt x="1562512" y="6436212"/>
                  <a:pt x="1535831" y="6409531"/>
                  <a:pt x="1535831" y="6376619"/>
                </a:cubicBezTo>
                <a:cubicBezTo>
                  <a:pt x="1535831" y="6343707"/>
                  <a:pt x="1562512" y="6317026"/>
                  <a:pt x="1595424" y="6317026"/>
                </a:cubicBezTo>
                <a:close/>
                <a:moveTo>
                  <a:pt x="1286149" y="6317026"/>
                </a:moveTo>
                <a:cubicBezTo>
                  <a:pt x="1319061" y="6317026"/>
                  <a:pt x="1345742" y="6343707"/>
                  <a:pt x="1345742" y="6376619"/>
                </a:cubicBezTo>
                <a:cubicBezTo>
                  <a:pt x="1345742" y="6409531"/>
                  <a:pt x="1319061" y="6436212"/>
                  <a:pt x="1286149" y="6436212"/>
                </a:cubicBezTo>
                <a:cubicBezTo>
                  <a:pt x="1253237" y="6436212"/>
                  <a:pt x="1226556" y="6409531"/>
                  <a:pt x="1226556" y="6376619"/>
                </a:cubicBezTo>
                <a:cubicBezTo>
                  <a:pt x="1226556" y="6343707"/>
                  <a:pt x="1253237" y="6317026"/>
                  <a:pt x="1286149" y="6317026"/>
                </a:cubicBezTo>
                <a:close/>
                <a:moveTo>
                  <a:pt x="982448" y="6317026"/>
                </a:moveTo>
                <a:cubicBezTo>
                  <a:pt x="1015360" y="6317026"/>
                  <a:pt x="1042041" y="6343707"/>
                  <a:pt x="1042041" y="6376619"/>
                </a:cubicBezTo>
                <a:cubicBezTo>
                  <a:pt x="1042041" y="6409531"/>
                  <a:pt x="1015360" y="6436212"/>
                  <a:pt x="982448" y="6436212"/>
                </a:cubicBezTo>
                <a:cubicBezTo>
                  <a:pt x="949536" y="6436212"/>
                  <a:pt x="922855" y="6409531"/>
                  <a:pt x="922855" y="6376619"/>
                </a:cubicBezTo>
                <a:cubicBezTo>
                  <a:pt x="922855" y="6343707"/>
                  <a:pt x="949536" y="6317026"/>
                  <a:pt x="982448" y="6317026"/>
                </a:cubicBezTo>
                <a:close/>
                <a:moveTo>
                  <a:pt x="675658" y="6317026"/>
                </a:moveTo>
                <a:cubicBezTo>
                  <a:pt x="708570" y="6317026"/>
                  <a:pt x="735251" y="6343707"/>
                  <a:pt x="735251" y="6376619"/>
                </a:cubicBezTo>
                <a:cubicBezTo>
                  <a:pt x="735251" y="6409531"/>
                  <a:pt x="708570" y="6436212"/>
                  <a:pt x="675658" y="6436212"/>
                </a:cubicBezTo>
                <a:cubicBezTo>
                  <a:pt x="642746" y="6436212"/>
                  <a:pt x="616065" y="6409531"/>
                  <a:pt x="616065" y="6376619"/>
                </a:cubicBezTo>
                <a:cubicBezTo>
                  <a:pt x="616065" y="6343707"/>
                  <a:pt x="642746" y="6317026"/>
                  <a:pt x="675658" y="6317026"/>
                </a:cubicBezTo>
                <a:close/>
                <a:moveTo>
                  <a:pt x="368868" y="6317026"/>
                </a:moveTo>
                <a:cubicBezTo>
                  <a:pt x="401780" y="6317026"/>
                  <a:pt x="428461" y="6343707"/>
                  <a:pt x="428461" y="6376619"/>
                </a:cubicBezTo>
                <a:cubicBezTo>
                  <a:pt x="428461" y="6409531"/>
                  <a:pt x="401780" y="6436212"/>
                  <a:pt x="368868" y="6436212"/>
                </a:cubicBezTo>
                <a:cubicBezTo>
                  <a:pt x="335956" y="6436212"/>
                  <a:pt x="309275" y="6409531"/>
                  <a:pt x="309275" y="6376619"/>
                </a:cubicBezTo>
                <a:cubicBezTo>
                  <a:pt x="309275" y="6343707"/>
                  <a:pt x="335956" y="6317026"/>
                  <a:pt x="368868" y="6317026"/>
                </a:cubicBezTo>
                <a:close/>
                <a:moveTo>
                  <a:pt x="59593" y="6317026"/>
                </a:moveTo>
                <a:cubicBezTo>
                  <a:pt x="92505" y="6317026"/>
                  <a:pt x="119186" y="6343707"/>
                  <a:pt x="119186" y="6376619"/>
                </a:cubicBezTo>
                <a:cubicBezTo>
                  <a:pt x="119186" y="6409531"/>
                  <a:pt x="92505" y="6436212"/>
                  <a:pt x="59593" y="6436212"/>
                </a:cubicBezTo>
                <a:cubicBezTo>
                  <a:pt x="26681" y="6436212"/>
                  <a:pt x="0" y="6409531"/>
                  <a:pt x="0" y="6376619"/>
                </a:cubicBezTo>
                <a:cubicBezTo>
                  <a:pt x="0" y="6343707"/>
                  <a:pt x="26681" y="6317026"/>
                  <a:pt x="59593" y="6317026"/>
                </a:cubicBezTo>
                <a:close/>
                <a:moveTo>
                  <a:pt x="2211489" y="6057717"/>
                </a:moveTo>
                <a:cubicBezTo>
                  <a:pt x="2244401" y="6057717"/>
                  <a:pt x="2271082" y="6084398"/>
                  <a:pt x="2271082" y="6117310"/>
                </a:cubicBezTo>
                <a:cubicBezTo>
                  <a:pt x="2271082" y="6150222"/>
                  <a:pt x="2244401" y="6176903"/>
                  <a:pt x="2211489" y="6176903"/>
                </a:cubicBezTo>
                <a:cubicBezTo>
                  <a:pt x="2178577" y="6176903"/>
                  <a:pt x="2151896" y="6150222"/>
                  <a:pt x="2151896" y="6117310"/>
                </a:cubicBezTo>
                <a:cubicBezTo>
                  <a:pt x="2151896" y="6084398"/>
                  <a:pt x="2178577" y="6057717"/>
                  <a:pt x="2211489" y="6057717"/>
                </a:cubicBezTo>
                <a:close/>
                <a:moveTo>
                  <a:pt x="1904699" y="6057717"/>
                </a:moveTo>
                <a:cubicBezTo>
                  <a:pt x="1937611" y="6057717"/>
                  <a:pt x="1964292" y="6084398"/>
                  <a:pt x="1964292" y="6117310"/>
                </a:cubicBezTo>
                <a:cubicBezTo>
                  <a:pt x="1964292" y="6150222"/>
                  <a:pt x="1937611" y="6176903"/>
                  <a:pt x="1904699" y="6176903"/>
                </a:cubicBezTo>
                <a:cubicBezTo>
                  <a:pt x="1871787" y="6176903"/>
                  <a:pt x="1845106" y="6150222"/>
                  <a:pt x="1845106" y="6117310"/>
                </a:cubicBezTo>
                <a:cubicBezTo>
                  <a:pt x="1845106" y="6084398"/>
                  <a:pt x="1871787" y="6057717"/>
                  <a:pt x="1904699" y="6057717"/>
                </a:cubicBezTo>
                <a:close/>
                <a:moveTo>
                  <a:pt x="1595424" y="6057717"/>
                </a:moveTo>
                <a:cubicBezTo>
                  <a:pt x="1628336" y="6057717"/>
                  <a:pt x="1655017" y="6084398"/>
                  <a:pt x="1655017" y="6117310"/>
                </a:cubicBezTo>
                <a:cubicBezTo>
                  <a:pt x="1655017" y="6150222"/>
                  <a:pt x="1628336" y="6176903"/>
                  <a:pt x="1595424" y="6176903"/>
                </a:cubicBezTo>
                <a:cubicBezTo>
                  <a:pt x="1562512" y="6176903"/>
                  <a:pt x="1535831" y="6150222"/>
                  <a:pt x="1535831" y="6117310"/>
                </a:cubicBezTo>
                <a:cubicBezTo>
                  <a:pt x="1535831" y="6084398"/>
                  <a:pt x="1562512" y="6057717"/>
                  <a:pt x="1595424" y="6057717"/>
                </a:cubicBezTo>
                <a:close/>
                <a:moveTo>
                  <a:pt x="1286149" y="6057717"/>
                </a:moveTo>
                <a:cubicBezTo>
                  <a:pt x="1319061" y="6057717"/>
                  <a:pt x="1345742" y="6084398"/>
                  <a:pt x="1345742" y="6117310"/>
                </a:cubicBezTo>
                <a:cubicBezTo>
                  <a:pt x="1345742" y="6150222"/>
                  <a:pt x="1319061" y="6176903"/>
                  <a:pt x="1286149" y="6176903"/>
                </a:cubicBezTo>
                <a:cubicBezTo>
                  <a:pt x="1253237" y="6176903"/>
                  <a:pt x="1226556" y="6150222"/>
                  <a:pt x="1226556" y="6117310"/>
                </a:cubicBezTo>
                <a:cubicBezTo>
                  <a:pt x="1226556" y="6084398"/>
                  <a:pt x="1253237" y="6057717"/>
                  <a:pt x="1286149" y="6057717"/>
                </a:cubicBezTo>
                <a:close/>
                <a:moveTo>
                  <a:pt x="982448" y="6057717"/>
                </a:moveTo>
                <a:cubicBezTo>
                  <a:pt x="1015360" y="6057717"/>
                  <a:pt x="1042041" y="6084398"/>
                  <a:pt x="1042041" y="6117310"/>
                </a:cubicBezTo>
                <a:cubicBezTo>
                  <a:pt x="1042041" y="6150222"/>
                  <a:pt x="1015360" y="6176903"/>
                  <a:pt x="982448" y="6176903"/>
                </a:cubicBezTo>
                <a:cubicBezTo>
                  <a:pt x="949536" y="6176903"/>
                  <a:pt x="922855" y="6150222"/>
                  <a:pt x="922855" y="6117310"/>
                </a:cubicBezTo>
                <a:cubicBezTo>
                  <a:pt x="922855" y="6084398"/>
                  <a:pt x="949536" y="6057717"/>
                  <a:pt x="982448" y="6057717"/>
                </a:cubicBezTo>
                <a:close/>
                <a:moveTo>
                  <a:pt x="675658" y="6057717"/>
                </a:moveTo>
                <a:cubicBezTo>
                  <a:pt x="708570" y="6057717"/>
                  <a:pt x="735251" y="6084398"/>
                  <a:pt x="735251" y="6117310"/>
                </a:cubicBezTo>
                <a:cubicBezTo>
                  <a:pt x="735251" y="6150222"/>
                  <a:pt x="708570" y="6176903"/>
                  <a:pt x="675658" y="6176903"/>
                </a:cubicBezTo>
                <a:cubicBezTo>
                  <a:pt x="642746" y="6176903"/>
                  <a:pt x="616065" y="6150222"/>
                  <a:pt x="616065" y="6117310"/>
                </a:cubicBezTo>
                <a:cubicBezTo>
                  <a:pt x="616065" y="6084398"/>
                  <a:pt x="642746" y="6057717"/>
                  <a:pt x="675658" y="6057717"/>
                </a:cubicBezTo>
                <a:close/>
                <a:moveTo>
                  <a:pt x="368868" y="6057717"/>
                </a:moveTo>
                <a:cubicBezTo>
                  <a:pt x="401780" y="6057717"/>
                  <a:pt x="428461" y="6084398"/>
                  <a:pt x="428461" y="6117310"/>
                </a:cubicBezTo>
                <a:cubicBezTo>
                  <a:pt x="428461" y="6150222"/>
                  <a:pt x="401780" y="6176903"/>
                  <a:pt x="368868" y="6176903"/>
                </a:cubicBezTo>
                <a:cubicBezTo>
                  <a:pt x="335956" y="6176903"/>
                  <a:pt x="309275" y="6150222"/>
                  <a:pt x="309275" y="6117310"/>
                </a:cubicBezTo>
                <a:cubicBezTo>
                  <a:pt x="309275" y="6084398"/>
                  <a:pt x="335956" y="6057717"/>
                  <a:pt x="368868" y="6057717"/>
                </a:cubicBezTo>
                <a:close/>
                <a:moveTo>
                  <a:pt x="59593" y="6057717"/>
                </a:moveTo>
                <a:cubicBezTo>
                  <a:pt x="92505" y="6057717"/>
                  <a:pt x="119186" y="6084398"/>
                  <a:pt x="119186" y="6117310"/>
                </a:cubicBezTo>
                <a:cubicBezTo>
                  <a:pt x="119186" y="6150222"/>
                  <a:pt x="92505" y="6176903"/>
                  <a:pt x="59593" y="6176903"/>
                </a:cubicBezTo>
                <a:cubicBezTo>
                  <a:pt x="26681" y="6176903"/>
                  <a:pt x="0" y="6150222"/>
                  <a:pt x="0" y="6117310"/>
                </a:cubicBezTo>
                <a:cubicBezTo>
                  <a:pt x="0" y="6084398"/>
                  <a:pt x="26681" y="6057717"/>
                  <a:pt x="59593" y="6057717"/>
                </a:cubicBezTo>
                <a:close/>
                <a:moveTo>
                  <a:pt x="2211489" y="5798408"/>
                </a:moveTo>
                <a:cubicBezTo>
                  <a:pt x="2244401" y="5798408"/>
                  <a:pt x="2271082" y="5825089"/>
                  <a:pt x="2271082" y="5858001"/>
                </a:cubicBezTo>
                <a:cubicBezTo>
                  <a:pt x="2271082" y="5890913"/>
                  <a:pt x="2244401" y="5917594"/>
                  <a:pt x="2211489" y="5917594"/>
                </a:cubicBezTo>
                <a:cubicBezTo>
                  <a:pt x="2178577" y="5917594"/>
                  <a:pt x="2151896" y="5890913"/>
                  <a:pt x="2151896" y="5858001"/>
                </a:cubicBezTo>
                <a:cubicBezTo>
                  <a:pt x="2151896" y="5825089"/>
                  <a:pt x="2178577" y="5798408"/>
                  <a:pt x="2211489" y="5798408"/>
                </a:cubicBezTo>
                <a:close/>
                <a:moveTo>
                  <a:pt x="1904699" y="5798408"/>
                </a:moveTo>
                <a:cubicBezTo>
                  <a:pt x="1937611" y="5798408"/>
                  <a:pt x="1964292" y="5825089"/>
                  <a:pt x="1964292" y="5858001"/>
                </a:cubicBezTo>
                <a:cubicBezTo>
                  <a:pt x="1964292" y="5890913"/>
                  <a:pt x="1937611" y="5917594"/>
                  <a:pt x="1904699" y="5917594"/>
                </a:cubicBezTo>
                <a:cubicBezTo>
                  <a:pt x="1871787" y="5917594"/>
                  <a:pt x="1845106" y="5890913"/>
                  <a:pt x="1845106" y="5858001"/>
                </a:cubicBezTo>
                <a:cubicBezTo>
                  <a:pt x="1845106" y="5825089"/>
                  <a:pt x="1871787" y="5798408"/>
                  <a:pt x="1904699" y="5798408"/>
                </a:cubicBezTo>
                <a:close/>
                <a:moveTo>
                  <a:pt x="1595424" y="5798408"/>
                </a:moveTo>
                <a:cubicBezTo>
                  <a:pt x="1628336" y="5798408"/>
                  <a:pt x="1655017" y="5825089"/>
                  <a:pt x="1655017" y="5858001"/>
                </a:cubicBezTo>
                <a:cubicBezTo>
                  <a:pt x="1655017" y="5890913"/>
                  <a:pt x="1628336" y="5917594"/>
                  <a:pt x="1595424" y="5917594"/>
                </a:cubicBezTo>
                <a:cubicBezTo>
                  <a:pt x="1562512" y="5917594"/>
                  <a:pt x="1535831" y="5890913"/>
                  <a:pt x="1535831" y="5858001"/>
                </a:cubicBezTo>
                <a:cubicBezTo>
                  <a:pt x="1535831" y="5825089"/>
                  <a:pt x="1562512" y="5798408"/>
                  <a:pt x="1595424" y="5798408"/>
                </a:cubicBezTo>
                <a:close/>
                <a:moveTo>
                  <a:pt x="1286149" y="5798408"/>
                </a:moveTo>
                <a:cubicBezTo>
                  <a:pt x="1319061" y="5798408"/>
                  <a:pt x="1345742" y="5825089"/>
                  <a:pt x="1345742" y="5858001"/>
                </a:cubicBezTo>
                <a:cubicBezTo>
                  <a:pt x="1345742" y="5890913"/>
                  <a:pt x="1319061" y="5917594"/>
                  <a:pt x="1286149" y="5917594"/>
                </a:cubicBezTo>
                <a:cubicBezTo>
                  <a:pt x="1253237" y="5917594"/>
                  <a:pt x="1226556" y="5890913"/>
                  <a:pt x="1226556" y="5858001"/>
                </a:cubicBezTo>
                <a:cubicBezTo>
                  <a:pt x="1226556" y="5825089"/>
                  <a:pt x="1253237" y="5798408"/>
                  <a:pt x="1286149" y="5798408"/>
                </a:cubicBezTo>
                <a:close/>
                <a:moveTo>
                  <a:pt x="982448" y="5798408"/>
                </a:moveTo>
                <a:cubicBezTo>
                  <a:pt x="1015360" y="5798408"/>
                  <a:pt x="1042041" y="5825089"/>
                  <a:pt x="1042041" y="5858001"/>
                </a:cubicBezTo>
                <a:cubicBezTo>
                  <a:pt x="1042041" y="5890913"/>
                  <a:pt x="1015360" y="5917594"/>
                  <a:pt x="982448" y="5917594"/>
                </a:cubicBezTo>
                <a:cubicBezTo>
                  <a:pt x="949536" y="5917594"/>
                  <a:pt x="922855" y="5890913"/>
                  <a:pt x="922855" y="5858001"/>
                </a:cubicBezTo>
                <a:cubicBezTo>
                  <a:pt x="922855" y="5825089"/>
                  <a:pt x="949536" y="5798408"/>
                  <a:pt x="982448" y="5798408"/>
                </a:cubicBezTo>
                <a:close/>
                <a:moveTo>
                  <a:pt x="675658" y="5798408"/>
                </a:moveTo>
                <a:cubicBezTo>
                  <a:pt x="708570" y="5798408"/>
                  <a:pt x="735251" y="5825089"/>
                  <a:pt x="735251" y="5858001"/>
                </a:cubicBezTo>
                <a:cubicBezTo>
                  <a:pt x="735251" y="5890913"/>
                  <a:pt x="708570" y="5917594"/>
                  <a:pt x="675658" y="5917594"/>
                </a:cubicBezTo>
                <a:cubicBezTo>
                  <a:pt x="642746" y="5917594"/>
                  <a:pt x="616065" y="5890913"/>
                  <a:pt x="616065" y="5858001"/>
                </a:cubicBezTo>
                <a:cubicBezTo>
                  <a:pt x="616065" y="5825089"/>
                  <a:pt x="642746" y="5798408"/>
                  <a:pt x="675658" y="5798408"/>
                </a:cubicBezTo>
                <a:close/>
                <a:moveTo>
                  <a:pt x="368868" y="5798408"/>
                </a:moveTo>
                <a:cubicBezTo>
                  <a:pt x="401780" y="5798408"/>
                  <a:pt x="428461" y="5825089"/>
                  <a:pt x="428461" y="5858001"/>
                </a:cubicBezTo>
                <a:cubicBezTo>
                  <a:pt x="428461" y="5890913"/>
                  <a:pt x="401780" y="5917594"/>
                  <a:pt x="368868" y="5917594"/>
                </a:cubicBezTo>
                <a:cubicBezTo>
                  <a:pt x="335956" y="5917594"/>
                  <a:pt x="309275" y="5890913"/>
                  <a:pt x="309275" y="5858001"/>
                </a:cubicBezTo>
                <a:cubicBezTo>
                  <a:pt x="309275" y="5825089"/>
                  <a:pt x="335956" y="5798408"/>
                  <a:pt x="368868" y="5798408"/>
                </a:cubicBezTo>
                <a:close/>
                <a:moveTo>
                  <a:pt x="59593" y="5798408"/>
                </a:moveTo>
                <a:cubicBezTo>
                  <a:pt x="92505" y="5798408"/>
                  <a:pt x="119186" y="5825089"/>
                  <a:pt x="119186" y="5858001"/>
                </a:cubicBezTo>
                <a:cubicBezTo>
                  <a:pt x="119186" y="5890913"/>
                  <a:pt x="92505" y="5917594"/>
                  <a:pt x="59593" y="5917594"/>
                </a:cubicBezTo>
                <a:cubicBezTo>
                  <a:pt x="26681" y="5917594"/>
                  <a:pt x="0" y="5890913"/>
                  <a:pt x="0" y="5858001"/>
                </a:cubicBezTo>
                <a:cubicBezTo>
                  <a:pt x="0" y="5825089"/>
                  <a:pt x="26681" y="5798408"/>
                  <a:pt x="59593" y="5798408"/>
                </a:cubicBezTo>
                <a:close/>
                <a:moveTo>
                  <a:pt x="2211489" y="5539099"/>
                </a:moveTo>
                <a:cubicBezTo>
                  <a:pt x="2244401" y="5539099"/>
                  <a:pt x="2271082" y="5565780"/>
                  <a:pt x="2271082" y="5598692"/>
                </a:cubicBezTo>
                <a:cubicBezTo>
                  <a:pt x="2271082" y="5631604"/>
                  <a:pt x="2244401" y="5658285"/>
                  <a:pt x="2211489" y="5658285"/>
                </a:cubicBezTo>
                <a:cubicBezTo>
                  <a:pt x="2178577" y="5658285"/>
                  <a:pt x="2151896" y="5631604"/>
                  <a:pt x="2151896" y="5598692"/>
                </a:cubicBezTo>
                <a:cubicBezTo>
                  <a:pt x="2151896" y="5565780"/>
                  <a:pt x="2178577" y="5539099"/>
                  <a:pt x="2211489" y="5539099"/>
                </a:cubicBezTo>
                <a:close/>
                <a:moveTo>
                  <a:pt x="1904699" y="5539099"/>
                </a:moveTo>
                <a:cubicBezTo>
                  <a:pt x="1937611" y="5539099"/>
                  <a:pt x="1964292" y="5565780"/>
                  <a:pt x="1964292" y="5598692"/>
                </a:cubicBezTo>
                <a:cubicBezTo>
                  <a:pt x="1964292" y="5631604"/>
                  <a:pt x="1937611" y="5658285"/>
                  <a:pt x="1904699" y="5658285"/>
                </a:cubicBezTo>
                <a:cubicBezTo>
                  <a:pt x="1871787" y="5658285"/>
                  <a:pt x="1845106" y="5631604"/>
                  <a:pt x="1845106" y="5598692"/>
                </a:cubicBezTo>
                <a:cubicBezTo>
                  <a:pt x="1845106" y="5565780"/>
                  <a:pt x="1871787" y="5539099"/>
                  <a:pt x="1904699" y="5539099"/>
                </a:cubicBezTo>
                <a:close/>
                <a:moveTo>
                  <a:pt x="1595424" y="5539099"/>
                </a:moveTo>
                <a:cubicBezTo>
                  <a:pt x="1628336" y="5539099"/>
                  <a:pt x="1655017" y="5565780"/>
                  <a:pt x="1655017" y="5598692"/>
                </a:cubicBezTo>
                <a:cubicBezTo>
                  <a:pt x="1655017" y="5631604"/>
                  <a:pt x="1628336" y="5658285"/>
                  <a:pt x="1595424" y="5658285"/>
                </a:cubicBezTo>
                <a:cubicBezTo>
                  <a:pt x="1562512" y="5658285"/>
                  <a:pt x="1535831" y="5631604"/>
                  <a:pt x="1535831" y="5598692"/>
                </a:cubicBezTo>
                <a:cubicBezTo>
                  <a:pt x="1535831" y="5565780"/>
                  <a:pt x="1562512" y="5539099"/>
                  <a:pt x="1595424" y="5539099"/>
                </a:cubicBezTo>
                <a:close/>
                <a:moveTo>
                  <a:pt x="1286149" y="5539099"/>
                </a:moveTo>
                <a:cubicBezTo>
                  <a:pt x="1319061" y="5539099"/>
                  <a:pt x="1345742" y="5565780"/>
                  <a:pt x="1345742" y="5598692"/>
                </a:cubicBezTo>
                <a:cubicBezTo>
                  <a:pt x="1345742" y="5631604"/>
                  <a:pt x="1319061" y="5658285"/>
                  <a:pt x="1286149" y="5658285"/>
                </a:cubicBezTo>
                <a:cubicBezTo>
                  <a:pt x="1253237" y="5658285"/>
                  <a:pt x="1226556" y="5631604"/>
                  <a:pt x="1226556" y="5598692"/>
                </a:cubicBezTo>
                <a:cubicBezTo>
                  <a:pt x="1226556" y="5565780"/>
                  <a:pt x="1253237" y="5539099"/>
                  <a:pt x="1286149" y="5539099"/>
                </a:cubicBezTo>
                <a:close/>
                <a:moveTo>
                  <a:pt x="982448" y="5539099"/>
                </a:moveTo>
                <a:cubicBezTo>
                  <a:pt x="1015360" y="5539099"/>
                  <a:pt x="1042041" y="5565780"/>
                  <a:pt x="1042041" y="5598692"/>
                </a:cubicBezTo>
                <a:cubicBezTo>
                  <a:pt x="1042041" y="5631604"/>
                  <a:pt x="1015360" y="5658285"/>
                  <a:pt x="982448" y="5658285"/>
                </a:cubicBezTo>
                <a:cubicBezTo>
                  <a:pt x="949536" y="5658285"/>
                  <a:pt x="922855" y="5631604"/>
                  <a:pt x="922855" y="5598692"/>
                </a:cubicBezTo>
                <a:cubicBezTo>
                  <a:pt x="922855" y="5565780"/>
                  <a:pt x="949536" y="5539099"/>
                  <a:pt x="982448" y="5539099"/>
                </a:cubicBezTo>
                <a:close/>
                <a:moveTo>
                  <a:pt x="675658" y="5539099"/>
                </a:moveTo>
                <a:cubicBezTo>
                  <a:pt x="708570" y="5539099"/>
                  <a:pt x="735251" y="5565780"/>
                  <a:pt x="735251" y="5598692"/>
                </a:cubicBezTo>
                <a:cubicBezTo>
                  <a:pt x="735251" y="5631604"/>
                  <a:pt x="708570" y="5658285"/>
                  <a:pt x="675658" y="5658285"/>
                </a:cubicBezTo>
                <a:cubicBezTo>
                  <a:pt x="642746" y="5658285"/>
                  <a:pt x="616065" y="5631604"/>
                  <a:pt x="616065" y="5598692"/>
                </a:cubicBezTo>
                <a:cubicBezTo>
                  <a:pt x="616065" y="5565780"/>
                  <a:pt x="642746" y="5539099"/>
                  <a:pt x="675658" y="5539099"/>
                </a:cubicBezTo>
                <a:close/>
                <a:moveTo>
                  <a:pt x="368868" y="5539099"/>
                </a:moveTo>
                <a:cubicBezTo>
                  <a:pt x="401780" y="5539099"/>
                  <a:pt x="428461" y="5565780"/>
                  <a:pt x="428461" y="5598692"/>
                </a:cubicBezTo>
                <a:cubicBezTo>
                  <a:pt x="428461" y="5631604"/>
                  <a:pt x="401780" y="5658285"/>
                  <a:pt x="368868" y="5658285"/>
                </a:cubicBezTo>
                <a:cubicBezTo>
                  <a:pt x="335956" y="5658285"/>
                  <a:pt x="309275" y="5631604"/>
                  <a:pt x="309275" y="5598692"/>
                </a:cubicBezTo>
                <a:cubicBezTo>
                  <a:pt x="309275" y="5565780"/>
                  <a:pt x="335956" y="5539099"/>
                  <a:pt x="368868" y="5539099"/>
                </a:cubicBezTo>
                <a:close/>
                <a:moveTo>
                  <a:pt x="59593" y="5539099"/>
                </a:moveTo>
                <a:cubicBezTo>
                  <a:pt x="92505" y="5539099"/>
                  <a:pt x="119186" y="5565780"/>
                  <a:pt x="119186" y="5598692"/>
                </a:cubicBezTo>
                <a:cubicBezTo>
                  <a:pt x="119186" y="5631604"/>
                  <a:pt x="92505" y="5658285"/>
                  <a:pt x="59593" y="5658285"/>
                </a:cubicBezTo>
                <a:cubicBezTo>
                  <a:pt x="26681" y="5658285"/>
                  <a:pt x="0" y="5631604"/>
                  <a:pt x="0" y="5598692"/>
                </a:cubicBezTo>
                <a:cubicBezTo>
                  <a:pt x="0" y="5565780"/>
                  <a:pt x="26681" y="5539099"/>
                  <a:pt x="59593" y="5539099"/>
                </a:cubicBezTo>
                <a:close/>
                <a:moveTo>
                  <a:pt x="2211489" y="5279790"/>
                </a:moveTo>
                <a:cubicBezTo>
                  <a:pt x="2244401" y="5279790"/>
                  <a:pt x="2271082" y="5306471"/>
                  <a:pt x="2271082" y="5339383"/>
                </a:cubicBezTo>
                <a:cubicBezTo>
                  <a:pt x="2271082" y="5372295"/>
                  <a:pt x="2244401" y="5398976"/>
                  <a:pt x="2211489" y="5398976"/>
                </a:cubicBezTo>
                <a:cubicBezTo>
                  <a:pt x="2178577" y="5398976"/>
                  <a:pt x="2151896" y="5372295"/>
                  <a:pt x="2151896" y="5339383"/>
                </a:cubicBezTo>
                <a:cubicBezTo>
                  <a:pt x="2151896" y="5306471"/>
                  <a:pt x="2178577" y="5279790"/>
                  <a:pt x="2211489" y="5279790"/>
                </a:cubicBezTo>
                <a:close/>
                <a:moveTo>
                  <a:pt x="1904699" y="5279790"/>
                </a:moveTo>
                <a:cubicBezTo>
                  <a:pt x="1937611" y="5279790"/>
                  <a:pt x="1964292" y="5306471"/>
                  <a:pt x="1964292" y="5339383"/>
                </a:cubicBezTo>
                <a:cubicBezTo>
                  <a:pt x="1964292" y="5372295"/>
                  <a:pt x="1937611" y="5398976"/>
                  <a:pt x="1904699" y="5398976"/>
                </a:cubicBezTo>
                <a:cubicBezTo>
                  <a:pt x="1871787" y="5398976"/>
                  <a:pt x="1845106" y="5372295"/>
                  <a:pt x="1845106" y="5339383"/>
                </a:cubicBezTo>
                <a:cubicBezTo>
                  <a:pt x="1845106" y="5306471"/>
                  <a:pt x="1871787" y="5279790"/>
                  <a:pt x="1904699" y="5279790"/>
                </a:cubicBezTo>
                <a:close/>
                <a:moveTo>
                  <a:pt x="1595424" y="5279790"/>
                </a:moveTo>
                <a:cubicBezTo>
                  <a:pt x="1628336" y="5279790"/>
                  <a:pt x="1655017" y="5306471"/>
                  <a:pt x="1655017" y="5339383"/>
                </a:cubicBezTo>
                <a:cubicBezTo>
                  <a:pt x="1655017" y="5372295"/>
                  <a:pt x="1628336" y="5398976"/>
                  <a:pt x="1595424" y="5398976"/>
                </a:cubicBezTo>
                <a:cubicBezTo>
                  <a:pt x="1562512" y="5398976"/>
                  <a:pt x="1535831" y="5372295"/>
                  <a:pt x="1535831" y="5339383"/>
                </a:cubicBezTo>
                <a:cubicBezTo>
                  <a:pt x="1535831" y="5306471"/>
                  <a:pt x="1562512" y="5279790"/>
                  <a:pt x="1595424" y="5279790"/>
                </a:cubicBezTo>
                <a:close/>
                <a:moveTo>
                  <a:pt x="1286149" y="5279790"/>
                </a:moveTo>
                <a:cubicBezTo>
                  <a:pt x="1319061" y="5279790"/>
                  <a:pt x="1345742" y="5306471"/>
                  <a:pt x="1345742" y="5339383"/>
                </a:cubicBezTo>
                <a:cubicBezTo>
                  <a:pt x="1345742" y="5372295"/>
                  <a:pt x="1319061" y="5398976"/>
                  <a:pt x="1286149" y="5398976"/>
                </a:cubicBezTo>
                <a:cubicBezTo>
                  <a:pt x="1253237" y="5398976"/>
                  <a:pt x="1226556" y="5372295"/>
                  <a:pt x="1226556" y="5339383"/>
                </a:cubicBezTo>
                <a:cubicBezTo>
                  <a:pt x="1226556" y="5306471"/>
                  <a:pt x="1253237" y="5279790"/>
                  <a:pt x="1286149" y="5279790"/>
                </a:cubicBezTo>
                <a:close/>
                <a:moveTo>
                  <a:pt x="982448" y="5279790"/>
                </a:moveTo>
                <a:cubicBezTo>
                  <a:pt x="1015360" y="5279790"/>
                  <a:pt x="1042041" y="5306471"/>
                  <a:pt x="1042041" y="5339383"/>
                </a:cubicBezTo>
                <a:cubicBezTo>
                  <a:pt x="1042041" y="5372295"/>
                  <a:pt x="1015360" y="5398976"/>
                  <a:pt x="982448" y="5398976"/>
                </a:cubicBezTo>
                <a:cubicBezTo>
                  <a:pt x="949536" y="5398976"/>
                  <a:pt x="922855" y="5372295"/>
                  <a:pt x="922855" y="5339383"/>
                </a:cubicBezTo>
                <a:cubicBezTo>
                  <a:pt x="922855" y="5306471"/>
                  <a:pt x="949536" y="5279790"/>
                  <a:pt x="982448" y="5279790"/>
                </a:cubicBezTo>
                <a:close/>
                <a:moveTo>
                  <a:pt x="675658" y="5279790"/>
                </a:moveTo>
                <a:cubicBezTo>
                  <a:pt x="708570" y="5279790"/>
                  <a:pt x="735251" y="5306471"/>
                  <a:pt x="735251" y="5339383"/>
                </a:cubicBezTo>
                <a:cubicBezTo>
                  <a:pt x="735251" y="5372295"/>
                  <a:pt x="708570" y="5398976"/>
                  <a:pt x="675658" y="5398976"/>
                </a:cubicBezTo>
                <a:cubicBezTo>
                  <a:pt x="642746" y="5398976"/>
                  <a:pt x="616065" y="5372295"/>
                  <a:pt x="616065" y="5339383"/>
                </a:cubicBezTo>
                <a:cubicBezTo>
                  <a:pt x="616065" y="5306471"/>
                  <a:pt x="642746" y="5279790"/>
                  <a:pt x="675658" y="5279790"/>
                </a:cubicBezTo>
                <a:close/>
                <a:moveTo>
                  <a:pt x="368868" y="5279790"/>
                </a:moveTo>
                <a:cubicBezTo>
                  <a:pt x="401780" y="5279790"/>
                  <a:pt x="428461" y="5306471"/>
                  <a:pt x="428461" y="5339383"/>
                </a:cubicBezTo>
                <a:cubicBezTo>
                  <a:pt x="428461" y="5372295"/>
                  <a:pt x="401780" y="5398976"/>
                  <a:pt x="368868" y="5398976"/>
                </a:cubicBezTo>
                <a:cubicBezTo>
                  <a:pt x="335956" y="5398976"/>
                  <a:pt x="309275" y="5372295"/>
                  <a:pt x="309275" y="5339383"/>
                </a:cubicBezTo>
                <a:cubicBezTo>
                  <a:pt x="309275" y="5306471"/>
                  <a:pt x="335956" y="5279790"/>
                  <a:pt x="368868" y="5279790"/>
                </a:cubicBezTo>
                <a:close/>
                <a:moveTo>
                  <a:pt x="59593" y="5279790"/>
                </a:moveTo>
                <a:cubicBezTo>
                  <a:pt x="92505" y="5279790"/>
                  <a:pt x="119186" y="5306471"/>
                  <a:pt x="119186" y="5339383"/>
                </a:cubicBezTo>
                <a:cubicBezTo>
                  <a:pt x="119186" y="5372295"/>
                  <a:pt x="92505" y="5398976"/>
                  <a:pt x="59593" y="5398976"/>
                </a:cubicBezTo>
                <a:cubicBezTo>
                  <a:pt x="26681" y="5398976"/>
                  <a:pt x="0" y="5372295"/>
                  <a:pt x="0" y="5339383"/>
                </a:cubicBezTo>
                <a:cubicBezTo>
                  <a:pt x="0" y="5306471"/>
                  <a:pt x="26681" y="5279790"/>
                  <a:pt x="59593" y="5279790"/>
                </a:cubicBezTo>
                <a:close/>
                <a:moveTo>
                  <a:pt x="2211489" y="5020481"/>
                </a:moveTo>
                <a:cubicBezTo>
                  <a:pt x="2244401" y="5020481"/>
                  <a:pt x="2271082" y="5047162"/>
                  <a:pt x="2271082" y="5080074"/>
                </a:cubicBezTo>
                <a:cubicBezTo>
                  <a:pt x="2271082" y="5112986"/>
                  <a:pt x="2244401" y="5139667"/>
                  <a:pt x="2211489" y="5139667"/>
                </a:cubicBezTo>
                <a:cubicBezTo>
                  <a:pt x="2178577" y="5139667"/>
                  <a:pt x="2151896" y="5112986"/>
                  <a:pt x="2151896" y="5080074"/>
                </a:cubicBezTo>
                <a:cubicBezTo>
                  <a:pt x="2151896" y="5047162"/>
                  <a:pt x="2178577" y="5020481"/>
                  <a:pt x="2211489" y="5020481"/>
                </a:cubicBezTo>
                <a:close/>
                <a:moveTo>
                  <a:pt x="1904699" y="5020481"/>
                </a:moveTo>
                <a:cubicBezTo>
                  <a:pt x="1937611" y="5020481"/>
                  <a:pt x="1964292" y="5047162"/>
                  <a:pt x="1964292" y="5080074"/>
                </a:cubicBezTo>
                <a:cubicBezTo>
                  <a:pt x="1964292" y="5112986"/>
                  <a:pt x="1937611" y="5139667"/>
                  <a:pt x="1904699" y="5139667"/>
                </a:cubicBezTo>
                <a:cubicBezTo>
                  <a:pt x="1871787" y="5139667"/>
                  <a:pt x="1845106" y="5112986"/>
                  <a:pt x="1845106" y="5080074"/>
                </a:cubicBezTo>
                <a:cubicBezTo>
                  <a:pt x="1845106" y="5047162"/>
                  <a:pt x="1871787" y="5020481"/>
                  <a:pt x="1904699" y="5020481"/>
                </a:cubicBezTo>
                <a:close/>
                <a:moveTo>
                  <a:pt x="1595424" y="5020481"/>
                </a:moveTo>
                <a:cubicBezTo>
                  <a:pt x="1628336" y="5020481"/>
                  <a:pt x="1655017" y="5047162"/>
                  <a:pt x="1655017" y="5080074"/>
                </a:cubicBezTo>
                <a:cubicBezTo>
                  <a:pt x="1655017" y="5112986"/>
                  <a:pt x="1628336" y="5139667"/>
                  <a:pt x="1595424" y="5139667"/>
                </a:cubicBezTo>
                <a:cubicBezTo>
                  <a:pt x="1562512" y="5139667"/>
                  <a:pt x="1535831" y="5112986"/>
                  <a:pt x="1535831" y="5080074"/>
                </a:cubicBezTo>
                <a:cubicBezTo>
                  <a:pt x="1535831" y="5047162"/>
                  <a:pt x="1562512" y="5020481"/>
                  <a:pt x="1595424" y="5020481"/>
                </a:cubicBezTo>
                <a:close/>
                <a:moveTo>
                  <a:pt x="1286149" y="5020481"/>
                </a:moveTo>
                <a:cubicBezTo>
                  <a:pt x="1319061" y="5020481"/>
                  <a:pt x="1345742" y="5047162"/>
                  <a:pt x="1345742" y="5080074"/>
                </a:cubicBezTo>
                <a:cubicBezTo>
                  <a:pt x="1345742" y="5112986"/>
                  <a:pt x="1319061" y="5139667"/>
                  <a:pt x="1286149" y="5139667"/>
                </a:cubicBezTo>
                <a:cubicBezTo>
                  <a:pt x="1253237" y="5139667"/>
                  <a:pt x="1226556" y="5112986"/>
                  <a:pt x="1226556" y="5080074"/>
                </a:cubicBezTo>
                <a:cubicBezTo>
                  <a:pt x="1226556" y="5047162"/>
                  <a:pt x="1253237" y="5020481"/>
                  <a:pt x="1286149" y="5020481"/>
                </a:cubicBezTo>
                <a:close/>
                <a:moveTo>
                  <a:pt x="982448" y="5020481"/>
                </a:moveTo>
                <a:cubicBezTo>
                  <a:pt x="1015360" y="5020481"/>
                  <a:pt x="1042041" y="5047162"/>
                  <a:pt x="1042041" y="5080074"/>
                </a:cubicBezTo>
                <a:cubicBezTo>
                  <a:pt x="1042041" y="5112986"/>
                  <a:pt x="1015360" y="5139667"/>
                  <a:pt x="982448" y="5139667"/>
                </a:cubicBezTo>
                <a:cubicBezTo>
                  <a:pt x="949536" y="5139667"/>
                  <a:pt x="922855" y="5112986"/>
                  <a:pt x="922855" y="5080074"/>
                </a:cubicBezTo>
                <a:cubicBezTo>
                  <a:pt x="922855" y="5047162"/>
                  <a:pt x="949536" y="5020481"/>
                  <a:pt x="982448" y="5020481"/>
                </a:cubicBezTo>
                <a:close/>
                <a:moveTo>
                  <a:pt x="675658" y="5020481"/>
                </a:moveTo>
                <a:cubicBezTo>
                  <a:pt x="708570" y="5020481"/>
                  <a:pt x="735251" y="5047162"/>
                  <a:pt x="735251" y="5080074"/>
                </a:cubicBezTo>
                <a:cubicBezTo>
                  <a:pt x="735251" y="5112986"/>
                  <a:pt x="708570" y="5139667"/>
                  <a:pt x="675658" y="5139667"/>
                </a:cubicBezTo>
                <a:cubicBezTo>
                  <a:pt x="642746" y="5139667"/>
                  <a:pt x="616065" y="5112986"/>
                  <a:pt x="616065" y="5080074"/>
                </a:cubicBezTo>
                <a:cubicBezTo>
                  <a:pt x="616065" y="5047162"/>
                  <a:pt x="642746" y="5020481"/>
                  <a:pt x="675658" y="5020481"/>
                </a:cubicBezTo>
                <a:close/>
                <a:moveTo>
                  <a:pt x="368868" y="5020481"/>
                </a:moveTo>
                <a:cubicBezTo>
                  <a:pt x="401780" y="5020481"/>
                  <a:pt x="428461" y="5047162"/>
                  <a:pt x="428461" y="5080074"/>
                </a:cubicBezTo>
                <a:cubicBezTo>
                  <a:pt x="428461" y="5112986"/>
                  <a:pt x="401780" y="5139667"/>
                  <a:pt x="368868" y="5139667"/>
                </a:cubicBezTo>
                <a:cubicBezTo>
                  <a:pt x="335956" y="5139667"/>
                  <a:pt x="309275" y="5112986"/>
                  <a:pt x="309275" y="5080074"/>
                </a:cubicBezTo>
                <a:cubicBezTo>
                  <a:pt x="309275" y="5047162"/>
                  <a:pt x="335956" y="5020481"/>
                  <a:pt x="368868" y="5020481"/>
                </a:cubicBezTo>
                <a:close/>
                <a:moveTo>
                  <a:pt x="59593" y="5020481"/>
                </a:moveTo>
                <a:cubicBezTo>
                  <a:pt x="92505" y="5020481"/>
                  <a:pt x="119186" y="5047162"/>
                  <a:pt x="119186" y="5080074"/>
                </a:cubicBezTo>
                <a:cubicBezTo>
                  <a:pt x="119186" y="5112986"/>
                  <a:pt x="92505" y="5139667"/>
                  <a:pt x="59593" y="5139667"/>
                </a:cubicBezTo>
                <a:cubicBezTo>
                  <a:pt x="26681" y="5139667"/>
                  <a:pt x="0" y="5112986"/>
                  <a:pt x="0" y="5080074"/>
                </a:cubicBezTo>
                <a:cubicBezTo>
                  <a:pt x="0" y="5047162"/>
                  <a:pt x="26681" y="5020481"/>
                  <a:pt x="59593" y="5020481"/>
                </a:cubicBezTo>
                <a:close/>
                <a:moveTo>
                  <a:pt x="2211489" y="4744816"/>
                </a:moveTo>
                <a:cubicBezTo>
                  <a:pt x="2244401" y="4744816"/>
                  <a:pt x="2271082" y="4771497"/>
                  <a:pt x="2271082" y="4804409"/>
                </a:cubicBezTo>
                <a:cubicBezTo>
                  <a:pt x="2271082" y="4837321"/>
                  <a:pt x="2244401" y="4864002"/>
                  <a:pt x="2211489" y="4864002"/>
                </a:cubicBezTo>
                <a:cubicBezTo>
                  <a:pt x="2178577" y="4864002"/>
                  <a:pt x="2151896" y="4837321"/>
                  <a:pt x="2151896" y="4804409"/>
                </a:cubicBezTo>
                <a:cubicBezTo>
                  <a:pt x="2151896" y="4771497"/>
                  <a:pt x="2178577" y="4744816"/>
                  <a:pt x="2211489" y="4744816"/>
                </a:cubicBezTo>
                <a:close/>
                <a:moveTo>
                  <a:pt x="1904699" y="4744816"/>
                </a:moveTo>
                <a:cubicBezTo>
                  <a:pt x="1937611" y="4744816"/>
                  <a:pt x="1964292" y="4771497"/>
                  <a:pt x="1964292" y="4804409"/>
                </a:cubicBezTo>
                <a:cubicBezTo>
                  <a:pt x="1964292" y="4837321"/>
                  <a:pt x="1937611" y="4864002"/>
                  <a:pt x="1904699" y="4864002"/>
                </a:cubicBezTo>
                <a:cubicBezTo>
                  <a:pt x="1871787" y="4864002"/>
                  <a:pt x="1845106" y="4837321"/>
                  <a:pt x="1845106" y="4804409"/>
                </a:cubicBezTo>
                <a:cubicBezTo>
                  <a:pt x="1845106" y="4771497"/>
                  <a:pt x="1871787" y="4744816"/>
                  <a:pt x="1904699" y="4744816"/>
                </a:cubicBezTo>
                <a:close/>
                <a:moveTo>
                  <a:pt x="1595424" y="4744816"/>
                </a:moveTo>
                <a:cubicBezTo>
                  <a:pt x="1628336" y="4744816"/>
                  <a:pt x="1655017" y="4771497"/>
                  <a:pt x="1655017" y="4804409"/>
                </a:cubicBezTo>
                <a:cubicBezTo>
                  <a:pt x="1655017" y="4837321"/>
                  <a:pt x="1628336" y="4864002"/>
                  <a:pt x="1595424" y="4864002"/>
                </a:cubicBezTo>
                <a:cubicBezTo>
                  <a:pt x="1562512" y="4864002"/>
                  <a:pt x="1535831" y="4837321"/>
                  <a:pt x="1535831" y="4804409"/>
                </a:cubicBezTo>
                <a:cubicBezTo>
                  <a:pt x="1535831" y="4771497"/>
                  <a:pt x="1562512" y="4744816"/>
                  <a:pt x="1595424" y="4744816"/>
                </a:cubicBezTo>
                <a:close/>
                <a:moveTo>
                  <a:pt x="1286149" y="4744816"/>
                </a:moveTo>
                <a:cubicBezTo>
                  <a:pt x="1319061" y="4744816"/>
                  <a:pt x="1345742" y="4771497"/>
                  <a:pt x="1345742" y="4804409"/>
                </a:cubicBezTo>
                <a:cubicBezTo>
                  <a:pt x="1345742" y="4837321"/>
                  <a:pt x="1319061" y="4864002"/>
                  <a:pt x="1286149" y="4864002"/>
                </a:cubicBezTo>
                <a:cubicBezTo>
                  <a:pt x="1253237" y="4864002"/>
                  <a:pt x="1226556" y="4837321"/>
                  <a:pt x="1226556" y="4804409"/>
                </a:cubicBezTo>
                <a:cubicBezTo>
                  <a:pt x="1226556" y="4771497"/>
                  <a:pt x="1253237" y="4744816"/>
                  <a:pt x="1286149" y="4744816"/>
                </a:cubicBezTo>
                <a:close/>
                <a:moveTo>
                  <a:pt x="982448" y="4744816"/>
                </a:moveTo>
                <a:cubicBezTo>
                  <a:pt x="1015360" y="4744816"/>
                  <a:pt x="1042041" y="4771497"/>
                  <a:pt x="1042041" y="4804409"/>
                </a:cubicBezTo>
                <a:cubicBezTo>
                  <a:pt x="1042041" y="4837321"/>
                  <a:pt x="1015360" y="4864002"/>
                  <a:pt x="982448" y="4864002"/>
                </a:cubicBezTo>
                <a:cubicBezTo>
                  <a:pt x="949536" y="4864002"/>
                  <a:pt x="922855" y="4837321"/>
                  <a:pt x="922855" y="4804409"/>
                </a:cubicBezTo>
                <a:cubicBezTo>
                  <a:pt x="922855" y="4771497"/>
                  <a:pt x="949536" y="4744816"/>
                  <a:pt x="982448" y="4744816"/>
                </a:cubicBezTo>
                <a:close/>
                <a:moveTo>
                  <a:pt x="675658" y="4744816"/>
                </a:moveTo>
                <a:cubicBezTo>
                  <a:pt x="708570" y="4744816"/>
                  <a:pt x="735251" y="4771497"/>
                  <a:pt x="735251" y="4804409"/>
                </a:cubicBezTo>
                <a:cubicBezTo>
                  <a:pt x="735251" y="4837321"/>
                  <a:pt x="708570" y="4864002"/>
                  <a:pt x="675658" y="4864002"/>
                </a:cubicBezTo>
                <a:cubicBezTo>
                  <a:pt x="642746" y="4864002"/>
                  <a:pt x="616065" y="4837321"/>
                  <a:pt x="616065" y="4804409"/>
                </a:cubicBezTo>
                <a:cubicBezTo>
                  <a:pt x="616065" y="4771497"/>
                  <a:pt x="642746" y="4744816"/>
                  <a:pt x="675658" y="4744816"/>
                </a:cubicBezTo>
                <a:close/>
                <a:moveTo>
                  <a:pt x="368868" y="4744816"/>
                </a:moveTo>
                <a:cubicBezTo>
                  <a:pt x="401780" y="4744816"/>
                  <a:pt x="428461" y="4771497"/>
                  <a:pt x="428461" y="4804409"/>
                </a:cubicBezTo>
                <a:cubicBezTo>
                  <a:pt x="428461" y="4837321"/>
                  <a:pt x="401780" y="4864002"/>
                  <a:pt x="368868" y="4864002"/>
                </a:cubicBezTo>
                <a:cubicBezTo>
                  <a:pt x="335956" y="4864002"/>
                  <a:pt x="309275" y="4837321"/>
                  <a:pt x="309275" y="4804409"/>
                </a:cubicBezTo>
                <a:cubicBezTo>
                  <a:pt x="309275" y="4771497"/>
                  <a:pt x="335956" y="4744816"/>
                  <a:pt x="368868" y="4744816"/>
                </a:cubicBezTo>
                <a:close/>
                <a:moveTo>
                  <a:pt x="59593" y="4744816"/>
                </a:moveTo>
                <a:cubicBezTo>
                  <a:pt x="92505" y="4744816"/>
                  <a:pt x="119186" y="4771497"/>
                  <a:pt x="119186" y="4804409"/>
                </a:cubicBezTo>
                <a:cubicBezTo>
                  <a:pt x="119186" y="4837321"/>
                  <a:pt x="92505" y="4864002"/>
                  <a:pt x="59593" y="4864002"/>
                </a:cubicBezTo>
                <a:cubicBezTo>
                  <a:pt x="26681" y="4864002"/>
                  <a:pt x="0" y="4837321"/>
                  <a:pt x="0" y="4804409"/>
                </a:cubicBezTo>
                <a:cubicBezTo>
                  <a:pt x="0" y="4771497"/>
                  <a:pt x="26681" y="4744816"/>
                  <a:pt x="59593" y="4744816"/>
                </a:cubicBezTo>
                <a:close/>
                <a:moveTo>
                  <a:pt x="2211489" y="4485507"/>
                </a:moveTo>
                <a:cubicBezTo>
                  <a:pt x="2244401" y="4485507"/>
                  <a:pt x="2271082" y="4512188"/>
                  <a:pt x="2271082" y="4545100"/>
                </a:cubicBezTo>
                <a:cubicBezTo>
                  <a:pt x="2271082" y="4578012"/>
                  <a:pt x="2244401" y="4604693"/>
                  <a:pt x="2211489" y="4604693"/>
                </a:cubicBezTo>
                <a:cubicBezTo>
                  <a:pt x="2178577" y="4604693"/>
                  <a:pt x="2151896" y="4578012"/>
                  <a:pt x="2151896" y="4545100"/>
                </a:cubicBezTo>
                <a:cubicBezTo>
                  <a:pt x="2151896" y="4512188"/>
                  <a:pt x="2178577" y="4485507"/>
                  <a:pt x="2211489" y="4485507"/>
                </a:cubicBezTo>
                <a:close/>
                <a:moveTo>
                  <a:pt x="1904699" y="4485507"/>
                </a:moveTo>
                <a:cubicBezTo>
                  <a:pt x="1937611" y="4485507"/>
                  <a:pt x="1964292" y="4512188"/>
                  <a:pt x="1964292" y="4545100"/>
                </a:cubicBezTo>
                <a:cubicBezTo>
                  <a:pt x="1964292" y="4578012"/>
                  <a:pt x="1937611" y="4604693"/>
                  <a:pt x="1904699" y="4604693"/>
                </a:cubicBezTo>
                <a:cubicBezTo>
                  <a:pt x="1871787" y="4604693"/>
                  <a:pt x="1845106" y="4578012"/>
                  <a:pt x="1845106" y="4545100"/>
                </a:cubicBezTo>
                <a:cubicBezTo>
                  <a:pt x="1845106" y="4512188"/>
                  <a:pt x="1871787" y="4485507"/>
                  <a:pt x="1904699" y="4485507"/>
                </a:cubicBezTo>
                <a:close/>
                <a:moveTo>
                  <a:pt x="1595424" y="4485507"/>
                </a:moveTo>
                <a:cubicBezTo>
                  <a:pt x="1628336" y="4485507"/>
                  <a:pt x="1655017" y="4512188"/>
                  <a:pt x="1655017" y="4545100"/>
                </a:cubicBezTo>
                <a:cubicBezTo>
                  <a:pt x="1655017" y="4578012"/>
                  <a:pt x="1628336" y="4604693"/>
                  <a:pt x="1595424" y="4604693"/>
                </a:cubicBezTo>
                <a:cubicBezTo>
                  <a:pt x="1562512" y="4604693"/>
                  <a:pt x="1535831" y="4578012"/>
                  <a:pt x="1535831" y="4545100"/>
                </a:cubicBezTo>
                <a:cubicBezTo>
                  <a:pt x="1535831" y="4512188"/>
                  <a:pt x="1562512" y="4485507"/>
                  <a:pt x="1595424" y="4485507"/>
                </a:cubicBezTo>
                <a:close/>
                <a:moveTo>
                  <a:pt x="1286149" y="4485507"/>
                </a:moveTo>
                <a:cubicBezTo>
                  <a:pt x="1319061" y="4485507"/>
                  <a:pt x="1345742" y="4512188"/>
                  <a:pt x="1345742" y="4545100"/>
                </a:cubicBezTo>
                <a:cubicBezTo>
                  <a:pt x="1345742" y="4578012"/>
                  <a:pt x="1319061" y="4604693"/>
                  <a:pt x="1286149" y="4604693"/>
                </a:cubicBezTo>
                <a:cubicBezTo>
                  <a:pt x="1253237" y="4604693"/>
                  <a:pt x="1226556" y="4578012"/>
                  <a:pt x="1226556" y="4545100"/>
                </a:cubicBezTo>
                <a:cubicBezTo>
                  <a:pt x="1226556" y="4512188"/>
                  <a:pt x="1253237" y="4485507"/>
                  <a:pt x="1286149" y="4485507"/>
                </a:cubicBezTo>
                <a:close/>
                <a:moveTo>
                  <a:pt x="982448" y="4485507"/>
                </a:moveTo>
                <a:cubicBezTo>
                  <a:pt x="1015360" y="4485507"/>
                  <a:pt x="1042041" y="4512188"/>
                  <a:pt x="1042041" y="4545100"/>
                </a:cubicBezTo>
                <a:cubicBezTo>
                  <a:pt x="1042041" y="4578012"/>
                  <a:pt x="1015360" y="4604693"/>
                  <a:pt x="982448" y="4604693"/>
                </a:cubicBezTo>
                <a:cubicBezTo>
                  <a:pt x="949536" y="4604693"/>
                  <a:pt x="922855" y="4578012"/>
                  <a:pt x="922855" y="4545100"/>
                </a:cubicBezTo>
                <a:cubicBezTo>
                  <a:pt x="922855" y="4512188"/>
                  <a:pt x="949536" y="4485507"/>
                  <a:pt x="982448" y="4485507"/>
                </a:cubicBezTo>
                <a:close/>
                <a:moveTo>
                  <a:pt x="675658" y="4485507"/>
                </a:moveTo>
                <a:cubicBezTo>
                  <a:pt x="708570" y="4485507"/>
                  <a:pt x="735251" y="4512188"/>
                  <a:pt x="735251" y="4545100"/>
                </a:cubicBezTo>
                <a:cubicBezTo>
                  <a:pt x="735251" y="4578012"/>
                  <a:pt x="708570" y="4604693"/>
                  <a:pt x="675658" y="4604693"/>
                </a:cubicBezTo>
                <a:cubicBezTo>
                  <a:pt x="642746" y="4604693"/>
                  <a:pt x="616065" y="4578012"/>
                  <a:pt x="616065" y="4545100"/>
                </a:cubicBezTo>
                <a:cubicBezTo>
                  <a:pt x="616065" y="4512188"/>
                  <a:pt x="642746" y="4485507"/>
                  <a:pt x="675658" y="4485507"/>
                </a:cubicBezTo>
                <a:close/>
                <a:moveTo>
                  <a:pt x="368868" y="4485507"/>
                </a:moveTo>
                <a:cubicBezTo>
                  <a:pt x="401780" y="4485507"/>
                  <a:pt x="428461" y="4512188"/>
                  <a:pt x="428461" y="4545100"/>
                </a:cubicBezTo>
                <a:cubicBezTo>
                  <a:pt x="428461" y="4578012"/>
                  <a:pt x="401780" y="4604693"/>
                  <a:pt x="368868" y="4604693"/>
                </a:cubicBezTo>
                <a:cubicBezTo>
                  <a:pt x="335956" y="4604693"/>
                  <a:pt x="309275" y="4578012"/>
                  <a:pt x="309275" y="4545100"/>
                </a:cubicBezTo>
                <a:cubicBezTo>
                  <a:pt x="309275" y="4512188"/>
                  <a:pt x="335956" y="4485507"/>
                  <a:pt x="368868" y="4485507"/>
                </a:cubicBezTo>
                <a:close/>
                <a:moveTo>
                  <a:pt x="59593" y="4485507"/>
                </a:moveTo>
                <a:cubicBezTo>
                  <a:pt x="92505" y="4485507"/>
                  <a:pt x="119186" y="4512188"/>
                  <a:pt x="119186" y="4545100"/>
                </a:cubicBezTo>
                <a:cubicBezTo>
                  <a:pt x="119186" y="4578012"/>
                  <a:pt x="92505" y="4604693"/>
                  <a:pt x="59593" y="4604693"/>
                </a:cubicBezTo>
                <a:cubicBezTo>
                  <a:pt x="26681" y="4604693"/>
                  <a:pt x="0" y="4578012"/>
                  <a:pt x="0" y="4545100"/>
                </a:cubicBezTo>
                <a:cubicBezTo>
                  <a:pt x="0" y="4512188"/>
                  <a:pt x="26681" y="4485507"/>
                  <a:pt x="59593" y="4485507"/>
                </a:cubicBezTo>
                <a:close/>
                <a:moveTo>
                  <a:pt x="2211489" y="4226198"/>
                </a:moveTo>
                <a:cubicBezTo>
                  <a:pt x="2244401" y="4226198"/>
                  <a:pt x="2271082" y="4252879"/>
                  <a:pt x="2271082" y="4285791"/>
                </a:cubicBezTo>
                <a:cubicBezTo>
                  <a:pt x="2271082" y="4318703"/>
                  <a:pt x="2244401" y="4345384"/>
                  <a:pt x="2211489" y="4345384"/>
                </a:cubicBezTo>
                <a:cubicBezTo>
                  <a:pt x="2178577" y="4345384"/>
                  <a:pt x="2151896" y="4318703"/>
                  <a:pt x="2151896" y="4285791"/>
                </a:cubicBezTo>
                <a:cubicBezTo>
                  <a:pt x="2151896" y="4252879"/>
                  <a:pt x="2178577" y="4226198"/>
                  <a:pt x="2211489" y="4226198"/>
                </a:cubicBezTo>
                <a:close/>
                <a:moveTo>
                  <a:pt x="1904699" y="4226198"/>
                </a:moveTo>
                <a:cubicBezTo>
                  <a:pt x="1937611" y="4226198"/>
                  <a:pt x="1964292" y="4252879"/>
                  <a:pt x="1964292" y="4285791"/>
                </a:cubicBezTo>
                <a:cubicBezTo>
                  <a:pt x="1964292" y="4318703"/>
                  <a:pt x="1937611" y="4345384"/>
                  <a:pt x="1904699" y="4345384"/>
                </a:cubicBezTo>
                <a:cubicBezTo>
                  <a:pt x="1871787" y="4345384"/>
                  <a:pt x="1845106" y="4318703"/>
                  <a:pt x="1845106" y="4285791"/>
                </a:cubicBezTo>
                <a:cubicBezTo>
                  <a:pt x="1845106" y="4252879"/>
                  <a:pt x="1871787" y="4226198"/>
                  <a:pt x="1904699" y="4226198"/>
                </a:cubicBezTo>
                <a:close/>
                <a:moveTo>
                  <a:pt x="1595424" y="4226198"/>
                </a:moveTo>
                <a:cubicBezTo>
                  <a:pt x="1628336" y="4226198"/>
                  <a:pt x="1655017" y="4252879"/>
                  <a:pt x="1655017" y="4285791"/>
                </a:cubicBezTo>
                <a:cubicBezTo>
                  <a:pt x="1655017" y="4318703"/>
                  <a:pt x="1628336" y="4345384"/>
                  <a:pt x="1595424" y="4345384"/>
                </a:cubicBezTo>
                <a:cubicBezTo>
                  <a:pt x="1562512" y="4345384"/>
                  <a:pt x="1535831" y="4318703"/>
                  <a:pt x="1535831" y="4285791"/>
                </a:cubicBezTo>
                <a:cubicBezTo>
                  <a:pt x="1535831" y="4252879"/>
                  <a:pt x="1562512" y="4226198"/>
                  <a:pt x="1595424" y="4226198"/>
                </a:cubicBezTo>
                <a:close/>
                <a:moveTo>
                  <a:pt x="1286149" y="4226198"/>
                </a:moveTo>
                <a:cubicBezTo>
                  <a:pt x="1319061" y="4226198"/>
                  <a:pt x="1345742" y="4252879"/>
                  <a:pt x="1345742" y="4285791"/>
                </a:cubicBezTo>
                <a:cubicBezTo>
                  <a:pt x="1345742" y="4318703"/>
                  <a:pt x="1319061" y="4345384"/>
                  <a:pt x="1286149" y="4345384"/>
                </a:cubicBezTo>
                <a:cubicBezTo>
                  <a:pt x="1253237" y="4345384"/>
                  <a:pt x="1226556" y="4318703"/>
                  <a:pt x="1226556" y="4285791"/>
                </a:cubicBezTo>
                <a:cubicBezTo>
                  <a:pt x="1226556" y="4252879"/>
                  <a:pt x="1253237" y="4226198"/>
                  <a:pt x="1286149" y="4226198"/>
                </a:cubicBezTo>
                <a:close/>
                <a:moveTo>
                  <a:pt x="982448" y="4226198"/>
                </a:moveTo>
                <a:cubicBezTo>
                  <a:pt x="1015360" y="4226198"/>
                  <a:pt x="1042041" y="4252879"/>
                  <a:pt x="1042041" y="4285791"/>
                </a:cubicBezTo>
                <a:cubicBezTo>
                  <a:pt x="1042041" y="4318703"/>
                  <a:pt x="1015360" y="4345384"/>
                  <a:pt x="982448" y="4345384"/>
                </a:cubicBezTo>
                <a:cubicBezTo>
                  <a:pt x="949536" y="4345384"/>
                  <a:pt x="922855" y="4318703"/>
                  <a:pt x="922855" y="4285791"/>
                </a:cubicBezTo>
                <a:cubicBezTo>
                  <a:pt x="922855" y="4252879"/>
                  <a:pt x="949536" y="4226198"/>
                  <a:pt x="982448" y="4226198"/>
                </a:cubicBezTo>
                <a:close/>
                <a:moveTo>
                  <a:pt x="675658" y="4226198"/>
                </a:moveTo>
                <a:cubicBezTo>
                  <a:pt x="708570" y="4226198"/>
                  <a:pt x="735251" y="4252879"/>
                  <a:pt x="735251" y="4285791"/>
                </a:cubicBezTo>
                <a:cubicBezTo>
                  <a:pt x="735251" y="4318703"/>
                  <a:pt x="708570" y="4345384"/>
                  <a:pt x="675658" y="4345384"/>
                </a:cubicBezTo>
                <a:cubicBezTo>
                  <a:pt x="642746" y="4345384"/>
                  <a:pt x="616065" y="4318703"/>
                  <a:pt x="616065" y="4285791"/>
                </a:cubicBezTo>
                <a:cubicBezTo>
                  <a:pt x="616065" y="4252879"/>
                  <a:pt x="642746" y="4226198"/>
                  <a:pt x="675658" y="4226198"/>
                </a:cubicBezTo>
                <a:close/>
                <a:moveTo>
                  <a:pt x="368868" y="4226198"/>
                </a:moveTo>
                <a:cubicBezTo>
                  <a:pt x="401780" y="4226198"/>
                  <a:pt x="428461" y="4252879"/>
                  <a:pt x="428461" y="4285791"/>
                </a:cubicBezTo>
                <a:cubicBezTo>
                  <a:pt x="428461" y="4318703"/>
                  <a:pt x="401780" y="4345384"/>
                  <a:pt x="368868" y="4345384"/>
                </a:cubicBezTo>
                <a:cubicBezTo>
                  <a:pt x="335956" y="4345384"/>
                  <a:pt x="309275" y="4318703"/>
                  <a:pt x="309275" y="4285791"/>
                </a:cubicBezTo>
                <a:cubicBezTo>
                  <a:pt x="309275" y="4252879"/>
                  <a:pt x="335956" y="4226198"/>
                  <a:pt x="368868" y="4226198"/>
                </a:cubicBezTo>
                <a:close/>
                <a:moveTo>
                  <a:pt x="59593" y="4226198"/>
                </a:moveTo>
                <a:cubicBezTo>
                  <a:pt x="92505" y="4226198"/>
                  <a:pt x="119186" y="4252879"/>
                  <a:pt x="119186" y="4285791"/>
                </a:cubicBezTo>
                <a:cubicBezTo>
                  <a:pt x="119186" y="4318703"/>
                  <a:pt x="92505" y="4345384"/>
                  <a:pt x="59593" y="4345384"/>
                </a:cubicBezTo>
                <a:cubicBezTo>
                  <a:pt x="26681" y="4345384"/>
                  <a:pt x="0" y="4318703"/>
                  <a:pt x="0" y="4285791"/>
                </a:cubicBezTo>
                <a:cubicBezTo>
                  <a:pt x="0" y="4252879"/>
                  <a:pt x="26681" y="4226198"/>
                  <a:pt x="59593" y="4226198"/>
                </a:cubicBezTo>
                <a:close/>
                <a:moveTo>
                  <a:pt x="2211489" y="3966889"/>
                </a:moveTo>
                <a:cubicBezTo>
                  <a:pt x="2244401" y="3966889"/>
                  <a:pt x="2271082" y="3993570"/>
                  <a:pt x="2271082" y="4026482"/>
                </a:cubicBezTo>
                <a:cubicBezTo>
                  <a:pt x="2271082" y="4059394"/>
                  <a:pt x="2244401" y="4086075"/>
                  <a:pt x="2211489" y="4086075"/>
                </a:cubicBezTo>
                <a:cubicBezTo>
                  <a:pt x="2178577" y="4086075"/>
                  <a:pt x="2151896" y="4059394"/>
                  <a:pt x="2151896" y="4026482"/>
                </a:cubicBezTo>
                <a:cubicBezTo>
                  <a:pt x="2151896" y="3993570"/>
                  <a:pt x="2178577" y="3966889"/>
                  <a:pt x="2211489" y="3966889"/>
                </a:cubicBezTo>
                <a:close/>
                <a:moveTo>
                  <a:pt x="1904699" y="3966889"/>
                </a:moveTo>
                <a:cubicBezTo>
                  <a:pt x="1937611" y="3966889"/>
                  <a:pt x="1964292" y="3993570"/>
                  <a:pt x="1964292" y="4026482"/>
                </a:cubicBezTo>
                <a:cubicBezTo>
                  <a:pt x="1964292" y="4059394"/>
                  <a:pt x="1937611" y="4086075"/>
                  <a:pt x="1904699" y="4086075"/>
                </a:cubicBezTo>
                <a:cubicBezTo>
                  <a:pt x="1871787" y="4086075"/>
                  <a:pt x="1845106" y="4059394"/>
                  <a:pt x="1845106" y="4026482"/>
                </a:cubicBezTo>
                <a:cubicBezTo>
                  <a:pt x="1845106" y="3993570"/>
                  <a:pt x="1871787" y="3966889"/>
                  <a:pt x="1904699" y="3966889"/>
                </a:cubicBezTo>
                <a:close/>
                <a:moveTo>
                  <a:pt x="1595424" y="3966889"/>
                </a:moveTo>
                <a:cubicBezTo>
                  <a:pt x="1628336" y="3966889"/>
                  <a:pt x="1655017" y="3993570"/>
                  <a:pt x="1655017" y="4026482"/>
                </a:cubicBezTo>
                <a:cubicBezTo>
                  <a:pt x="1655017" y="4059394"/>
                  <a:pt x="1628336" y="4086075"/>
                  <a:pt x="1595424" y="4086075"/>
                </a:cubicBezTo>
                <a:cubicBezTo>
                  <a:pt x="1562512" y="4086075"/>
                  <a:pt x="1535831" y="4059394"/>
                  <a:pt x="1535831" y="4026482"/>
                </a:cubicBezTo>
                <a:cubicBezTo>
                  <a:pt x="1535831" y="3993570"/>
                  <a:pt x="1562512" y="3966889"/>
                  <a:pt x="1595424" y="3966889"/>
                </a:cubicBezTo>
                <a:close/>
                <a:moveTo>
                  <a:pt x="1286149" y="3966889"/>
                </a:moveTo>
                <a:cubicBezTo>
                  <a:pt x="1319061" y="3966889"/>
                  <a:pt x="1345742" y="3993570"/>
                  <a:pt x="1345742" y="4026482"/>
                </a:cubicBezTo>
                <a:cubicBezTo>
                  <a:pt x="1345742" y="4059394"/>
                  <a:pt x="1319061" y="4086075"/>
                  <a:pt x="1286149" y="4086075"/>
                </a:cubicBezTo>
                <a:cubicBezTo>
                  <a:pt x="1253237" y="4086075"/>
                  <a:pt x="1226556" y="4059394"/>
                  <a:pt x="1226556" y="4026482"/>
                </a:cubicBezTo>
                <a:cubicBezTo>
                  <a:pt x="1226556" y="3993570"/>
                  <a:pt x="1253237" y="3966889"/>
                  <a:pt x="1286149" y="3966889"/>
                </a:cubicBezTo>
                <a:close/>
                <a:moveTo>
                  <a:pt x="982448" y="3966889"/>
                </a:moveTo>
                <a:cubicBezTo>
                  <a:pt x="1015360" y="3966889"/>
                  <a:pt x="1042041" y="3993570"/>
                  <a:pt x="1042041" y="4026482"/>
                </a:cubicBezTo>
                <a:cubicBezTo>
                  <a:pt x="1042041" y="4059394"/>
                  <a:pt x="1015360" y="4086075"/>
                  <a:pt x="982448" y="4086075"/>
                </a:cubicBezTo>
                <a:cubicBezTo>
                  <a:pt x="949536" y="4086075"/>
                  <a:pt x="922855" y="4059394"/>
                  <a:pt x="922855" y="4026482"/>
                </a:cubicBezTo>
                <a:cubicBezTo>
                  <a:pt x="922855" y="3993570"/>
                  <a:pt x="949536" y="3966889"/>
                  <a:pt x="982448" y="3966889"/>
                </a:cubicBezTo>
                <a:close/>
                <a:moveTo>
                  <a:pt x="675658" y="3966889"/>
                </a:moveTo>
                <a:cubicBezTo>
                  <a:pt x="708570" y="3966889"/>
                  <a:pt x="735251" y="3993570"/>
                  <a:pt x="735251" y="4026482"/>
                </a:cubicBezTo>
                <a:cubicBezTo>
                  <a:pt x="735251" y="4059394"/>
                  <a:pt x="708570" y="4086075"/>
                  <a:pt x="675658" y="4086075"/>
                </a:cubicBezTo>
                <a:cubicBezTo>
                  <a:pt x="642746" y="4086075"/>
                  <a:pt x="616065" y="4059394"/>
                  <a:pt x="616065" y="4026482"/>
                </a:cubicBezTo>
                <a:cubicBezTo>
                  <a:pt x="616065" y="3993570"/>
                  <a:pt x="642746" y="3966889"/>
                  <a:pt x="675658" y="3966889"/>
                </a:cubicBezTo>
                <a:close/>
                <a:moveTo>
                  <a:pt x="368868" y="3966889"/>
                </a:moveTo>
                <a:cubicBezTo>
                  <a:pt x="401780" y="3966889"/>
                  <a:pt x="428461" y="3993570"/>
                  <a:pt x="428461" y="4026482"/>
                </a:cubicBezTo>
                <a:cubicBezTo>
                  <a:pt x="428461" y="4059394"/>
                  <a:pt x="401780" y="4086075"/>
                  <a:pt x="368868" y="4086075"/>
                </a:cubicBezTo>
                <a:cubicBezTo>
                  <a:pt x="335956" y="4086075"/>
                  <a:pt x="309275" y="4059394"/>
                  <a:pt x="309275" y="4026482"/>
                </a:cubicBezTo>
                <a:cubicBezTo>
                  <a:pt x="309275" y="3993570"/>
                  <a:pt x="335956" y="3966889"/>
                  <a:pt x="368868" y="3966889"/>
                </a:cubicBezTo>
                <a:close/>
                <a:moveTo>
                  <a:pt x="59593" y="3966889"/>
                </a:moveTo>
                <a:cubicBezTo>
                  <a:pt x="92505" y="3966889"/>
                  <a:pt x="119186" y="3993570"/>
                  <a:pt x="119186" y="4026482"/>
                </a:cubicBezTo>
                <a:cubicBezTo>
                  <a:pt x="119186" y="4059394"/>
                  <a:pt x="92505" y="4086075"/>
                  <a:pt x="59593" y="4086075"/>
                </a:cubicBezTo>
                <a:cubicBezTo>
                  <a:pt x="26681" y="4086075"/>
                  <a:pt x="0" y="4059394"/>
                  <a:pt x="0" y="4026482"/>
                </a:cubicBezTo>
                <a:cubicBezTo>
                  <a:pt x="0" y="3993570"/>
                  <a:pt x="26681" y="3966889"/>
                  <a:pt x="59593" y="3966889"/>
                </a:cubicBezTo>
                <a:close/>
                <a:moveTo>
                  <a:pt x="2211489" y="3677120"/>
                </a:moveTo>
                <a:cubicBezTo>
                  <a:pt x="2244401" y="3677120"/>
                  <a:pt x="2271082" y="3703801"/>
                  <a:pt x="2271082" y="3736713"/>
                </a:cubicBezTo>
                <a:cubicBezTo>
                  <a:pt x="2271082" y="3769625"/>
                  <a:pt x="2244401" y="3796306"/>
                  <a:pt x="2211489" y="3796306"/>
                </a:cubicBezTo>
                <a:cubicBezTo>
                  <a:pt x="2178577" y="3796306"/>
                  <a:pt x="2151896" y="3769625"/>
                  <a:pt x="2151896" y="3736713"/>
                </a:cubicBezTo>
                <a:cubicBezTo>
                  <a:pt x="2151896" y="3703801"/>
                  <a:pt x="2178577" y="3677120"/>
                  <a:pt x="2211489" y="3677120"/>
                </a:cubicBezTo>
                <a:close/>
                <a:moveTo>
                  <a:pt x="1904699" y="3677120"/>
                </a:moveTo>
                <a:cubicBezTo>
                  <a:pt x="1937611" y="3677120"/>
                  <a:pt x="1964292" y="3703801"/>
                  <a:pt x="1964292" y="3736713"/>
                </a:cubicBezTo>
                <a:cubicBezTo>
                  <a:pt x="1964292" y="3769625"/>
                  <a:pt x="1937611" y="3796306"/>
                  <a:pt x="1904699" y="3796306"/>
                </a:cubicBezTo>
                <a:cubicBezTo>
                  <a:pt x="1871787" y="3796306"/>
                  <a:pt x="1845106" y="3769625"/>
                  <a:pt x="1845106" y="3736713"/>
                </a:cubicBezTo>
                <a:cubicBezTo>
                  <a:pt x="1845106" y="3703801"/>
                  <a:pt x="1871787" y="3677120"/>
                  <a:pt x="1904699" y="3677120"/>
                </a:cubicBezTo>
                <a:close/>
                <a:moveTo>
                  <a:pt x="1595424" y="3677120"/>
                </a:moveTo>
                <a:cubicBezTo>
                  <a:pt x="1628336" y="3677120"/>
                  <a:pt x="1655017" y="3703801"/>
                  <a:pt x="1655017" y="3736713"/>
                </a:cubicBezTo>
                <a:cubicBezTo>
                  <a:pt x="1655017" y="3769625"/>
                  <a:pt x="1628336" y="3796306"/>
                  <a:pt x="1595424" y="3796306"/>
                </a:cubicBezTo>
                <a:cubicBezTo>
                  <a:pt x="1562512" y="3796306"/>
                  <a:pt x="1535831" y="3769625"/>
                  <a:pt x="1535831" y="3736713"/>
                </a:cubicBezTo>
                <a:cubicBezTo>
                  <a:pt x="1535831" y="3703801"/>
                  <a:pt x="1562512" y="3677120"/>
                  <a:pt x="1595424" y="3677120"/>
                </a:cubicBezTo>
                <a:close/>
                <a:moveTo>
                  <a:pt x="1286149" y="3677120"/>
                </a:moveTo>
                <a:cubicBezTo>
                  <a:pt x="1319061" y="3677120"/>
                  <a:pt x="1345742" y="3703801"/>
                  <a:pt x="1345742" y="3736713"/>
                </a:cubicBezTo>
                <a:cubicBezTo>
                  <a:pt x="1345742" y="3769625"/>
                  <a:pt x="1319061" y="3796306"/>
                  <a:pt x="1286149" y="3796306"/>
                </a:cubicBezTo>
                <a:cubicBezTo>
                  <a:pt x="1253237" y="3796306"/>
                  <a:pt x="1226556" y="3769625"/>
                  <a:pt x="1226556" y="3736713"/>
                </a:cubicBezTo>
                <a:cubicBezTo>
                  <a:pt x="1226556" y="3703801"/>
                  <a:pt x="1253237" y="3677120"/>
                  <a:pt x="1286149" y="3677120"/>
                </a:cubicBezTo>
                <a:close/>
                <a:moveTo>
                  <a:pt x="982448" y="3677120"/>
                </a:moveTo>
                <a:cubicBezTo>
                  <a:pt x="1015360" y="3677120"/>
                  <a:pt x="1042041" y="3703801"/>
                  <a:pt x="1042041" y="3736713"/>
                </a:cubicBezTo>
                <a:cubicBezTo>
                  <a:pt x="1042041" y="3769625"/>
                  <a:pt x="1015360" y="3796306"/>
                  <a:pt x="982448" y="3796306"/>
                </a:cubicBezTo>
                <a:cubicBezTo>
                  <a:pt x="949536" y="3796306"/>
                  <a:pt x="922855" y="3769625"/>
                  <a:pt x="922855" y="3736713"/>
                </a:cubicBezTo>
                <a:cubicBezTo>
                  <a:pt x="922855" y="3703801"/>
                  <a:pt x="949536" y="3677120"/>
                  <a:pt x="982448" y="3677120"/>
                </a:cubicBezTo>
                <a:close/>
                <a:moveTo>
                  <a:pt x="675658" y="3677120"/>
                </a:moveTo>
                <a:cubicBezTo>
                  <a:pt x="708570" y="3677120"/>
                  <a:pt x="735251" y="3703801"/>
                  <a:pt x="735251" y="3736713"/>
                </a:cubicBezTo>
                <a:cubicBezTo>
                  <a:pt x="735251" y="3769625"/>
                  <a:pt x="708570" y="3796306"/>
                  <a:pt x="675658" y="3796306"/>
                </a:cubicBezTo>
                <a:cubicBezTo>
                  <a:pt x="642746" y="3796306"/>
                  <a:pt x="616065" y="3769625"/>
                  <a:pt x="616065" y="3736713"/>
                </a:cubicBezTo>
                <a:cubicBezTo>
                  <a:pt x="616065" y="3703801"/>
                  <a:pt x="642746" y="3677120"/>
                  <a:pt x="675658" y="3677120"/>
                </a:cubicBezTo>
                <a:close/>
                <a:moveTo>
                  <a:pt x="368868" y="3677120"/>
                </a:moveTo>
                <a:cubicBezTo>
                  <a:pt x="401780" y="3677120"/>
                  <a:pt x="428461" y="3703801"/>
                  <a:pt x="428461" y="3736713"/>
                </a:cubicBezTo>
                <a:cubicBezTo>
                  <a:pt x="428461" y="3769625"/>
                  <a:pt x="401780" y="3796306"/>
                  <a:pt x="368868" y="3796306"/>
                </a:cubicBezTo>
                <a:cubicBezTo>
                  <a:pt x="335956" y="3796306"/>
                  <a:pt x="309275" y="3769625"/>
                  <a:pt x="309275" y="3736713"/>
                </a:cubicBezTo>
                <a:cubicBezTo>
                  <a:pt x="309275" y="3703801"/>
                  <a:pt x="335956" y="3677120"/>
                  <a:pt x="368868" y="3677120"/>
                </a:cubicBezTo>
                <a:close/>
                <a:moveTo>
                  <a:pt x="59593" y="3677120"/>
                </a:moveTo>
                <a:cubicBezTo>
                  <a:pt x="92505" y="3677120"/>
                  <a:pt x="119186" y="3703801"/>
                  <a:pt x="119186" y="3736713"/>
                </a:cubicBezTo>
                <a:cubicBezTo>
                  <a:pt x="119186" y="3769625"/>
                  <a:pt x="92505" y="3796306"/>
                  <a:pt x="59593" y="3796306"/>
                </a:cubicBezTo>
                <a:cubicBezTo>
                  <a:pt x="26681" y="3796306"/>
                  <a:pt x="0" y="3769625"/>
                  <a:pt x="0" y="3736713"/>
                </a:cubicBezTo>
                <a:cubicBezTo>
                  <a:pt x="0" y="3703801"/>
                  <a:pt x="26681" y="3677120"/>
                  <a:pt x="59593" y="3677120"/>
                </a:cubicBezTo>
                <a:close/>
                <a:moveTo>
                  <a:pt x="2211489" y="3417819"/>
                </a:moveTo>
                <a:cubicBezTo>
                  <a:pt x="2244401" y="3417819"/>
                  <a:pt x="2271082" y="3444499"/>
                  <a:pt x="2271082" y="3477409"/>
                </a:cubicBezTo>
                <a:cubicBezTo>
                  <a:pt x="2271082" y="3510316"/>
                  <a:pt x="2244401" y="3536997"/>
                  <a:pt x="2211489" y="3536997"/>
                </a:cubicBezTo>
                <a:cubicBezTo>
                  <a:pt x="2178577" y="3536997"/>
                  <a:pt x="2151896" y="3510316"/>
                  <a:pt x="2151896" y="3477409"/>
                </a:cubicBezTo>
                <a:cubicBezTo>
                  <a:pt x="2151896" y="3444499"/>
                  <a:pt x="2178577" y="3417819"/>
                  <a:pt x="2211489" y="3417819"/>
                </a:cubicBezTo>
                <a:close/>
                <a:moveTo>
                  <a:pt x="1904699" y="3417819"/>
                </a:moveTo>
                <a:cubicBezTo>
                  <a:pt x="1937611" y="3417819"/>
                  <a:pt x="1964292" y="3444499"/>
                  <a:pt x="1964292" y="3477409"/>
                </a:cubicBezTo>
                <a:cubicBezTo>
                  <a:pt x="1964292" y="3510316"/>
                  <a:pt x="1937611" y="3536997"/>
                  <a:pt x="1904699" y="3536997"/>
                </a:cubicBezTo>
                <a:cubicBezTo>
                  <a:pt x="1871787" y="3536997"/>
                  <a:pt x="1845106" y="3510316"/>
                  <a:pt x="1845106" y="3477409"/>
                </a:cubicBezTo>
                <a:cubicBezTo>
                  <a:pt x="1845106" y="3444499"/>
                  <a:pt x="1871787" y="3417819"/>
                  <a:pt x="1904699" y="3417819"/>
                </a:cubicBezTo>
                <a:close/>
                <a:moveTo>
                  <a:pt x="1595424" y="3417819"/>
                </a:moveTo>
                <a:cubicBezTo>
                  <a:pt x="1628336" y="3417819"/>
                  <a:pt x="1655017" y="3444500"/>
                  <a:pt x="1655017" y="3477409"/>
                </a:cubicBezTo>
                <a:cubicBezTo>
                  <a:pt x="1655017" y="3510316"/>
                  <a:pt x="1628336" y="3536997"/>
                  <a:pt x="1595424" y="3536997"/>
                </a:cubicBezTo>
                <a:cubicBezTo>
                  <a:pt x="1562512" y="3536997"/>
                  <a:pt x="1535831" y="3510316"/>
                  <a:pt x="1535831" y="3477409"/>
                </a:cubicBezTo>
                <a:cubicBezTo>
                  <a:pt x="1535831" y="3444500"/>
                  <a:pt x="1562512" y="3417819"/>
                  <a:pt x="1595424" y="3417819"/>
                </a:cubicBezTo>
                <a:close/>
                <a:moveTo>
                  <a:pt x="1286149" y="3417819"/>
                </a:moveTo>
                <a:cubicBezTo>
                  <a:pt x="1319061" y="3417819"/>
                  <a:pt x="1345742" y="3444500"/>
                  <a:pt x="1345742" y="3477409"/>
                </a:cubicBezTo>
                <a:cubicBezTo>
                  <a:pt x="1345742" y="3510316"/>
                  <a:pt x="1319061" y="3536997"/>
                  <a:pt x="1286149" y="3536997"/>
                </a:cubicBezTo>
                <a:cubicBezTo>
                  <a:pt x="1253237" y="3536997"/>
                  <a:pt x="1226556" y="3510316"/>
                  <a:pt x="1226556" y="3477409"/>
                </a:cubicBezTo>
                <a:cubicBezTo>
                  <a:pt x="1226556" y="3444500"/>
                  <a:pt x="1253237" y="3417819"/>
                  <a:pt x="1286149" y="3417819"/>
                </a:cubicBezTo>
                <a:close/>
                <a:moveTo>
                  <a:pt x="982448" y="3417819"/>
                </a:moveTo>
                <a:cubicBezTo>
                  <a:pt x="1015360" y="3417819"/>
                  <a:pt x="1042041" y="3444500"/>
                  <a:pt x="1042041" y="3477409"/>
                </a:cubicBezTo>
                <a:cubicBezTo>
                  <a:pt x="1042041" y="3510316"/>
                  <a:pt x="1015360" y="3536997"/>
                  <a:pt x="982448" y="3536997"/>
                </a:cubicBezTo>
                <a:cubicBezTo>
                  <a:pt x="949536" y="3536997"/>
                  <a:pt x="922855" y="3510316"/>
                  <a:pt x="922855" y="3477409"/>
                </a:cubicBezTo>
                <a:cubicBezTo>
                  <a:pt x="922855" y="3444500"/>
                  <a:pt x="949536" y="3417819"/>
                  <a:pt x="982448" y="3417819"/>
                </a:cubicBezTo>
                <a:close/>
                <a:moveTo>
                  <a:pt x="675658" y="3417819"/>
                </a:moveTo>
                <a:cubicBezTo>
                  <a:pt x="708570" y="3417819"/>
                  <a:pt x="735251" y="3444500"/>
                  <a:pt x="735251" y="3477409"/>
                </a:cubicBezTo>
                <a:cubicBezTo>
                  <a:pt x="735251" y="3510316"/>
                  <a:pt x="708570" y="3536997"/>
                  <a:pt x="675658" y="3536997"/>
                </a:cubicBezTo>
                <a:cubicBezTo>
                  <a:pt x="642746" y="3536997"/>
                  <a:pt x="616065" y="3510316"/>
                  <a:pt x="616065" y="3477409"/>
                </a:cubicBezTo>
                <a:cubicBezTo>
                  <a:pt x="616065" y="3444500"/>
                  <a:pt x="642746" y="3417819"/>
                  <a:pt x="675658" y="3417819"/>
                </a:cubicBezTo>
                <a:close/>
                <a:moveTo>
                  <a:pt x="368868" y="3417819"/>
                </a:moveTo>
                <a:cubicBezTo>
                  <a:pt x="401780" y="3417819"/>
                  <a:pt x="428461" y="3444500"/>
                  <a:pt x="428461" y="3477410"/>
                </a:cubicBezTo>
                <a:cubicBezTo>
                  <a:pt x="428461" y="3510316"/>
                  <a:pt x="401780" y="3536997"/>
                  <a:pt x="368868" y="3536997"/>
                </a:cubicBezTo>
                <a:cubicBezTo>
                  <a:pt x="335956" y="3536997"/>
                  <a:pt x="309275" y="3510316"/>
                  <a:pt x="309275" y="3477410"/>
                </a:cubicBezTo>
                <a:cubicBezTo>
                  <a:pt x="309275" y="3444500"/>
                  <a:pt x="335956" y="3417819"/>
                  <a:pt x="368868" y="3417819"/>
                </a:cubicBezTo>
                <a:close/>
                <a:moveTo>
                  <a:pt x="59593" y="3417819"/>
                </a:moveTo>
                <a:cubicBezTo>
                  <a:pt x="92505" y="3417819"/>
                  <a:pt x="119186" y="3444499"/>
                  <a:pt x="119186" y="3477409"/>
                </a:cubicBezTo>
                <a:cubicBezTo>
                  <a:pt x="119186" y="3510316"/>
                  <a:pt x="92505" y="3536997"/>
                  <a:pt x="59593" y="3536997"/>
                </a:cubicBezTo>
                <a:cubicBezTo>
                  <a:pt x="26681" y="3536997"/>
                  <a:pt x="0" y="3510316"/>
                  <a:pt x="0" y="3477409"/>
                </a:cubicBezTo>
                <a:cubicBezTo>
                  <a:pt x="0" y="3444499"/>
                  <a:pt x="26681" y="3417819"/>
                  <a:pt x="59593" y="3417819"/>
                </a:cubicBezTo>
                <a:close/>
                <a:moveTo>
                  <a:pt x="368868" y="3158513"/>
                </a:moveTo>
                <a:cubicBezTo>
                  <a:pt x="401780" y="3158513"/>
                  <a:pt x="428461" y="3185194"/>
                  <a:pt x="428461" y="3218105"/>
                </a:cubicBezTo>
                <a:cubicBezTo>
                  <a:pt x="428461" y="3251019"/>
                  <a:pt x="401780" y="3277698"/>
                  <a:pt x="368868" y="3277698"/>
                </a:cubicBezTo>
                <a:cubicBezTo>
                  <a:pt x="335956" y="3277698"/>
                  <a:pt x="309275" y="3251019"/>
                  <a:pt x="309275" y="3218105"/>
                </a:cubicBezTo>
                <a:cubicBezTo>
                  <a:pt x="309275" y="3185194"/>
                  <a:pt x="335956" y="3158513"/>
                  <a:pt x="368868" y="3158513"/>
                </a:cubicBezTo>
                <a:close/>
                <a:moveTo>
                  <a:pt x="2211489" y="3158512"/>
                </a:moveTo>
                <a:cubicBezTo>
                  <a:pt x="2244401" y="3158512"/>
                  <a:pt x="2271082" y="3185194"/>
                  <a:pt x="2271082" y="3218105"/>
                </a:cubicBezTo>
                <a:cubicBezTo>
                  <a:pt x="2271082" y="3251017"/>
                  <a:pt x="2244401" y="3277697"/>
                  <a:pt x="2211489" y="3277697"/>
                </a:cubicBezTo>
                <a:cubicBezTo>
                  <a:pt x="2178577" y="3277697"/>
                  <a:pt x="2151896" y="3251017"/>
                  <a:pt x="2151896" y="3218105"/>
                </a:cubicBezTo>
                <a:cubicBezTo>
                  <a:pt x="2151896" y="3185194"/>
                  <a:pt x="2178577" y="3158512"/>
                  <a:pt x="2211489" y="3158512"/>
                </a:cubicBezTo>
                <a:close/>
                <a:moveTo>
                  <a:pt x="1904699" y="3158512"/>
                </a:moveTo>
                <a:cubicBezTo>
                  <a:pt x="1937611" y="3158512"/>
                  <a:pt x="1964292" y="3185194"/>
                  <a:pt x="1964292" y="3218105"/>
                </a:cubicBezTo>
                <a:cubicBezTo>
                  <a:pt x="1964292" y="3251017"/>
                  <a:pt x="1937611" y="3277697"/>
                  <a:pt x="1904699" y="3277697"/>
                </a:cubicBezTo>
                <a:cubicBezTo>
                  <a:pt x="1871787" y="3277697"/>
                  <a:pt x="1845106" y="3251017"/>
                  <a:pt x="1845106" y="3218105"/>
                </a:cubicBezTo>
                <a:cubicBezTo>
                  <a:pt x="1845106" y="3185194"/>
                  <a:pt x="1871787" y="3158512"/>
                  <a:pt x="1904699" y="3158512"/>
                </a:cubicBezTo>
                <a:close/>
                <a:moveTo>
                  <a:pt x="1595424" y="3158512"/>
                </a:moveTo>
                <a:cubicBezTo>
                  <a:pt x="1628336" y="3158512"/>
                  <a:pt x="1655017" y="3185194"/>
                  <a:pt x="1655017" y="3218105"/>
                </a:cubicBezTo>
                <a:cubicBezTo>
                  <a:pt x="1655017" y="3251017"/>
                  <a:pt x="1628336" y="3277697"/>
                  <a:pt x="1595424" y="3277697"/>
                </a:cubicBezTo>
                <a:cubicBezTo>
                  <a:pt x="1562512" y="3277697"/>
                  <a:pt x="1535831" y="3251017"/>
                  <a:pt x="1535831" y="3218105"/>
                </a:cubicBezTo>
                <a:cubicBezTo>
                  <a:pt x="1535831" y="3185194"/>
                  <a:pt x="1562512" y="3158512"/>
                  <a:pt x="1595424" y="3158512"/>
                </a:cubicBezTo>
                <a:close/>
                <a:moveTo>
                  <a:pt x="1286149" y="3158512"/>
                </a:moveTo>
                <a:cubicBezTo>
                  <a:pt x="1319061" y="3158512"/>
                  <a:pt x="1345742" y="3185194"/>
                  <a:pt x="1345742" y="3218105"/>
                </a:cubicBezTo>
                <a:cubicBezTo>
                  <a:pt x="1345742" y="3251019"/>
                  <a:pt x="1319061" y="3277697"/>
                  <a:pt x="1286149" y="3277697"/>
                </a:cubicBezTo>
                <a:cubicBezTo>
                  <a:pt x="1253237" y="3277697"/>
                  <a:pt x="1226556" y="3251019"/>
                  <a:pt x="1226556" y="3218105"/>
                </a:cubicBezTo>
                <a:cubicBezTo>
                  <a:pt x="1226556" y="3185194"/>
                  <a:pt x="1253237" y="3158512"/>
                  <a:pt x="1286149" y="3158512"/>
                </a:cubicBezTo>
                <a:close/>
                <a:moveTo>
                  <a:pt x="982448" y="3158512"/>
                </a:moveTo>
                <a:cubicBezTo>
                  <a:pt x="1015360" y="3158512"/>
                  <a:pt x="1042041" y="3185194"/>
                  <a:pt x="1042041" y="3218105"/>
                </a:cubicBezTo>
                <a:cubicBezTo>
                  <a:pt x="1042041" y="3251019"/>
                  <a:pt x="1015360" y="3277698"/>
                  <a:pt x="982448" y="3277698"/>
                </a:cubicBezTo>
                <a:cubicBezTo>
                  <a:pt x="949536" y="3277698"/>
                  <a:pt x="922855" y="3251019"/>
                  <a:pt x="922855" y="3218105"/>
                </a:cubicBezTo>
                <a:cubicBezTo>
                  <a:pt x="922855" y="3185194"/>
                  <a:pt x="949536" y="3158512"/>
                  <a:pt x="982448" y="3158512"/>
                </a:cubicBezTo>
                <a:close/>
                <a:moveTo>
                  <a:pt x="675658" y="3158512"/>
                </a:moveTo>
                <a:cubicBezTo>
                  <a:pt x="708570" y="3158512"/>
                  <a:pt x="735251" y="3185194"/>
                  <a:pt x="735251" y="3218105"/>
                </a:cubicBezTo>
                <a:cubicBezTo>
                  <a:pt x="735251" y="3251019"/>
                  <a:pt x="708570" y="3277698"/>
                  <a:pt x="675658" y="3277698"/>
                </a:cubicBezTo>
                <a:cubicBezTo>
                  <a:pt x="642746" y="3277698"/>
                  <a:pt x="616065" y="3251019"/>
                  <a:pt x="616065" y="3218105"/>
                </a:cubicBezTo>
                <a:cubicBezTo>
                  <a:pt x="616065" y="3185194"/>
                  <a:pt x="642746" y="3158512"/>
                  <a:pt x="675658" y="3158512"/>
                </a:cubicBezTo>
                <a:close/>
                <a:moveTo>
                  <a:pt x="59593" y="3158512"/>
                </a:moveTo>
                <a:cubicBezTo>
                  <a:pt x="92505" y="3158512"/>
                  <a:pt x="119186" y="3185194"/>
                  <a:pt x="119186" y="3218105"/>
                </a:cubicBezTo>
                <a:cubicBezTo>
                  <a:pt x="119186" y="3251017"/>
                  <a:pt x="92505" y="3277697"/>
                  <a:pt x="59593" y="3277697"/>
                </a:cubicBezTo>
                <a:cubicBezTo>
                  <a:pt x="26681" y="3277697"/>
                  <a:pt x="0" y="3251017"/>
                  <a:pt x="0" y="3218105"/>
                </a:cubicBezTo>
                <a:cubicBezTo>
                  <a:pt x="0" y="3185194"/>
                  <a:pt x="26681" y="3158512"/>
                  <a:pt x="59593" y="3158512"/>
                </a:cubicBezTo>
                <a:close/>
                <a:moveTo>
                  <a:pt x="1286149" y="2899203"/>
                </a:moveTo>
                <a:cubicBezTo>
                  <a:pt x="1319061" y="2899203"/>
                  <a:pt x="1345742" y="2925887"/>
                  <a:pt x="1345742" y="2958800"/>
                </a:cubicBezTo>
                <a:cubicBezTo>
                  <a:pt x="1345742" y="2991711"/>
                  <a:pt x="1319061" y="3018393"/>
                  <a:pt x="1286149" y="3018393"/>
                </a:cubicBezTo>
                <a:cubicBezTo>
                  <a:pt x="1253237" y="3018393"/>
                  <a:pt x="1226556" y="2991711"/>
                  <a:pt x="1226556" y="2958800"/>
                </a:cubicBezTo>
                <a:cubicBezTo>
                  <a:pt x="1226556" y="2925887"/>
                  <a:pt x="1253237" y="2899203"/>
                  <a:pt x="1286149" y="2899203"/>
                </a:cubicBezTo>
                <a:close/>
                <a:moveTo>
                  <a:pt x="982448" y="2899203"/>
                </a:moveTo>
                <a:cubicBezTo>
                  <a:pt x="1015360" y="2899203"/>
                  <a:pt x="1042041" y="2925887"/>
                  <a:pt x="1042041" y="2958800"/>
                </a:cubicBezTo>
                <a:cubicBezTo>
                  <a:pt x="1042041" y="2991711"/>
                  <a:pt x="1015360" y="3018393"/>
                  <a:pt x="982448" y="3018393"/>
                </a:cubicBezTo>
                <a:cubicBezTo>
                  <a:pt x="949536" y="3018393"/>
                  <a:pt x="922855" y="2991711"/>
                  <a:pt x="922855" y="2958800"/>
                </a:cubicBezTo>
                <a:cubicBezTo>
                  <a:pt x="922855" y="2925887"/>
                  <a:pt x="949536" y="2899203"/>
                  <a:pt x="982448" y="2899203"/>
                </a:cubicBezTo>
                <a:close/>
                <a:moveTo>
                  <a:pt x="675658" y="2899203"/>
                </a:moveTo>
                <a:cubicBezTo>
                  <a:pt x="708570" y="2899203"/>
                  <a:pt x="735251" y="2925887"/>
                  <a:pt x="735251" y="2958801"/>
                </a:cubicBezTo>
                <a:cubicBezTo>
                  <a:pt x="735251" y="2991711"/>
                  <a:pt x="708570" y="3018393"/>
                  <a:pt x="675658" y="3018393"/>
                </a:cubicBezTo>
                <a:cubicBezTo>
                  <a:pt x="642746" y="3018393"/>
                  <a:pt x="616065" y="2991711"/>
                  <a:pt x="616065" y="2958801"/>
                </a:cubicBezTo>
                <a:cubicBezTo>
                  <a:pt x="616065" y="2925887"/>
                  <a:pt x="642746" y="2899203"/>
                  <a:pt x="675658" y="2899203"/>
                </a:cubicBezTo>
                <a:close/>
                <a:moveTo>
                  <a:pt x="368868" y="2899203"/>
                </a:moveTo>
                <a:cubicBezTo>
                  <a:pt x="401780" y="2899203"/>
                  <a:pt x="428461" y="2925887"/>
                  <a:pt x="428461" y="2958801"/>
                </a:cubicBezTo>
                <a:cubicBezTo>
                  <a:pt x="428461" y="2991711"/>
                  <a:pt x="401780" y="3018393"/>
                  <a:pt x="368868" y="3018393"/>
                </a:cubicBezTo>
                <a:cubicBezTo>
                  <a:pt x="335956" y="3018393"/>
                  <a:pt x="309275" y="2991711"/>
                  <a:pt x="309275" y="2958801"/>
                </a:cubicBezTo>
                <a:cubicBezTo>
                  <a:pt x="309275" y="2925887"/>
                  <a:pt x="335956" y="2899203"/>
                  <a:pt x="368868" y="2899203"/>
                </a:cubicBezTo>
                <a:close/>
                <a:moveTo>
                  <a:pt x="2211489" y="2899202"/>
                </a:moveTo>
                <a:cubicBezTo>
                  <a:pt x="2244401" y="2899202"/>
                  <a:pt x="2271082" y="2925887"/>
                  <a:pt x="2271082" y="2958800"/>
                </a:cubicBezTo>
                <a:cubicBezTo>
                  <a:pt x="2271082" y="2991711"/>
                  <a:pt x="2244401" y="3018393"/>
                  <a:pt x="2211489" y="3018393"/>
                </a:cubicBezTo>
                <a:cubicBezTo>
                  <a:pt x="2178577" y="3018393"/>
                  <a:pt x="2151896" y="2991711"/>
                  <a:pt x="2151896" y="2958800"/>
                </a:cubicBezTo>
                <a:cubicBezTo>
                  <a:pt x="2151896" y="2925887"/>
                  <a:pt x="2178577" y="2899202"/>
                  <a:pt x="2211489" y="2899202"/>
                </a:cubicBezTo>
                <a:close/>
                <a:moveTo>
                  <a:pt x="1904699" y="2899202"/>
                </a:moveTo>
                <a:cubicBezTo>
                  <a:pt x="1937611" y="2899202"/>
                  <a:pt x="1964292" y="2925887"/>
                  <a:pt x="1964292" y="2958800"/>
                </a:cubicBezTo>
                <a:cubicBezTo>
                  <a:pt x="1964292" y="2991711"/>
                  <a:pt x="1937611" y="3018393"/>
                  <a:pt x="1904699" y="3018393"/>
                </a:cubicBezTo>
                <a:cubicBezTo>
                  <a:pt x="1871787" y="3018393"/>
                  <a:pt x="1845106" y="2991711"/>
                  <a:pt x="1845106" y="2958800"/>
                </a:cubicBezTo>
                <a:cubicBezTo>
                  <a:pt x="1845106" y="2925887"/>
                  <a:pt x="1871787" y="2899202"/>
                  <a:pt x="1904699" y="2899202"/>
                </a:cubicBezTo>
                <a:close/>
                <a:moveTo>
                  <a:pt x="1595424" y="2899202"/>
                </a:moveTo>
                <a:cubicBezTo>
                  <a:pt x="1628336" y="2899202"/>
                  <a:pt x="1655017" y="2925887"/>
                  <a:pt x="1655017" y="2958800"/>
                </a:cubicBezTo>
                <a:cubicBezTo>
                  <a:pt x="1655017" y="2991711"/>
                  <a:pt x="1628336" y="3018393"/>
                  <a:pt x="1595424" y="3018393"/>
                </a:cubicBezTo>
                <a:cubicBezTo>
                  <a:pt x="1562512" y="3018393"/>
                  <a:pt x="1535831" y="2991711"/>
                  <a:pt x="1535831" y="2958800"/>
                </a:cubicBezTo>
                <a:cubicBezTo>
                  <a:pt x="1535831" y="2925887"/>
                  <a:pt x="1562512" y="2899202"/>
                  <a:pt x="1595424" y="2899202"/>
                </a:cubicBezTo>
                <a:close/>
                <a:moveTo>
                  <a:pt x="59593" y="2899202"/>
                </a:moveTo>
                <a:cubicBezTo>
                  <a:pt x="92505" y="2899202"/>
                  <a:pt x="119186" y="2925887"/>
                  <a:pt x="119186" y="2958800"/>
                </a:cubicBezTo>
                <a:cubicBezTo>
                  <a:pt x="119186" y="2991711"/>
                  <a:pt x="92505" y="3018393"/>
                  <a:pt x="59593" y="3018393"/>
                </a:cubicBezTo>
                <a:cubicBezTo>
                  <a:pt x="26681" y="3018393"/>
                  <a:pt x="0" y="2991711"/>
                  <a:pt x="0" y="2958800"/>
                </a:cubicBezTo>
                <a:cubicBezTo>
                  <a:pt x="0" y="2925887"/>
                  <a:pt x="26681" y="2899202"/>
                  <a:pt x="59593" y="2899202"/>
                </a:cubicBezTo>
                <a:close/>
                <a:moveTo>
                  <a:pt x="1904699" y="2639898"/>
                </a:moveTo>
                <a:cubicBezTo>
                  <a:pt x="1937611" y="2639898"/>
                  <a:pt x="1964292" y="2666576"/>
                  <a:pt x="1964292" y="2699491"/>
                </a:cubicBezTo>
                <a:cubicBezTo>
                  <a:pt x="1964292" y="2732404"/>
                  <a:pt x="1937611" y="2759084"/>
                  <a:pt x="1904699" y="2759084"/>
                </a:cubicBezTo>
                <a:cubicBezTo>
                  <a:pt x="1871787" y="2759084"/>
                  <a:pt x="1845106" y="2732404"/>
                  <a:pt x="1845106" y="2699491"/>
                </a:cubicBezTo>
                <a:cubicBezTo>
                  <a:pt x="1845106" y="2666576"/>
                  <a:pt x="1871787" y="2639898"/>
                  <a:pt x="1904699" y="2639898"/>
                </a:cubicBezTo>
                <a:close/>
                <a:moveTo>
                  <a:pt x="1595424" y="2639898"/>
                </a:moveTo>
                <a:cubicBezTo>
                  <a:pt x="1628336" y="2639898"/>
                  <a:pt x="1655017" y="2666576"/>
                  <a:pt x="1655017" y="2699491"/>
                </a:cubicBezTo>
                <a:cubicBezTo>
                  <a:pt x="1655017" y="2732404"/>
                  <a:pt x="1628336" y="2759084"/>
                  <a:pt x="1595424" y="2759084"/>
                </a:cubicBezTo>
                <a:cubicBezTo>
                  <a:pt x="1562512" y="2759084"/>
                  <a:pt x="1535831" y="2732404"/>
                  <a:pt x="1535831" y="2699491"/>
                </a:cubicBezTo>
                <a:cubicBezTo>
                  <a:pt x="1535831" y="2666576"/>
                  <a:pt x="1562512" y="2639898"/>
                  <a:pt x="1595424" y="2639898"/>
                </a:cubicBezTo>
                <a:close/>
                <a:moveTo>
                  <a:pt x="1286149" y="2639898"/>
                </a:moveTo>
                <a:cubicBezTo>
                  <a:pt x="1319061" y="2639898"/>
                  <a:pt x="1345742" y="2666576"/>
                  <a:pt x="1345742" y="2699491"/>
                </a:cubicBezTo>
                <a:cubicBezTo>
                  <a:pt x="1345742" y="2732404"/>
                  <a:pt x="1319061" y="2759085"/>
                  <a:pt x="1286149" y="2759085"/>
                </a:cubicBezTo>
                <a:cubicBezTo>
                  <a:pt x="1253237" y="2759085"/>
                  <a:pt x="1226556" y="2732404"/>
                  <a:pt x="1226556" y="2699491"/>
                </a:cubicBezTo>
                <a:cubicBezTo>
                  <a:pt x="1226556" y="2666576"/>
                  <a:pt x="1253237" y="2639898"/>
                  <a:pt x="1286149" y="2639898"/>
                </a:cubicBezTo>
                <a:close/>
                <a:moveTo>
                  <a:pt x="982448" y="2639898"/>
                </a:moveTo>
                <a:cubicBezTo>
                  <a:pt x="1015360" y="2639898"/>
                  <a:pt x="1042041" y="2666576"/>
                  <a:pt x="1042041" y="2699491"/>
                </a:cubicBezTo>
                <a:cubicBezTo>
                  <a:pt x="1042041" y="2732404"/>
                  <a:pt x="1015360" y="2759085"/>
                  <a:pt x="982448" y="2759085"/>
                </a:cubicBezTo>
                <a:cubicBezTo>
                  <a:pt x="949536" y="2759085"/>
                  <a:pt x="922855" y="2732404"/>
                  <a:pt x="922855" y="2699491"/>
                </a:cubicBezTo>
                <a:cubicBezTo>
                  <a:pt x="922855" y="2666576"/>
                  <a:pt x="949536" y="2639898"/>
                  <a:pt x="982448" y="2639898"/>
                </a:cubicBezTo>
                <a:close/>
                <a:moveTo>
                  <a:pt x="675658" y="2639898"/>
                </a:moveTo>
                <a:cubicBezTo>
                  <a:pt x="708570" y="2639898"/>
                  <a:pt x="735251" y="2666577"/>
                  <a:pt x="735251" y="2699491"/>
                </a:cubicBezTo>
                <a:cubicBezTo>
                  <a:pt x="735251" y="2732404"/>
                  <a:pt x="708570" y="2759085"/>
                  <a:pt x="675658" y="2759085"/>
                </a:cubicBezTo>
                <a:cubicBezTo>
                  <a:pt x="642746" y="2759085"/>
                  <a:pt x="616065" y="2732404"/>
                  <a:pt x="616065" y="2699491"/>
                </a:cubicBezTo>
                <a:cubicBezTo>
                  <a:pt x="616065" y="2666577"/>
                  <a:pt x="642746" y="2639898"/>
                  <a:pt x="675658" y="2639898"/>
                </a:cubicBezTo>
                <a:close/>
                <a:moveTo>
                  <a:pt x="368868" y="2639898"/>
                </a:moveTo>
                <a:cubicBezTo>
                  <a:pt x="401780" y="2639898"/>
                  <a:pt x="428461" y="2666577"/>
                  <a:pt x="428461" y="2699491"/>
                </a:cubicBezTo>
                <a:cubicBezTo>
                  <a:pt x="428461" y="2732404"/>
                  <a:pt x="401780" y="2759085"/>
                  <a:pt x="368868" y="2759085"/>
                </a:cubicBezTo>
                <a:cubicBezTo>
                  <a:pt x="335956" y="2759085"/>
                  <a:pt x="309275" y="2732404"/>
                  <a:pt x="309275" y="2699491"/>
                </a:cubicBezTo>
                <a:cubicBezTo>
                  <a:pt x="309275" y="2666577"/>
                  <a:pt x="335956" y="2639898"/>
                  <a:pt x="368868" y="2639898"/>
                </a:cubicBezTo>
                <a:close/>
                <a:moveTo>
                  <a:pt x="2211489" y="2639897"/>
                </a:moveTo>
                <a:cubicBezTo>
                  <a:pt x="2244401" y="2639897"/>
                  <a:pt x="2271082" y="2666576"/>
                  <a:pt x="2271082" y="2699491"/>
                </a:cubicBezTo>
                <a:cubicBezTo>
                  <a:pt x="2271082" y="2732404"/>
                  <a:pt x="2244401" y="2759084"/>
                  <a:pt x="2211489" y="2759084"/>
                </a:cubicBezTo>
                <a:cubicBezTo>
                  <a:pt x="2178577" y="2759084"/>
                  <a:pt x="2151896" y="2732404"/>
                  <a:pt x="2151896" y="2699491"/>
                </a:cubicBezTo>
                <a:cubicBezTo>
                  <a:pt x="2151896" y="2666576"/>
                  <a:pt x="2178577" y="2639897"/>
                  <a:pt x="2211489" y="2639897"/>
                </a:cubicBezTo>
                <a:close/>
                <a:moveTo>
                  <a:pt x="59593" y="2639897"/>
                </a:moveTo>
                <a:cubicBezTo>
                  <a:pt x="92505" y="2639897"/>
                  <a:pt x="119186" y="2666576"/>
                  <a:pt x="119186" y="2699491"/>
                </a:cubicBezTo>
                <a:cubicBezTo>
                  <a:pt x="119186" y="2732404"/>
                  <a:pt x="92505" y="2759084"/>
                  <a:pt x="59593" y="2759084"/>
                </a:cubicBezTo>
                <a:cubicBezTo>
                  <a:pt x="26681" y="2759084"/>
                  <a:pt x="0" y="2732404"/>
                  <a:pt x="0" y="2699491"/>
                </a:cubicBezTo>
                <a:cubicBezTo>
                  <a:pt x="0" y="2666576"/>
                  <a:pt x="26681" y="2639897"/>
                  <a:pt x="59593" y="2639897"/>
                </a:cubicBezTo>
                <a:close/>
                <a:moveTo>
                  <a:pt x="1286149" y="2380588"/>
                </a:moveTo>
                <a:cubicBezTo>
                  <a:pt x="1319061" y="2380588"/>
                  <a:pt x="1345742" y="2407272"/>
                  <a:pt x="1345742" y="2440174"/>
                </a:cubicBezTo>
                <a:cubicBezTo>
                  <a:pt x="1345742" y="2473095"/>
                  <a:pt x="1319061" y="2499776"/>
                  <a:pt x="1286149" y="2499776"/>
                </a:cubicBezTo>
                <a:cubicBezTo>
                  <a:pt x="1253237" y="2499776"/>
                  <a:pt x="1226556" y="2473095"/>
                  <a:pt x="1226556" y="2440174"/>
                </a:cubicBezTo>
                <a:cubicBezTo>
                  <a:pt x="1226556" y="2407272"/>
                  <a:pt x="1253237" y="2380588"/>
                  <a:pt x="1286149" y="2380588"/>
                </a:cubicBezTo>
                <a:close/>
                <a:moveTo>
                  <a:pt x="982448" y="2380588"/>
                </a:moveTo>
                <a:cubicBezTo>
                  <a:pt x="1015360" y="2380588"/>
                  <a:pt x="1042041" y="2407272"/>
                  <a:pt x="1042041" y="2440174"/>
                </a:cubicBezTo>
                <a:cubicBezTo>
                  <a:pt x="1042041" y="2473098"/>
                  <a:pt x="1015360" y="2499776"/>
                  <a:pt x="982448" y="2499776"/>
                </a:cubicBezTo>
                <a:cubicBezTo>
                  <a:pt x="949536" y="2499776"/>
                  <a:pt x="922855" y="2473098"/>
                  <a:pt x="922855" y="2440174"/>
                </a:cubicBezTo>
                <a:cubicBezTo>
                  <a:pt x="922855" y="2407272"/>
                  <a:pt x="949536" y="2380588"/>
                  <a:pt x="982448" y="2380588"/>
                </a:cubicBezTo>
                <a:close/>
                <a:moveTo>
                  <a:pt x="675658" y="2380588"/>
                </a:moveTo>
                <a:cubicBezTo>
                  <a:pt x="708570" y="2380588"/>
                  <a:pt x="735251" y="2407272"/>
                  <a:pt x="735251" y="2440174"/>
                </a:cubicBezTo>
                <a:cubicBezTo>
                  <a:pt x="735251" y="2473098"/>
                  <a:pt x="708570" y="2499777"/>
                  <a:pt x="675658" y="2499777"/>
                </a:cubicBezTo>
                <a:cubicBezTo>
                  <a:pt x="642746" y="2499777"/>
                  <a:pt x="616065" y="2473098"/>
                  <a:pt x="616065" y="2440174"/>
                </a:cubicBezTo>
                <a:cubicBezTo>
                  <a:pt x="616065" y="2407272"/>
                  <a:pt x="642746" y="2380588"/>
                  <a:pt x="675658" y="2380588"/>
                </a:cubicBezTo>
                <a:close/>
                <a:moveTo>
                  <a:pt x="368868" y="2380588"/>
                </a:moveTo>
                <a:cubicBezTo>
                  <a:pt x="401780" y="2380588"/>
                  <a:pt x="428461" y="2407272"/>
                  <a:pt x="428461" y="2440174"/>
                </a:cubicBezTo>
                <a:cubicBezTo>
                  <a:pt x="428461" y="2473098"/>
                  <a:pt x="401780" y="2499777"/>
                  <a:pt x="368868" y="2499777"/>
                </a:cubicBezTo>
                <a:cubicBezTo>
                  <a:pt x="335956" y="2499777"/>
                  <a:pt x="309275" y="2473098"/>
                  <a:pt x="309275" y="2440174"/>
                </a:cubicBezTo>
                <a:cubicBezTo>
                  <a:pt x="309275" y="2407272"/>
                  <a:pt x="335956" y="2380588"/>
                  <a:pt x="368868" y="2380588"/>
                </a:cubicBezTo>
                <a:close/>
                <a:moveTo>
                  <a:pt x="2211489" y="2380587"/>
                </a:moveTo>
                <a:cubicBezTo>
                  <a:pt x="2244401" y="2380587"/>
                  <a:pt x="2271082" y="2407272"/>
                  <a:pt x="2271082" y="2440174"/>
                </a:cubicBezTo>
                <a:cubicBezTo>
                  <a:pt x="2271082" y="2473095"/>
                  <a:pt x="2244401" y="2499776"/>
                  <a:pt x="2211489" y="2499776"/>
                </a:cubicBezTo>
                <a:cubicBezTo>
                  <a:pt x="2178577" y="2499776"/>
                  <a:pt x="2151896" y="2473095"/>
                  <a:pt x="2151896" y="2440174"/>
                </a:cubicBezTo>
                <a:cubicBezTo>
                  <a:pt x="2151896" y="2407272"/>
                  <a:pt x="2178577" y="2380587"/>
                  <a:pt x="2211489" y="2380587"/>
                </a:cubicBezTo>
                <a:close/>
                <a:moveTo>
                  <a:pt x="1904699" y="2380587"/>
                </a:moveTo>
                <a:cubicBezTo>
                  <a:pt x="1937611" y="2380587"/>
                  <a:pt x="1964292" y="2407272"/>
                  <a:pt x="1964292" y="2440174"/>
                </a:cubicBezTo>
                <a:cubicBezTo>
                  <a:pt x="1964292" y="2473095"/>
                  <a:pt x="1937611" y="2499776"/>
                  <a:pt x="1904699" y="2499776"/>
                </a:cubicBezTo>
                <a:cubicBezTo>
                  <a:pt x="1871787" y="2499776"/>
                  <a:pt x="1845106" y="2473095"/>
                  <a:pt x="1845106" y="2440174"/>
                </a:cubicBezTo>
                <a:cubicBezTo>
                  <a:pt x="1845106" y="2407272"/>
                  <a:pt x="1871787" y="2380587"/>
                  <a:pt x="1904699" y="2380587"/>
                </a:cubicBezTo>
                <a:close/>
                <a:moveTo>
                  <a:pt x="1595424" y="2380587"/>
                </a:moveTo>
                <a:cubicBezTo>
                  <a:pt x="1628336" y="2380587"/>
                  <a:pt x="1655017" y="2407272"/>
                  <a:pt x="1655017" y="2440174"/>
                </a:cubicBezTo>
                <a:cubicBezTo>
                  <a:pt x="1655017" y="2473095"/>
                  <a:pt x="1628336" y="2499776"/>
                  <a:pt x="1595424" y="2499776"/>
                </a:cubicBezTo>
                <a:cubicBezTo>
                  <a:pt x="1562512" y="2499776"/>
                  <a:pt x="1535831" y="2473095"/>
                  <a:pt x="1535831" y="2440174"/>
                </a:cubicBezTo>
                <a:cubicBezTo>
                  <a:pt x="1535831" y="2407272"/>
                  <a:pt x="1562512" y="2380587"/>
                  <a:pt x="1595424" y="2380587"/>
                </a:cubicBezTo>
                <a:close/>
                <a:moveTo>
                  <a:pt x="59593" y="2380587"/>
                </a:moveTo>
                <a:cubicBezTo>
                  <a:pt x="92505" y="2380587"/>
                  <a:pt x="119186" y="2407272"/>
                  <a:pt x="119186" y="2440174"/>
                </a:cubicBezTo>
                <a:cubicBezTo>
                  <a:pt x="119186" y="2473095"/>
                  <a:pt x="92505" y="2499776"/>
                  <a:pt x="59593" y="2499776"/>
                </a:cubicBezTo>
                <a:cubicBezTo>
                  <a:pt x="26681" y="2499776"/>
                  <a:pt x="0" y="2473095"/>
                  <a:pt x="0" y="2440174"/>
                </a:cubicBezTo>
                <a:cubicBezTo>
                  <a:pt x="0" y="2407272"/>
                  <a:pt x="26681" y="2380587"/>
                  <a:pt x="59593" y="2380587"/>
                </a:cubicBezTo>
                <a:close/>
                <a:moveTo>
                  <a:pt x="675658" y="2121284"/>
                </a:moveTo>
                <a:cubicBezTo>
                  <a:pt x="708570" y="2121284"/>
                  <a:pt x="735251" y="2147965"/>
                  <a:pt x="735251" y="2180877"/>
                </a:cubicBezTo>
                <a:cubicBezTo>
                  <a:pt x="735251" y="2213790"/>
                  <a:pt x="708570" y="2240470"/>
                  <a:pt x="675658" y="2240470"/>
                </a:cubicBezTo>
                <a:cubicBezTo>
                  <a:pt x="642746" y="2240470"/>
                  <a:pt x="616065" y="2213790"/>
                  <a:pt x="616065" y="2180877"/>
                </a:cubicBezTo>
                <a:cubicBezTo>
                  <a:pt x="616065" y="2147965"/>
                  <a:pt x="642746" y="2121284"/>
                  <a:pt x="675658" y="2121284"/>
                </a:cubicBezTo>
                <a:close/>
                <a:moveTo>
                  <a:pt x="368868" y="2121284"/>
                </a:moveTo>
                <a:cubicBezTo>
                  <a:pt x="401780" y="2121284"/>
                  <a:pt x="428461" y="2147965"/>
                  <a:pt x="428461" y="2180878"/>
                </a:cubicBezTo>
                <a:cubicBezTo>
                  <a:pt x="428461" y="2213790"/>
                  <a:pt x="401780" y="2240470"/>
                  <a:pt x="368868" y="2240470"/>
                </a:cubicBezTo>
                <a:cubicBezTo>
                  <a:pt x="335956" y="2240470"/>
                  <a:pt x="309275" y="2213790"/>
                  <a:pt x="309275" y="2180878"/>
                </a:cubicBezTo>
                <a:cubicBezTo>
                  <a:pt x="309275" y="2147965"/>
                  <a:pt x="335956" y="2121284"/>
                  <a:pt x="368868" y="2121284"/>
                </a:cubicBezTo>
                <a:close/>
                <a:moveTo>
                  <a:pt x="1286149" y="2121284"/>
                </a:moveTo>
                <a:cubicBezTo>
                  <a:pt x="1319061" y="2121284"/>
                  <a:pt x="1345742" y="2147965"/>
                  <a:pt x="1345742" y="2180877"/>
                </a:cubicBezTo>
                <a:cubicBezTo>
                  <a:pt x="1345742" y="2213789"/>
                  <a:pt x="1319061" y="2240470"/>
                  <a:pt x="1286149" y="2240470"/>
                </a:cubicBezTo>
                <a:cubicBezTo>
                  <a:pt x="1253237" y="2240470"/>
                  <a:pt x="1226556" y="2213789"/>
                  <a:pt x="1226556" y="2180877"/>
                </a:cubicBezTo>
                <a:cubicBezTo>
                  <a:pt x="1226556" y="2147965"/>
                  <a:pt x="1253237" y="2121284"/>
                  <a:pt x="1286149" y="2121284"/>
                </a:cubicBezTo>
                <a:close/>
                <a:moveTo>
                  <a:pt x="982448" y="2121284"/>
                </a:moveTo>
                <a:cubicBezTo>
                  <a:pt x="1015360" y="2121284"/>
                  <a:pt x="1042041" y="2147965"/>
                  <a:pt x="1042041" y="2180877"/>
                </a:cubicBezTo>
                <a:cubicBezTo>
                  <a:pt x="1042041" y="2213790"/>
                  <a:pt x="1015360" y="2240470"/>
                  <a:pt x="982448" y="2240470"/>
                </a:cubicBezTo>
                <a:cubicBezTo>
                  <a:pt x="949536" y="2240470"/>
                  <a:pt x="922855" y="2213790"/>
                  <a:pt x="922855" y="2180877"/>
                </a:cubicBezTo>
                <a:cubicBezTo>
                  <a:pt x="922855" y="2147965"/>
                  <a:pt x="949536" y="2121284"/>
                  <a:pt x="982448" y="2121284"/>
                </a:cubicBezTo>
                <a:close/>
                <a:moveTo>
                  <a:pt x="1904699" y="2121283"/>
                </a:moveTo>
                <a:cubicBezTo>
                  <a:pt x="1937611" y="2121283"/>
                  <a:pt x="1964292" y="2147965"/>
                  <a:pt x="1964292" y="2180877"/>
                </a:cubicBezTo>
                <a:cubicBezTo>
                  <a:pt x="1964292" y="2213789"/>
                  <a:pt x="1937611" y="2240470"/>
                  <a:pt x="1904699" y="2240470"/>
                </a:cubicBezTo>
                <a:cubicBezTo>
                  <a:pt x="1871787" y="2240470"/>
                  <a:pt x="1845106" y="2213789"/>
                  <a:pt x="1845106" y="2180877"/>
                </a:cubicBezTo>
                <a:cubicBezTo>
                  <a:pt x="1845106" y="2147965"/>
                  <a:pt x="1871787" y="2121283"/>
                  <a:pt x="1904699" y="2121283"/>
                </a:cubicBezTo>
                <a:close/>
                <a:moveTo>
                  <a:pt x="1595424" y="2121283"/>
                </a:moveTo>
                <a:cubicBezTo>
                  <a:pt x="1628336" y="2121283"/>
                  <a:pt x="1655017" y="2147965"/>
                  <a:pt x="1655017" y="2180877"/>
                </a:cubicBezTo>
                <a:cubicBezTo>
                  <a:pt x="1655017" y="2213789"/>
                  <a:pt x="1628336" y="2240470"/>
                  <a:pt x="1595424" y="2240470"/>
                </a:cubicBezTo>
                <a:cubicBezTo>
                  <a:pt x="1562512" y="2240470"/>
                  <a:pt x="1535831" y="2213789"/>
                  <a:pt x="1535831" y="2180877"/>
                </a:cubicBezTo>
                <a:cubicBezTo>
                  <a:pt x="1535831" y="2147965"/>
                  <a:pt x="1562512" y="2121283"/>
                  <a:pt x="1595424" y="2121283"/>
                </a:cubicBezTo>
                <a:close/>
                <a:moveTo>
                  <a:pt x="2211489" y="2121283"/>
                </a:moveTo>
                <a:cubicBezTo>
                  <a:pt x="2244401" y="2121283"/>
                  <a:pt x="2271082" y="2147964"/>
                  <a:pt x="2271082" y="2180877"/>
                </a:cubicBezTo>
                <a:cubicBezTo>
                  <a:pt x="2271082" y="2213789"/>
                  <a:pt x="2244401" y="2240470"/>
                  <a:pt x="2211489" y="2240470"/>
                </a:cubicBezTo>
                <a:cubicBezTo>
                  <a:pt x="2178577" y="2240470"/>
                  <a:pt x="2151896" y="2213789"/>
                  <a:pt x="2151896" y="2180877"/>
                </a:cubicBezTo>
                <a:cubicBezTo>
                  <a:pt x="2151896" y="2147964"/>
                  <a:pt x="2178577" y="2121283"/>
                  <a:pt x="2211489" y="2121283"/>
                </a:cubicBezTo>
                <a:close/>
                <a:moveTo>
                  <a:pt x="59593" y="2121283"/>
                </a:moveTo>
                <a:cubicBezTo>
                  <a:pt x="92505" y="2121283"/>
                  <a:pt x="119186" y="2147964"/>
                  <a:pt x="119186" y="2180877"/>
                </a:cubicBezTo>
                <a:cubicBezTo>
                  <a:pt x="119186" y="2213789"/>
                  <a:pt x="92505" y="2240470"/>
                  <a:pt x="59593" y="2240470"/>
                </a:cubicBezTo>
                <a:cubicBezTo>
                  <a:pt x="26681" y="2240470"/>
                  <a:pt x="0" y="2213789"/>
                  <a:pt x="0" y="2180877"/>
                </a:cubicBezTo>
                <a:cubicBezTo>
                  <a:pt x="0" y="2147964"/>
                  <a:pt x="26681" y="2121283"/>
                  <a:pt x="59593" y="2121283"/>
                </a:cubicBezTo>
                <a:close/>
                <a:moveTo>
                  <a:pt x="368868" y="1845618"/>
                </a:moveTo>
                <a:cubicBezTo>
                  <a:pt x="401780" y="1845618"/>
                  <a:pt x="428461" y="1872299"/>
                  <a:pt x="428461" y="1905213"/>
                </a:cubicBezTo>
                <a:cubicBezTo>
                  <a:pt x="428461" y="1938123"/>
                  <a:pt x="401780" y="1964804"/>
                  <a:pt x="368868" y="1964804"/>
                </a:cubicBezTo>
                <a:cubicBezTo>
                  <a:pt x="335956" y="1964804"/>
                  <a:pt x="309275" y="1938123"/>
                  <a:pt x="309275" y="1905213"/>
                </a:cubicBezTo>
                <a:cubicBezTo>
                  <a:pt x="309275" y="1872299"/>
                  <a:pt x="335956" y="1845618"/>
                  <a:pt x="368868" y="1845618"/>
                </a:cubicBezTo>
                <a:close/>
                <a:moveTo>
                  <a:pt x="1595424" y="1845618"/>
                </a:moveTo>
                <a:cubicBezTo>
                  <a:pt x="1628336" y="1845618"/>
                  <a:pt x="1655017" y="1872298"/>
                  <a:pt x="1655017" y="1905211"/>
                </a:cubicBezTo>
                <a:cubicBezTo>
                  <a:pt x="1655017" y="1938123"/>
                  <a:pt x="1628336" y="1964804"/>
                  <a:pt x="1595424" y="1964804"/>
                </a:cubicBezTo>
                <a:cubicBezTo>
                  <a:pt x="1562512" y="1964804"/>
                  <a:pt x="1535831" y="1938123"/>
                  <a:pt x="1535831" y="1905211"/>
                </a:cubicBezTo>
                <a:cubicBezTo>
                  <a:pt x="1535831" y="1872298"/>
                  <a:pt x="1562512" y="1845618"/>
                  <a:pt x="1595424" y="1845618"/>
                </a:cubicBezTo>
                <a:close/>
                <a:moveTo>
                  <a:pt x="1286149" y="1845618"/>
                </a:moveTo>
                <a:cubicBezTo>
                  <a:pt x="1319061" y="1845618"/>
                  <a:pt x="1345742" y="1872299"/>
                  <a:pt x="1345742" y="1905211"/>
                </a:cubicBezTo>
                <a:cubicBezTo>
                  <a:pt x="1345742" y="1938123"/>
                  <a:pt x="1319061" y="1964804"/>
                  <a:pt x="1286149" y="1964804"/>
                </a:cubicBezTo>
                <a:cubicBezTo>
                  <a:pt x="1253237" y="1964804"/>
                  <a:pt x="1226556" y="1938123"/>
                  <a:pt x="1226556" y="1905211"/>
                </a:cubicBezTo>
                <a:cubicBezTo>
                  <a:pt x="1226556" y="1872299"/>
                  <a:pt x="1253237" y="1845618"/>
                  <a:pt x="1286149" y="1845618"/>
                </a:cubicBezTo>
                <a:close/>
                <a:moveTo>
                  <a:pt x="982448" y="1845618"/>
                </a:moveTo>
                <a:cubicBezTo>
                  <a:pt x="1015360" y="1845618"/>
                  <a:pt x="1042041" y="1872299"/>
                  <a:pt x="1042041" y="1905211"/>
                </a:cubicBezTo>
                <a:cubicBezTo>
                  <a:pt x="1042041" y="1938123"/>
                  <a:pt x="1015360" y="1964804"/>
                  <a:pt x="982448" y="1964804"/>
                </a:cubicBezTo>
                <a:cubicBezTo>
                  <a:pt x="949536" y="1964804"/>
                  <a:pt x="922855" y="1938123"/>
                  <a:pt x="922855" y="1905211"/>
                </a:cubicBezTo>
                <a:cubicBezTo>
                  <a:pt x="922855" y="1872299"/>
                  <a:pt x="949536" y="1845618"/>
                  <a:pt x="982448" y="1845618"/>
                </a:cubicBezTo>
                <a:close/>
                <a:moveTo>
                  <a:pt x="675658" y="1845618"/>
                </a:moveTo>
                <a:cubicBezTo>
                  <a:pt x="708570" y="1845618"/>
                  <a:pt x="735251" y="1872299"/>
                  <a:pt x="735251" y="1905211"/>
                </a:cubicBezTo>
                <a:cubicBezTo>
                  <a:pt x="735251" y="1938123"/>
                  <a:pt x="708570" y="1964804"/>
                  <a:pt x="675658" y="1964804"/>
                </a:cubicBezTo>
                <a:cubicBezTo>
                  <a:pt x="642746" y="1964804"/>
                  <a:pt x="616065" y="1938123"/>
                  <a:pt x="616065" y="1905211"/>
                </a:cubicBezTo>
                <a:cubicBezTo>
                  <a:pt x="616065" y="1872299"/>
                  <a:pt x="642746" y="1845618"/>
                  <a:pt x="675658" y="1845618"/>
                </a:cubicBezTo>
                <a:close/>
                <a:moveTo>
                  <a:pt x="2211489" y="1845617"/>
                </a:moveTo>
                <a:cubicBezTo>
                  <a:pt x="2244401" y="1845617"/>
                  <a:pt x="2271082" y="1872298"/>
                  <a:pt x="2271082" y="1905210"/>
                </a:cubicBezTo>
                <a:cubicBezTo>
                  <a:pt x="2271082" y="1938123"/>
                  <a:pt x="2244401" y="1964804"/>
                  <a:pt x="2211489" y="1964804"/>
                </a:cubicBezTo>
                <a:cubicBezTo>
                  <a:pt x="2178577" y="1964804"/>
                  <a:pt x="2151896" y="1938123"/>
                  <a:pt x="2151896" y="1905210"/>
                </a:cubicBezTo>
                <a:cubicBezTo>
                  <a:pt x="2151896" y="1872298"/>
                  <a:pt x="2178577" y="1845617"/>
                  <a:pt x="2211489" y="1845617"/>
                </a:cubicBezTo>
                <a:close/>
                <a:moveTo>
                  <a:pt x="1904699" y="1845617"/>
                </a:moveTo>
                <a:cubicBezTo>
                  <a:pt x="1937611" y="1845617"/>
                  <a:pt x="1964292" y="1872298"/>
                  <a:pt x="1964292" y="1905210"/>
                </a:cubicBezTo>
                <a:cubicBezTo>
                  <a:pt x="1964292" y="1938123"/>
                  <a:pt x="1937611" y="1964804"/>
                  <a:pt x="1904699" y="1964804"/>
                </a:cubicBezTo>
                <a:cubicBezTo>
                  <a:pt x="1871787" y="1964804"/>
                  <a:pt x="1845106" y="1938123"/>
                  <a:pt x="1845106" y="1905210"/>
                </a:cubicBezTo>
                <a:cubicBezTo>
                  <a:pt x="1845106" y="1872298"/>
                  <a:pt x="1871787" y="1845617"/>
                  <a:pt x="1904699" y="1845617"/>
                </a:cubicBezTo>
                <a:close/>
                <a:moveTo>
                  <a:pt x="59593" y="1845617"/>
                </a:moveTo>
                <a:cubicBezTo>
                  <a:pt x="92505" y="1845617"/>
                  <a:pt x="119186" y="1872298"/>
                  <a:pt x="119186" y="1905210"/>
                </a:cubicBezTo>
                <a:cubicBezTo>
                  <a:pt x="119186" y="1938123"/>
                  <a:pt x="92505" y="1964804"/>
                  <a:pt x="59593" y="1964804"/>
                </a:cubicBezTo>
                <a:cubicBezTo>
                  <a:pt x="26681" y="1964804"/>
                  <a:pt x="0" y="1938123"/>
                  <a:pt x="0" y="1905210"/>
                </a:cubicBezTo>
                <a:cubicBezTo>
                  <a:pt x="0" y="1872298"/>
                  <a:pt x="26681" y="1845617"/>
                  <a:pt x="59593" y="1845617"/>
                </a:cubicBezTo>
                <a:close/>
                <a:moveTo>
                  <a:pt x="1595424" y="1586309"/>
                </a:moveTo>
                <a:cubicBezTo>
                  <a:pt x="1628336" y="1586309"/>
                  <a:pt x="1655017" y="1612990"/>
                  <a:pt x="1655017" y="1645903"/>
                </a:cubicBezTo>
                <a:cubicBezTo>
                  <a:pt x="1655017" y="1678815"/>
                  <a:pt x="1628336" y="1705495"/>
                  <a:pt x="1595424" y="1705495"/>
                </a:cubicBezTo>
                <a:cubicBezTo>
                  <a:pt x="1562512" y="1705495"/>
                  <a:pt x="1535831" y="1678815"/>
                  <a:pt x="1535831" y="1645903"/>
                </a:cubicBezTo>
                <a:cubicBezTo>
                  <a:pt x="1535831" y="1612990"/>
                  <a:pt x="1562512" y="1586309"/>
                  <a:pt x="1595424" y="1586309"/>
                </a:cubicBezTo>
                <a:close/>
                <a:moveTo>
                  <a:pt x="1286149" y="1586309"/>
                </a:moveTo>
                <a:cubicBezTo>
                  <a:pt x="1319061" y="1586309"/>
                  <a:pt x="1345742" y="1612990"/>
                  <a:pt x="1345742" y="1645903"/>
                </a:cubicBezTo>
                <a:cubicBezTo>
                  <a:pt x="1345742" y="1678815"/>
                  <a:pt x="1319061" y="1705496"/>
                  <a:pt x="1286149" y="1705496"/>
                </a:cubicBezTo>
                <a:cubicBezTo>
                  <a:pt x="1253237" y="1705496"/>
                  <a:pt x="1226556" y="1678815"/>
                  <a:pt x="1226556" y="1645903"/>
                </a:cubicBezTo>
                <a:cubicBezTo>
                  <a:pt x="1226556" y="1612990"/>
                  <a:pt x="1253237" y="1586309"/>
                  <a:pt x="1286149" y="1586309"/>
                </a:cubicBezTo>
                <a:close/>
                <a:moveTo>
                  <a:pt x="982448" y="1586309"/>
                </a:moveTo>
                <a:cubicBezTo>
                  <a:pt x="1015360" y="1586309"/>
                  <a:pt x="1042041" y="1612990"/>
                  <a:pt x="1042041" y="1645903"/>
                </a:cubicBezTo>
                <a:cubicBezTo>
                  <a:pt x="1042041" y="1678815"/>
                  <a:pt x="1015360" y="1705496"/>
                  <a:pt x="982448" y="1705496"/>
                </a:cubicBezTo>
                <a:cubicBezTo>
                  <a:pt x="949536" y="1705496"/>
                  <a:pt x="922855" y="1678815"/>
                  <a:pt x="922855" y="1645903"/>
                </a:cubicBezTo>
                <a:cubicBezTo>
                  <a:pt x="922855" y="1612990"/>
                  <a:pt x="949536" y="1586309"/>
                  <a:pt x="982448" y="1586309"/>
                </a:cubicBezTo>
                <a:close/>
                <a:moveTo>
                  <a:pt x="675658" y="1586309"/>
                </a:moveTo>
                <a:cubicBezTo>
                  <a:pt x="708570" y="1586309"/>
                  <a:pt x="735251" y="1612990"/>
                  <a:pt x="735251" y="1645903"/>
                </a:cubicBezTo>
                <a:cubicBezTo>
                  <a:pt x="735251" y="1678815"/>
                  <a:pt x="708570" y="1705496"/>
                  <a:pt x="675658" y="1705496"/>
                </a:cubicBezTo>
                <a:cubicBezTo>
                  <a:pt x="642746" y="1705496"/>
                  <a:pt x="616065" y="1678815"/>
                  <a:pt x="616065" y="1645903"/>
                </a:cubicBezTo>
                <a:cubicBezTo>
                  <a:pt x="616065" y="1612990"/>
                  <a:pt x="642746" y="1586309"/>
                  <a:pt x="675658" y="1586309"/>
                </a:cubicBezTo>
                <a:close/>
                <a:moveTo>
                  <a:pt x="368868" y="1586309"/>
                </a:moveTo>
                <a:cubicBezTo>
                  <a:pt x="401780" y="1586309"/>
                  <a:pt x="428461" y="1612991"/>
                  <a:pt x="428461" y="1645903"/>
                </a:cubicBezTo>
                <a:cubicBezTo>
                  <a:pt x="428461" y="1678815"/>
                  <a:pt x="401780" y="1705496"/>
                  <a:pt x="368868" y="1705496"/>
                </a:cubicBezTo>
                <a:cubicBezTo>
                  <a:pt x="335956" y="1705496"/>
                  <a:pt x="309275" y="1678815"/>
                  <a:pt x="309275" y="1645903"/>
                </a:cubicBezTo>
                <a:cubicBezTo>
                  <a:pt x="309275" y="1612991"/>
                  <a:pt x="335956" y="1586309"/>
                  <a:pt x="368868" y="1586309"/>
                </a:cubicBezTo>
                <a:close/>
                <a:moveTo>
                  <a:pt x="2211489" y="1586309"/>
                </a:moveTo>
                <a:cubicBezTo>
                  <a:pt x="2244401" y="1586309"/>
                  <a:pt x="2271082" y="1612990"/>
                  <a:pt x="2271082" y="1645902"/>
                </a:cubicBezTo>
                <a:cubicBezTo>
                  <a:pt x="2271082" y="1678815"/>
                  <a:pt x="2244401" y="1705495"/>
                  <a:pt x="2211489" y="1705495"/>
                </a:cubicBezTo>
                <a:cubicBezTo>
                  <a:pt x="2178577" y="1705495"/>
                  <a:pt x="2151896" y="1678815"/>
                  <a:pt x="2151896" y="1645902"/>
                </a:cubicBezTo>
                <a:cubicBezTo>
                  <a:pt x="2151896" y="1612990"/>
                  <a:pt x="2178577" y="1586309"/>
                  <a:pt x="2211489" y="1586309"/>
                </a:cubicBezTo>
                <a:close/>
                <a:moveTo>
                  <a:pt x="1904699" y="1586309"/>
                </a:moveTo>
                <a:cubicBezTo>
                  <a:pt x="1937611" y="1586309"/>
                  <a:pt x="1964292" y="1612990"/>
                  <a:pt x="1964292" y="1645903"/>
                </a:cubicBezTo>
                <a:cubicBezTo>
                  <a:pt x="1964292" y="1678815"/>
                  <a:pt x="1937611" y="1705495"/>
                  <a:pt x="1904699" y="1705495"/>
                </a:cubicBezTo>
                <a:cubicBezTo>
                  <a:pt x="1871787" y="1705495"/>
                  <a:pt x="1845106" y="1678815"/>
                  <a:pt x="1845106" y="1645903"/>
                </a:cubicBezTo>
                <a:cubicBezTo>
                  <a:pt x="1845106" y="1612990"/>
                  <a:pt x="1871787" y="1586309"/>
                  <a:pt x="1904699" y="1586309"/>
                </a:cubicBezTo>
                <a:close/>
                <a:moveTo>
                  <a:pt x="59593" y="1586309"/>
                </a:moveTo>
                <a:cubicBezTo>
                  <a:pt x="92505" y="1586309"/>
                  <a:pt x="119186" y="1612990"/>
                  <a:pt x="119186" y="1645902"/>
                </a:cubicBezTo>
                <a:cubicBezTo>
                  <a:pt x="119186" y="1678815"/>
                  <a:pt x="92505" y="1705495"/>
                  <a:pt x="59593" y="1705495"/>
                </a:cubicBezTo>
                <a:cubicBezTo>
                  <a:pt x="26681" y="1705495"/>
                  <a:pt x="0" y="1678815"/>
                  <a:pt x="0" y="1645902"/>
                </a:cubicBezTo>
                <a:cubicBezTo>
                  <a:pt x="0" y="1612990"/>
                  <a:pt x="26681" y="1586309"/>
                  <a:pt x="59593" y="1586309"/>
                </a:cubicBezTo>
                <a:close/>
                <a:moveTo>
                  <a:pt x="368868" y="1327002"/>
                </a:moveTo>
                <a:cubicBezTo>
                  <a:pt x="401780" y="1327002"/>
                  <a:pt x="428461" y="1353684"/>
                  <a:pt x="428461" y="1386594"/>
                </a:cubicBezTo>
                <a:cubicBezTo>
                  <a:pt x="428461" y="1419507"/>
                  <a:pt x="401780" y="1446188"/>
                  <a:pt x="368868" y="1446188"/>
                </a:cubicBezTo>
                <a:cubicBezTo>
                  <a:pt x="335956" y="1446188"/>
                  <a:pt x="309275" y="1419507"/>
                  <a:pt x="309275" y="1386594"/>
                </a:cubicBezTo>
                <a:cubicBezTo>
                  <a:pt x="309275" y="1353684"/>
                  <a:pt x="335956" y="1327002"/>
                  <a:pt x="368868" y="1327002"/>
                </a:cubicBezTo>
                <a:close/>
                <a:moveTo>
                  <a:pt x="1595424" y="1327001"/>
                </a:moveTo>
                <a:cubicBezTo>
                  <a:pt x="1628336" y="1327001"/>
                  <a:pt x="1655017" y="1353683"/>
                  <a:pt x="1655017" y="1386594"/>
                </a:cubicBezTo>
                <a:cubicBezTo>
                  <a:pt x="1655017" y="1419507"/>
                  <a:pt x="1628336" y="1446187"/>
                  <a:pt x="1595424" y="1446187"/>
                </a:cubicBezTo>
                <a:cubicBezTo>
                  <a:pt x="1562512" y="1446187"/>
                  <a:pt x="1535831" y="1419507"/>
                  <a:pt x="1535831" y="1386594"/>
                </a:cubicBezTo>
                <a:cubicBezTo>
                  <a:pt x="1535831" y="1353683"/>
                  <a:pt x="1562512" y="1327001"/>
                  <a:pt x="1595424" y="1327001"/>
                </a:cubicBezTo>
                <a:close/>
                <a:moveTo>
                  <a:pt x="1286149" y="1327001"/>
                </a:moveTo>
                <a:cubicBezTo>
                  <a:pt x="1319061" y="1327001"/>
                  <a:pt x="1345742" y="1353683"/>
                  <a:pt x="1345742" y="1386594"/>
                </a:cubicBezTo>
                <a:cubicBezTo>
                  <a:pt x="1345742" y="1419507"/>
                  <a:pt x="1319061" y="1446188"/>
                  <a:pt x="1286149" y="1446188"/>
                </a:cubicBezTo>
                <a:cubicBezTo>
                  <a:pt x="1253237" y="1446188"/>
                  <a:pt x="1226556" y="1419507"/>
                  <a:pt x="1226556" y="1386594"/>
                </a:cubicBezTo>
                <a:cubicBezTo>
                  <a:pt x="1226556" y="1353683"/>
                  <a:pt x="1253237" y="1327001"/>
                  <a:pt x="1286149" y="1327001"/>
                </a:cubicBezTo>
                <a:close/>
                <a:moveTo>
                  <a:pt x="982448" y="1327001"/>
                </a:moveTo>
                <a:cubicBezTo>
                  <a:pt x="1015360" y="1327001"/>
                  <a:pt x="1042041" y="1353683"/>
                  <a:pt x="1042041" y="1386594"/>
                </a:cubicBezTo>
                <a:cubicBezTo>
                  <a:pt x="1042041" y="1419507"/>
                  <a:pt x="1015360" y="1446188"/>
                  <a:pt x="982448" y="1446188"/>
                </a:cubicBezTo>
                <a:cubicBezTo>
                  <a:pt x="949536" y="1446188"/>
                  <a:pt x="922855" y="1419507"/>
                  <a:pt x="922855" y="1386594"/>
                </a:cubicBezTo>
                <a:cubicBezTo>
                  <a:pt x="922855" y="1353683"/>
                  <a:pt x="949536" y="1327001"/>
                  <a:pt x="982448" y="1327001"/>
                </a:cubicBezTo>
                <a:close/>
                <a:moveTo>
                  <a:pt x="675658" y="1327001"/>
                </a:moveTo>
                <a:cubicBezTo>
                  <a:pt x="708570" y="1327001"/>
                  <a:pt x="735251" y="1353684"/>
                  <a:pt x="735251" y="1386594"/>
                </a:cubicBezTo>
                <a:cubicBezTo>
                  <a:pt x="735251" y="1419507"/>
                  <a:pt x="708570" y="1446188"/>
                  <a:pt x="675658" y="1446188"/>
                </a:cubicBezTo>
                <a:cubicBezTo>
                  <a:pt x="642746" y="1446188"/>
                  <a:pt x="616065" y="1419507"/>
                  <a:pt x="616065" y="1386594"/>
                </a:cubicBezTo>
                <a:cubicBezTo>
                  <a:pt x="616065" y="1353684"/>
                  <a:pt x="642746" y="1327001"/>
                  <a:pt x="675658" y="1327001"/>
                </a:cubicBezTo>
                <a:close/>
                <a:moveTo>
                  <a:pt x="2211489" y="1327001"/>
                </a:moveTo>
                <a:cubicBezTo>
                  <a:pt x="2244401" y="1327001"/>
                  <a:pt x="2271082" y="1353683"/>
                  <a:pt x="2271082" y="1386594"/>
                </a:cubicBezTo>
                <a:cubicBezTo>
                  <a:pt x="2271082" y="1419506"/>
                  <a:pt x="2244401" y="1446187"/>
                  <a:pt x="2211489" y="1446187"/>
                </a:cubicBezTo>
                <a:cubicBezTo>
                  <a:pt x="2178577" y="1446187"/>
                  <a:pt x="2151896" y="1419506"/>
                  <a:pt x="2151896" y="1386594"/>
                </a:cubicBezTo>
                <a:cubicBezTo>
                  <a:pt x="2151896" y="1353683"/>
                  <a:pt x="2178577" y="1327001"/>
                  <a:pt x="2211489" y="1327001"/>
                </a:cubicBezTo>
                <a:close/>
                <a:moveTo>
                  <a:pt x="1904699" y="1327001"/>
                </a:moveTo>
                <a:cubicBezTo>
                  <a:pt x="1937611" y="1327001"/>
                  <a:pt x="1964292" y="1353683"/>
                  <a:pt x="1964292" y="1386594"/>
                </a:cubicBezTo>
                <a:cubicBezTo>
                  <a:pt x="1964292" y="1419507"/>
                  <a:pt x="1937611" y="1446187"/>
                  <a:pt x="1904699" y="1446187"/>
                </a:cubicBezTo>
                <a:cubicBezTo>
                  <a:pt x="1871787" y="1446187"/>
                  <a:pt x="1845106" y="1419507"/>
                  <a:pt x="1845106" y="1386594"/>
                </a:cubicBezTo>
                <a:cubicBezTo>
                  <a:pt x="1845106" y="1353683"/>
                  <a:pt x="1871787" y="1327001"/>
                  <a:pt x="1904699" y="1327001"/>
                </a:cubicBezTo>
                <a:close/>
                <a:moveTo>
                  <a:pt x="59593" y="1327001"/>
                </a:moveTo>
                <a:cubicBezTo>
                  <a:pt x="92505" y="1327001"/>
                  <a:pt x="119186" y="1353683"/>
                  <a:pt x="119186" y="1386594"/>
                </a:cubicBezTo>
                <a:cubicBezTo>
                  <a:pt x="119186" y="1419506"/>
                  <a:pt x="92505" y="1446187"/>
                  <a:pt x="59593" y="1446187"/>
                </a:cubicBezTo>
                <a:cubicBezTo>
                  <a:pt x="26681" y="1446187"/>
                  <a:pt x="0" y="1419506"/>
                  <a:pt x="0" y="1386594"/>
                </a:cubicBezTo>
                <a:cubicBezTo>
                  <a:pt x="0" y="1353683"/>
                  <a:pt x="26681" y="1327001"/>
                  <a:pt x="59593" y="1327001"/>
                </a:cubicBezTo>
                <a:close/>
                <a:moveTo>
                  <a:pt x="368868" y="1067691"/>
                </a:moveTo>
                <a:cubicBezTo>
                  <a:pt x="401780" y="1067691"/>
                  <a:pt x="428461" y="1094371"/>
                  <a:pt x="428461" y="1127283"/>
                </a:cubicBezTo>
                <a:cubicBezTo>
                  <a:pt x="428461" y="1160195"/>
                  <a:pt x="401780" y="1186876"/>
                  <a:pt x="368868" y="1186876"/>
                </a:cubicBezTo>
                <a:cubicBezTo>
                  <a:pt x="335956" y="1186876"/>
                  <a:pt x="309275" y="1160195"/>
                  <a:pt x="309275" y="1127283"/>
                </a:cubicBezTo>
                <a:cubicBezTo>
                  <a:pt x="309275" y="1094371"/>
                  <a:pt x="335956" y="1067691"/>
                  <a:pt x="368868" y="1067691"/>
                </a:cubicBezTo>
                <a:close/>
                <a:moveTo>
                  <a:pt x="675658" y="1067690"/>
                </a:moveTo>
                <a:cubicBezTo>
                  <a:pt x="708570" y="1067690"/>
                  <a:pt x="735251" y="1094371"/>
                  <a:pt x="735251" y="1127283"/>
                </a:cubicBezTo>
                <a:cubicBezTo>
                  <a:pt x="735251" y="1160195"/>
                  <a:pt x="708570" y="1186876"/>
                  <a:pt x="675658" y="1186876"/>
                </a:cubicBezTo>
                <a:cubicBezTo>
                  <a:pt x="642746" y="1186876"/>
                  <a:pt x="616065" y="1160195"/>
                  <a:pt x="616065" y="1127283"/>
                </a:cubicBezTo>
                <a:cubicBezTo>
                  <a:pt x="616065" y="1094371"/>
                  <a:pt x="642746" y="1067690"/>
                  <a:pt x="675658" y="1067690"/>
                </a:cubicBezTo>
                <a:close/>
                <a:moveTo>
                  <a:pt x="982448" y="1067690"/>
                </a:moveTo>
                <a:cubicBezTo>
                  <a:pt x="1015360" y="1067690"/>
                  <a:pt x="1042041" y="1094371"/>
                  <a:pt x="1042041" y="1127283"/>
                </a:cubicBezTo>
                <a:cubicBezTo>
                  <a:pt x="1042041" y="1160195"/>
                  <a:pt x="1015360" y="1186876"/>
                  <a:pt x="982448" y="1186876"/>
                </a:cubicBezTo>
                <a:cubicBezTo>
                  <a:pt x="949536" y="1186876"/>
                  <a:pt x="922855" y="1160195"/>
                  <a:pt x="922855" y="1127283"/>
                </a:cubicBezTo>
                <a:cubicBezTo>
                  <a:pt x="922855" y="1094371"/>
                  <a:pt x="949536" y="1067690"/>
                  <a:pt x="982448" y="1067690"/>
                </a:cubicBezTo>
                <a:close/>
                <a:moveTo>
                  <a:pt x="1286149" y="1067690"/>
                </a:moveTo>
                <a:cubicBezTo>
                  <a:pt x="1319061" y="1067690"/>
                  <a:pt x="1345742" y="1094371"/>
                  <a:pt x="1345742" y="1127283"/>
                </a:cubicBezTo>
                <a:cubicBezTo>
                  <a:pt x="1345742" y="1160195"/>
                  <a:pt x="1319061" y="1186876"/>
                  <a:pt x="1286149" y="1186876"/>
                </a:cubicBezTo>
                <a:cubicBezTo>
                  <a:pt x="1253237" y="1186876"/>
                  <a:pt x="1226556" y="1160195"/>
                  <a:pt x="1226556" y="1127283"/>
                </a:cubicBezTo>
                <a:cubicBezTo>
                  <a:pt x="1226556" y="1094371"/>
                  <a:pt x="1253237" y="1067690"/>
                  <a:pt x="1286149" y="1067690"/>
                </a:cubicBezTo>
                <a:close/>
                <a:moveTo>
                  <a:pt x="1595424" y="1067690"/>
                </a:moveTo>
                <a:cubicBezTo>
                  <a:pt x="1628336" y="1067690"/>
                  <a:pt x="1655017" y="1094371"/>
                  <a:pt x="1655017" y="1127283"/>
                </a:cubicBezTo>
                <a:cubicBezTo>
                  <a:pt x="1655017" y="1160195"/>
                  <a:pt x="1628336" y="1186876"/>
                  <a:pt x="1595424" y="1186876"/>
                </a:cubicBezTo>
                <a:cubicBezTo>
                  <a:pt x="1562512" y="1186876"/>
                  <a:pt x="1535831" y="1160195"/>
                  <a:pt x="1535831" y="1127283"/>
                </a:cubicBezTo>
                <a:cubicBezTo>
                  <a:pt x="1535831" y="1094371"/>
                  <a:pt x="1562512" y="1067690"/>
                  <a:pt x="1595424" y="1067690"/>
                </a:cubicBezTo>
                <a:close/>
                <a:moveTo>
                  <a:pt x="1904699" y="1067690"/>
                </a:moveTo>
                <a:cubicBezTo>
                  <a:pt x="1937611" y="1067690"/>
                  <a:pt x="1964292" y="1094371"/>
                  <a:pt x="1964292" y="1127283"/>
                </a:cubicBezTo>
                <a:cubicBezTo>
                  <a:pt x="1964292" y="1160195"/>
                  <a:pt x="1937611" y="1186876"/>
                  <a:pt x="1904699" y="1186876"/>
                </a:cubicBezTo>
                <a:cubicBezTo>
                  <a:pt x="1871787" y="1186876"/>
                  <a:pt x="1845106" y="1160195"/>
                  <a:pt x="1845106" y="1127283"/>
                </a:cubicBezTo>
                <a:cubicBezTo>
                  <a:pt x="1845106" y="1094371"/>
                  <a:pt x="1871787" y="1067690"/>
                  <a:pt x="1904699" y="1067690"/>
                </a:cubicBezTo>
                <a:close/>
                <a:moveTo>
                  <a:pt x="2211489" y="1067690"/>
                </a:moveTo>
                <a:cubicBezTo>
                  <a:pt x="2244401" y="1067690"/>
                  <a:pt x="2271082" y="1094371"/>
                  <a:pt x="2271082" y="1127283"/>
                </a:cubicBezTo>
                <a:cubicBezTo>
                  <a:pt x="2271082" y="1160195"/>
                  <a:pt x="2244401" y="1186876"/>
                  <a:pt x="2211489" y="1186876"/>
                </a:cubicBezTo>
                <a:cubicBezTo>
                  <a:pt x="2178577" y="1186876"/>
                  <a:pt x="2151896" y="1160195"/>
                  <a:pt x="2151896" y="1127283"/>
                </a:cubicBezTo>
                <a:cubicBezTo>
                  <a:pt x="2151896" y="1094371"/>
                  <a:pt x="2178577" y="1067690"/>
                  <a:pt x="2211489" y="1067690"/>
                </a:cubicBezTo>
                <a:close/>
                <a:moveTo>
                  <a:pt x="59593" y="1067690"/>
                </a:moveTo>
                <a:cubicBezTo>
                  <a:pt x="92505" y="1067690"/>
                  <a:pt x="119186" y="1094371"/>
                  <a:pt x="119186" y="1127283"/>
                </a:cubicBezTo>
                <a:cubicBezTo>
                  <a:pt x="119186" y="1160195"/>
                  <a:pt x="92505" y="1186876"/>
                  <a:pt x="59593" y="1186876"/>
                </a:cubicBezTo>
                <a:cubicBezTo>
                  <a:pt x="26681" y="1186876"/>
                  <a:pt x="0" y="1160195"/>
                  <a:pt x="0" y="1127283"/>
                </a:cubicBezTo>
                <a:cubicBezTo>
                  <a:pt x="0" y="1094371"/>
                  <a:pt x="26681" y="1067690"/>
                  <a:pt x="59593" y="1067690"/>
                </a:cubicBezTo>
                <a:close/>
                <a:moveTo>
                  <a:pt x="368868" y="777923"/>
                </a:moveTo>
                <a:cubicBezTo>
                  <a:pt x="401780" y="777923"/>
                  <a:pt x="428461" y="804604"/>
                  <a:pt x="428461" y="837516"/>
                </a:cubicBezTo>
                <a:cubicBezTo>
                  <a:pt x="428461" y="870428"/>
                  <a:pt x="401780" y="897109"/>
                  <a:pt x="368868" y="897109"/>
                </a:cubicBezTo>
                <a:cubicBezTo>
                  <a:pt x="335956" y="897109"/>
                  <a:pt x="309275" y="870428"/>
                  <a:pt x="309275" y="837516"/>
                </a:cubicBezTo>
                <a:cubicBezTo>
                  <a:pt x="309275" y="804604"/>
                  <a:pt x="335956" y="777923"/>
                  <a:pt x="368868" y="777923"/>
                </a:cubicBezTo>
                <a:close/>
                <a:moveTo>
                  <a:pt x="675658" y="777923"/>
                </a:moveTo>
                <a:cubicBezTo>
                  <a:pt x="708570" y="777923"/>
                  <a:pt x="735251" y="804604"/>
                  <a:pt x="735251" y="837516"/>
                </a:cubicBezTo>
                <a:cubicBezTo>
                  <a:pt x="735251" y="870428"/>
                  <a:pt x="708570" y="897109"/>
                  <a:pt x="675658" y="897109"/>
                </a:cubicBezTo>
                <a:cubicBezTo>
                  <a:pt x="642746" y="897109"/>
                  <a:pt x="616065" y="870428"/>
                  <a:pt x="616065" y="837516"/>
                </a:cubicBezTo>
                <a:cubicBezTo>
                  <a:pt x="616065" y="804604"/>
                  <a:pt x="642746" y="777923"/>
                  <a:pt x="675658" y="777923"/>
                </a:cubicBezTo>
                <a:close/>
                <a:moveTo>
                  <a:pt x="982448" y="777923"/>
                </a:moveTo>
                <a:cubicBezTo>
                  <a:pt x="1015360" y="777923"/>
                  <a:pt x="1042041" y="804604"/>
                  <a:pt x="1042041" y="837516"/>
                </a:cubicBezTo>
                <a:cubicBezTo>
                  <a:pt x="1042041" y="870428"/>
                  <a:pt x="1015360" y="897109"/>
                  <a:pt x="982448" y="897109"/>
                </a:cubicBezTo>
                <a:cubicBezTo>
                  <a:pt x="949536" y="897109"/>
                  <a:pt x="922855" y="870428"/>
                  <a:pt x="922855" y="837516"/>
                </a:cubicBezTo>
                <a:cubicBezTo>
                  <a:pt x="922855" y="804604"/>
                  <a:pt x="949536" y="777923"/>
                  <a:pt x="982448" y="777923"/>
                </a:cubicBezTo>
                <a:close/>
                <a:moveTo>
                  <a:pt x="1286149" y="777923"/>
                </a:moveTo>
                <a:cubicBezTo>
                  <a:pt x="1319061" y="777923"/>
                  <a:pt x="1345742" y="804604"/>
                  <a:pt x="1345742" y="837516"/>
                </a:cubicBezTo>
                <a:cubicBezTo>
                  <a:pt x="1345742" y="870428"/>
                  <a:pt x="1319061" y="897108"/>
                  <a:pt x="1286149" y="897108"/>
                </a:cubicBezTo>
                <a:cubicBezTo>
                  <a:pt x="1253237" y="897108"/>
                  <a:pt x="1226556" y="870428"/>
                  <a:pt x="1226556" y="837516"/>
                </a:cubicBezTo>
                <a:cubicBezTo>
                  <a:pt x="1226556" y="804604"/>
                  <a:pt x="1253237" y="777923"/>
                  <a:pt x="1286149" y="777923"/>
                </a:cubicBezTo>
                <a:close/>
                <a:moveTo>
                  <a:pt x="1595424" y="777923"/>
                </a:moveTo>
                <a:cubicBezTo>
                  <a:pt x="1628336" y="777923"/>
                  <a:pt x="1655017" y="804604"/>
                  <a:pt x="1655017" y="837516"/>
                </a:cubicBezTo>
                <a:cubicBezTo>
                  <a:pt x="1655017" y="870427"/>
                  <a:pt x="1628336" y="897108"/>
                  <a:pt x="1595424" y="897108"/>
                </a:cubicBezTo>
                <a:cubicBezTo>
                  <a:pt x="1562512" y="897108"/>
                  <a:pt x="1535831" y="870427"/>
                  <a:pt x="1535831" y="837516"/>
                </a:cubicBezTo>
                <a:cubicBezTo>
                  <a:pt x="1535831" y="804604"/>
                  <a:pt x="1562512" y="777923"/>
                  <a:pt x="1595424" y="777923"/>
                </a:cubicBezTo>
                <a:close/>
                <a:moveTo>
                  <a:pt x="1904699" y="777923"/>
                </a:moveTo>
                <a:cubicBezTo>
                  <a:pt x="1937611" y="777923"/>
                  <a:pt x="1964292" y="804604"/>
                  <a:pt x="1964292" y="837515"/>
                </a:cubicBezTo>
                <a:cubicBezTo>
                  <a:pt x="1964292" y="870427"/>
                  <a:pt x="1937611" y="897108"/>
                  <a:pt x="1904699" y="897108"/>
                </a:cubicBezTo>
                <a:cubicBezTo>
                  <a:pt x="1871787" y="897108"/>
                  <a:pt x="1845106" y="870427"/>
                  <a:pt x="1845106" y="837515"/>
                </a:cubicBezTo>
                <a:cubicBezTo>
                  <a:pt x="1845106" y="804604"/>
                  <a:pt x="1871787" y="777923"/>
                  <a:pt x="1904699" y="777923"/>
                </a:cubicBezTo>
                <a:close/>
                <a:moveTo>
                  <a:pt x="2211489" y="777922"/>
                </a:moveTo>
                <a:cubicBezTo>
                  <a:pt x="2244401" y="777922"/>
                  <a:pt x="2271082" y="804603"/>
                  <a:pt x="2271082" y="837515"/>
                </a:cubicBezTo>
                <a:cubicBezTo>
                  <a:pt x="2271082" y="870427"/>
                  <a:pt x="2244401" y="897108"/>
                  <a:pt x="2211489" y="897108"/>
                </a:cubicBezTo>
                <a:cubicBezTo>
                  <a:pt x="2178577" y="897108"/>
                  <a:pt x="2151896" y="870427"/>
                  <a:pt x="2151896" y="837515"/>
                </a:cubicBezTo>
                <a:cubicBezTo>
                  <a:pt x="2151896" y="804603"/>
                  <a:pt x="2178577" y="777922"/>
                  <a:pt x="2211489" y="777922"/>
                </a:cubicBezTo>
                <a:close/>
                <a:moveTo>
                  <a:pt x="59593" y="777922"/>
                </a:moveTo>
                <a:cubicBezTo>
                  <a:pt x="92505" y="777922"/>
                  <a:pt x="119186" y="804603"/>
                  <a:pt x="119186" y="837515"/>
                </a:cubicBezTo>
                <a:cubicBezTo>
                  <a:pt x="119186" y="870427"/>
                  <a:pt x="92505" y="897108"/>
                  <a:pt x="59593" y="897108"/>
                </a:cubicBezTo>
                <a:cubicBezTo>
                  <a:pt x="26681" y="897108"/>
                  <a:pt x="0" y="870427"/>
                  <a:pt x="0" y="837515"/>
                </a:cubicBezTo>
                <a:cubicBezTo>
                  <a:pt x="0" y="804603"/>
                  <a:pt x="26681" y="777922"/>
                  <a:pt x="59593" y="777922"/>
                </a:cubicBezTo>
                <a:close/>
                <a:moveTo>
                  <a:pt x="368868" y="518616"/>
                </a:moveTo>
                <a:cubicBezTo>
                  <a:pt x="401780" y="518616"/>
                  <a:pt x="428461" y="545297"/>
                  <a:pt x="428461" y="578208"/>
                </a:cubicBezTo>
                <a:cubicBezTo>
                  <a:pt x="428461" y="611120"/>
                  <a:pt x="401780" y="637801"/>
                  <a:pt x="368868" y="637801"/>
                </a:cubicBezTo>
                <a:cubicBezTo>
                  <a:pt x="335956" y="637801"/>
                  <a:pt x="309275" y="611120"/>
                  <a:pt x="309275" y="578208"/>
                </a:cubicBezTo>
                <a:cubicBezTo>
                  <a:pt x="309275" y="545297"/>
                  <a:pt x="335956" y="518616"/>
                  <a:pt x="368868" y="518616"/>
                </a:cubicBezTo>
                <a:close/>
                <a:moveTo>
                  <a:pt x="675658" y="518616"/>
                </a:moveTo>
                <a:cubicBezTo>
                  <a:pt x="708570" y="518616"/>
                  <a:pt x="735251" y="545296"/>
                  <a:pt x="735251" y="578208"/>
                </a:cubicBezTo>
                <a:cubicBezTo>
                  <a:pt x="735251" y="611120"/>
                  <a:pt x="708570" y="637801"/>
                  <a:pt x="675658" y="637801"/>
                </a:cubicBezTo>
                <a:cubicBezTo>
                  <a:pt x="642746" y="637801"/>
                  <a:pt x="616065" y="611120"/>
                  <a:pt x="616065" y="578208"/>
                </a:cubicBezTo>
                <a:cubicBezTo>
                  <a:pt x="616065" y="545296"/>
                  <a:pt x="642746" y="518616"/>
                  <a:pt x="675658" y="518616"/>
                </a:cubicBezTo>
                <a:close/>
                <a:moveTo>
                  <a:pt x="982448" y="518615"/>
                </a:moveTo>
                <a:cubicBezTo>
                  <a:pt x="1015360" y="518615"/>
                  <a:pt x="1042041" y="545296"/>
                  <a:pt x="1042041" y="578208"/>
                </a:cubicBezTo>
                <a:cubicBezTo>
                  <a:pt x="1042041" y="611120"/>
                  <a:pt x="1015360" y="637801"/>
                  <a:pt x="982448" y="637801"/>
                </a:cubicBezTo>
                <a:cubicBezTo>
                  <a:pt x="949536" y="637801"/>
                  <a:pt x="922855" y="611120"/>
                  <a:pt x="922855" y="578208"/>
                </a:cubicBezTo>
                <a:cubicBezTo>
                  <a:pt x="922855" y="545296"/>
                  <a:pt x="949536" y="518615"/>
                  <a:pt x="982448" y="518615"/>
                </a:cubicBezTo>
                <a:close/>
                <a:moveTo>
                  <a:pt x="1286149" y="518615"/>
                </a:moveTo>
                <a:cubicBezTo>
                  <a:pt x="1319061" y="518615"/>
                  <a:pt x="1345742" y="545296"/>
                  <a:pt x="1345742" y="578208"/>
                </a:cubicBezTo>
                <a:cubicBezTo>
                  <a:pt x="1345742" y="611120"/>
                  <a:pt x="1319061" y="637801"/>
                  <a:pt x="1286149" y="637801"/>
                </a:cubicBezTo>
                <a:cubicBezTo>
                  <a:pt x="1253237" y="637801"/>
                  <a:pt x="1226556" y="611120"/>
                  <a:pt x="1226556" y="578208"/>
                </a:cubicBezTo>
                <a:cubicBezTo>
                  <a:pt x="1226556" y="545296"/>
                  <a:pt x="1253237" y="518615"/>
                  <a:pt x="1286149" y="518615"/>
                </a:cubicBezTo>
                <a:close/>
                <a:moveTo>
                  <a:pt x="1595424" y="518615"/>
                </a:moveTo>
                <a:cubicBezTo>
                  <a:pt x="1628336" y="518615"/>
                  <a:pt x="1655017" y="545296"/>
                  <a:pt x="1655017" y="578208"/>
                </a:cubicBezTo>
                <a:cubicBezTo>
                  <a:pt x="1655017" y="611120"/>
                  <a:pt x="1628336" y="637801"/>
                  <a:pt x="1595424" y="637801"/>
                </a:cubicBezTo>
                <a:cubicBezTo>
                  <a:pt x="1562512" y="637801"/>
                  <a:pt x="1535831" y="611120"/>
                  <a:pt x="1535831" y="578208"/>
                </a:cubicBezTo>
                <a:cubicBezTo>
                  <a:pt x="1535831" y="545296"/>
                  <a:pt x="1562512" y="518615"/>
                  <a:pt x="1595424" y="518615"/>
                </a:cubicBezTo>
                <a:close/>
                <a:moveTo>
                  <a:pt x="1904699" y="518615"/>
                </a:moveTo>
                <a:cubicBezTo>
                  <a:pt x="1937611" y="518615"/>
                  <a:pt x="1964292" y="545296"/>
                  <a:pt x="1964292" y="578208"/>
                </a:cubicBezTo>
                <a:cubicBezTo>
                  <a:pt x="1964292" y="611120"/>
                  <a:pt x="1937611" y="637801"/>
                  <a:pt x="1904699" y="637801"/>
                </a:cubicBezTo>
                <a:cubicBezTo>
                  <a:pt x="1871787" y="637801"/>
                  <a:pt x="1845106" y="611120"/>
                  <a:pt x="1845106" y="578208"/>
                </a:cubicBezTo>
                <a:cubicBezTo>
                  <a:pt x="1845106" y="545296"/>
                  <a:pt x="1871787" y="518615"/>
                  <a:pt x="1904699" y="518615"/>
                </a:cubicBezTo>
                <a:close/>
                <a:moveTo>
                  <a:pt x="2211489" y="518615"/>
                </a:moveTo>
                <a:cubicBezTo>
                  <a:pt x="2244401" y="518615"/>
                  <a:pt x="2271082" y="545296"/>
                  <a:pt x="2271082" y="578208"/>
                </a:cubicBezTo>
                <a:cubicBezTo>
                  <a:pt x="2271082" y="611120"/>
                  <a:pt x="2244401" y="637801"/>
                  <a:pt x="2211489" y="637801"/>
                </a:cubicBezTo>
                <a:cubicBezTo>
                  <a:pt x="2178577" y="637801"/>
                  <a:pt x="2151896" y="611120"/>
                  <a:pt x="2151896" y="578208"/>
                </a:cubicBezTo>
                <a:cubicBezTo>
                  <a:pt x="2151896" y="545296"/>
                  <a:pt x="2178577" y="518615"/>
                  <a:pt x="2211489" y="518615"/>
                </a:cubicBezTo>
                <a:close/>
                <a:moveTo>
                  <a:pt x="59593" y="518615"/>
                </a:moveTo>
                <a:cubicBezTo>
                  <a:pt x="92505" y="518615"/>
                  <a:pt x="119186" y="545296"/>
                  <a:pt x="119186" y="578208"/>
                </a:cubicBezTo>
                <a:cubicBezTo>
                  <a:pt x="119186" y="611120"/>
                  <a:pt x="92505" y="637801"/>
                  <a:pt x="59593" y="637801"/>
                </a:cubicBezTo>
                <a:cubicBezTo>
                  <a:pt x="26681" y="637801"/>
                  <a:pt x="0" y="611120"/>
                  <a:pt x="0" y="578208"/>
                </a:cubicBezTo>
                <a:cubicBezTo>
                  <a:pt x="0" y="545296"/>
                  <a:pt x="26681" y="518615"/>
                  <a:pt x="59593" y="518615"/>
                </a:cubicBezTo>
                <a:close/>
                <a:moveTo>
                  <a:pt x="368868" y="259308"/>
                </a:moveTo>
                <a:cubicBezTo>
                  <a:pt x="401780" y="259308"/>
                  <a:pt x="428461" y="285989"/>
                  <a:pt x="428461" y="318901"/>
                </a:cubicBezTo>
                <a:cubicBezTo>
                  <a:pt x="428461" y="351813"/>
                  <a:pt x="401780" y="378494"/>
                  <a:pt x="368868" y="378494"/>
                </a:cubicBezTo>
                <a:cubicBezTo>
                  <a:pt x="335956" y="378494"/>
                  <a:pt x="309275" y="351813"/>
                  <a:pt x="309275" y="318901"/>
                </a:cubicBezTo>
                <a:cubicBezTo>
                  <a:pt x="309275" y="285989"/>
                  <a:pt x="335956" y="259308"/>
                  <a:pt x="368868" y="259308"/>
                </a:cubicBezTo>
                <a:close/>
                <a:moveTo>
                  <a:pt x="675658" y="259308"/>
                </a:moveTo>
                <a:cubicBezTo>
                  <a:pt x="708570" y="259308"/>
                  <a:pt x="735251" y="285989"/>
                  <a:pt x="735251" y="318901"/>
                </a:cubicBezTo>
                <a:cubicBezTo>
                  <a:pt x="735251" y="351813"/>
                  <a:pt x="708570" y="378494"/>
                  <a:pt x="675658" y="378494"/>
                </a:cubicBezTo>
                <a:cubicBezTo>
                  <a:pt x="642746" y="378494"/>
                  <a:pt x="616065" y="351813"/>
                  <a:pt x="616065" y="318901"/>
                </a:cubicBezTo>
                <a:cubicBezTo>
                  <a:pt x="616065" y="285989"/>
                  <a:pt x="642746" y="259308"/>
                  <a:pt x="675658" y="259308"/>
                </a:cubicBezTo>
                <a:close/>
                <a:moveTo>
                  <a:pt x="982448" y="259308"/>
                </a:moveTo>
                <a:cubicBezTo>
                  <a:pt x="1015360" y="259308"/>
                  <a:pt x="1042041" y="285989"/>
                  <a:pt x="1042041" y="318901"/>
                </a:cubicBezTo>
                <a:cubicBezTo>
                  <a:pt x="1042041" y="351813"/>
                  <a:pt x="1015360" y="378494"/>
                  <a:pt x="982448" y="378494"/>
                </a:cubicBezTo>
                <a:cubicBezTo>
                  <a:pt x="949536" y="378494"/>
                  <a:pt x="922855" y="351813"/>
                  <a:pt x="922855" y="318901"/>
                </a:cubicBezTo>
                <a:cubicBezTo>
                  <a:pt x="922855" y="285989"/>
                  <a:pt x="949536" y="259308"/>
                  <a:pt x="982448" y="259308"/>
                </a:cubicBezTo>
                <a:close/>
                <a:moveTo>
                  <a:pt x="1286149" y="259308"/>
                </a:moveTo>
                <a:cubicBezTo>
                  <a:pt x="1319061" y="259308"/>
                  <a:pt x="1345742" y="285989"/>
                  <a:pt x="1345742" y="318901"/>
                </a:cubicBezTo>
                <a:cubicBezTo>
                  <a:pt x="1345742" y="351813"/>
                  <a:pt x="1319061" y="378494"/>
                  <a:pt x="1286149" y="378494"/>
                </a:cubicBezTo>
                <a:cubicBezTo>
                  <a:pt x="1253237" y="378494"/>
                  <a:pt x="1226556" y="351813"/>
                  <a:pt x="1226556" y="318901"/>
                </a:cubicBezTo>
                <a:cubicBezTo>
                  <a:pt x="1226556" y="285989"/>
                  <a:pt x="1253237" y="259308"/>
                  <a:pt x="1286149" y="259308"/>
                </a:cubicBezTo>
                <a:close/>
                <a:moveTo>
                  <a:pt x="1595424" y="259308"/>
                </a:moveTo>
                <a:cubicBezTo>
                  <a:pt x="1628336" y="259308"/>
                  <a:pt x="1655017" y="285989"/>
                  <a:pt x="1655017" y="318901"/>
                </a:cubicBezTo>
                <a:cubicBezTo>
                  <a:pt x="1655017" y="351813"/>
                  <a:pt x="1628336" y="378494"/>
                  <a:pt x="1595424" y="378494"/>
                </a:cubicBezTo>
                <a:cubicBezTo>
                  <a:pt x="1562512" y="378494"/>
                  <a:pt x="1535831" y="351813"/>
                  <a:pt x="1535831" y="318901"/>
                </a:cubicBezTo>
                <a:cubicBezTo>
                  <a:pt x="1535831" y="285989"/>
                  <a:pt x="1562512" y="259308"/>
                  <a:pt x="1595424" y="259308"/>
                </a:cubicBezTo>
                <a:close/>
                <a:moveTo>
                  <a:pt x="1904699" y="259308"/>
                </a:moveTo>
                <a:cubicBezTo>
                  <a:pt x="1937611" y="259308"/>
                  <a:pt x="1964292" y="285989"/>
                  <a:pt x="1964292" y="318901"/>
                </a:cubicBezTo>
                <a:cubicBezTo>
                  <a:pt x="1964292" y="351813"/>
                  <a:pt x="1937611" y="378493"/>
                  <a:pt x="1904699" y="378493"/>
                </a:cubicBezTo>
                <a:cubicBezTo>
                  <a:pt x="1871787" y="378493"/>
                  <a:pt x="1845106" y="351813"/>
                  <a:pt x="1845106" y="318901"/>
                </a:cubicBezTo>
                <a:cubicBezTo>
                  <a:pt x="1845106" y="285989"/>
                  <a:pt x="1871787" y="259308"/>
                  <a:pt x="1904699" y="259308"/>
                </a:cubicBezTo>
                <a:close/>
                <a:moveTo>
                  <a:pt x="2211489" y="259308"/>
                </a:moveTo>
                <a:cubicBezTo>
                  <a:pt x="2244401" y="259308"/>
                  <a:pt x="2271082" y="285989"/>
                  <a:pt x="2271082" y="318900"/>
                </a:cubicBezTo>
                <a:cubicBezTo>
                  <a:pt x="2271082" y="351812"/>
                  <a:pt x="2244401" y="378493"/>
                  <a:pt x="2211489" y="378493"/>
                </a:cubicBezTo>
                <a:cubicBezTo>
                  <a:pt x="2178577" y="378493"/>
                  <a:pt x="2151896" y="351812"/>
                  <a:pt x="2151896" y="318900"/>
                </a:cubicBezTo>
                <a:cubicBezTo>
                  <a:pt x="2151896" y="285989"/>
                  <a:pt x="2178577" y="259308"/>
                  <a:pt x="2211489" y="259308"/>
                </a:cubicBezTo>
                <a:close/>
                <a:moveTo>
                  <a:pt x="59593" y="259308"/>
                </a:moveTo>
                <a:cubicBezTo>
                  <a:pt x="92505" y="259308"/>
                  <a:pt x="119186" y="285988"/>
                  <a:pt x="119186" y="318900"/>
                </a:cubicBezTo>
                <a:cubicBezTo>
                  <a:pt x="119186" y="351812"/>
                  <a:pt x="92505" y="378493"/>
                  <a:pt x="59593" y="378493"/>
                </a:cubicBezTo>
                <a:cubicBezTo>
                  <a:pt x="26681" y="378493"/>
                  <a:pt x="0" y="351812"/>
                  <a:pt x="0" y="318900"/>
                </a:cubicBezTo>
                <a:cubicBezTo>
                  <a:pt x="0" y="285988"/>
                  <a:pt x="26681" y="259308"/>
                  <a:pt x="59593" y="259308"/>
                </a:cubicBezTo>
                <a:close/>
                <a:moveTo>
                  <a:pt x="368868" y="1"/>
                </a:moveTo>
                <a:cubicBezTo>
                  <a:pt x="401780" y="1"/>
                  <a:pt x="428461" y="26682"/>
                  <a:pt x="428461" y="59594"/>
                </a:cubicBezTo>
                <a:cubicBezTo>
                  <a:pt x="428461" y="92506"/>
                  <a:pt x="401780" y="119187"/>
                  <a:pt x="368868" y="119187"/>
                </a:cubicBezTo>
                <a:cubicBezTo>
                  <a:pt x="335956" y="119187"/>
                  <a:pt x="309275" y="92506"/>
                  <a:pt x="309275" y="59594"/>
                </a:cubicBezTo>
                <a:cubicBezTo>
                  <a:pt x="309275" y="26682"/>
                  <a:pt x="335956" y="1"/>
                  <a:pt x="368868" y="1"/>
                </a:cubicBezTo>
                <a:close/>
                <a:moveTo>
                  <a:pt x="675658" y="1"/>
                </a:moveTo>
                <a:cubicBezTo>
                  <a:pt x="708570" y="1"/>
                  <a:pt x="735251" y="26682"/>
                  <a:pt x="735251" y="59594"/>
                </a:cubicBezTo>
                <a:cubicBezTo>
                  <a:pt x="735251" y="92506"/>
                  <a:pt x="708570" y="119186"/>
                  <a:pt x="675658" y="119186"/>
                </a:cubicBezTo>
                <a:cubicBezTo>
                  <a:pt x="642746" y="119186"/>
                  <a:pt x="616065" y="92506"/>
                  <a:pt x="616065" y="59594"/>
                </a:cubicBezTo>
                <a:cubicBezTo>
                  <a:pt x="616065" y="26682"/>
                  <a:pt x="642746" y="1"/>
                  <a:pt x="675658" y="1"/>
                </a:cubicBezTo>
                <a:close/>
                <a:moveTo>
                  <a:pt x="982448" y="1"/>
                </a:moveTo>
                <a:cubicBezTo>
                  <a:pt x="1015360" y="1"/>
                  <a:pt x="1042041" y="26682"/>
                  <a:pt x="1042041" y="59594"/>
                </a:cubicBezTo>
                <a:cubicBezTo>
                  <a:pt x="1042041" y="92505"/>
                  <a:pt x="1015360" y="119186"/>
                  <a:pt x="982448" y="119186"/>
                </a:cubicBezTo>
                <a:cubicBezTo>
                  <a:pt x="949536" y="119186"/>
                  <a:pt x="922855" y="92505"/>
                  <a:pt x="922855" y="59594"/>
                </a:cubicBezTo>
                <a:cubicBezTo>
                  <a:pt x="922855" y="26682"/>
                  <a:pt x="949536" y="1"/>
                  <a:pt x="982448" y="1"/>
                </a:cubicBezTo>
                <a:close/>
                <a:moveTo>
                  <a:pt x="1286149" y="1"/>
                </a:moveTo>
                <a:cubicBezTo>
                  <a:pt x="1319061" y="1"/>
                  <a:pt x="1345742" y="26681"/>
                  <a:pt x="1345742" y="59593"/>
                </a:cubicBezTo>
                <a:cubicBezTo>
                  <a:pt x="1345742" y="92505"/>
                  <a:pt x="1319061" y="119186"/>
                  <a:pt x="1286149" y="119186"/>
                </a:cubicBezTo>
                <a:cubicBezTo>
                  <a:pt x="1253237" y="119186"/>
                  <a:pt x="1226556" y="92505"/>
                  <a:pt x="1226556" y="59593"/>
                </a:cubicBezTo>
                <a:cubicBezTo>
                  <a:pt x="1226556" y="26681"/>
                  <a:pt x="1253237" y="1"/>
                  <a:pt x="1286149" y="1"/>
                </a:cubicBezTo>
                <a:close/>
                <a:moveTo>
                  <a:pt x="1595424" y="0"/>
                </a:moveTo>
                <a:cubicBezTo>
                  <a:pt x="1628336" y="0"/>
                  <a:pt x="1655017" y="26681"/>
                  <a:pt x="1655017" y="59593"/>
                </a:cubicBezTo>
                <a:cubicBezTo>
                  <a:pt x="1655017" y="92505"/>
                  <a:pt x="1628336" y="119186"/>
                  <a:pt x="1595424" y="119186"/>
                </a:cubicBezTo>
                <a:cubicBezTo>
                  <a:pt x="1562512" y="119186"/>
                  <a:pt x="1535831" y="92505"/>
                  <a:pt x="1535831" y="59593"/>
                </a:cubicBezTo>
                <a:cubicBezTo>
                  <a:pt x="1535831" y="26681"/>
                  <a:pt x="1562512" y="0"/>
                  <a:pt x="1595424" y="0"/>
                </a:cubicBezTo>
                <a:close/>
                <a:moveTo>
                  <a:pt x="1904699" y="0"/>
                </a:moveTo>
                <a:cubicBezTo>
                  <a:pt x="1937611" y="0"/>
                  <a:pt x="1964292" y="26681"/>
                  <a:pt x="1964292" y="59593"/>
                </a:cubicBezTo>
                <a:cubicBezTo>
                  <a:pt x="1964292" y="92505"/>
                  <a:pt x="1937611" y="119186"/>
                  <a:pt x="1904699" y="119186"/>
                </a:cubicBezTo>
                <a:cubicBezTo>
                  <a:pt x="1871787" y="119186"/>
                  <a:pt x="1845106" y="92505"/>
                  <a:pt x="1845106" y="59593"/>
                </a:cubicBezTo>
                <a:cubicBezTo>
                  <a:pt x="1845106" y="26681"/>
                  <a:pt x="1871787" y="0"/>
                  <a:pt x="1904699" y="0"/>
                </a:cubicBezTo>
                <a:close/>
                <a:moveTo>
                  <a:pt x="2211489" y="0"/>
                </a:moveTo>
                <a:cubicBezTo>
                  <a:pt x="2244401" y="0"/>
                  <a:pt x="2271082" y="26681"/>
                  <a:pt x="2271082" y="59593"/>
                </a:cubicBezTo>
                <a:cubicBezTo>
                  <a:pt x="2271082" y="92505"/>
                  <a:pt x="2244401" y="119186"/>
                  <a:pt x="2211489" y="119186"/>
                </a:cubicBezTo>
                <a:cubicBezTo>
                  <a:pt x="2178577" y="119186"/>
                  <a:pt x="2151896" y="92505"/>
                  <a:pt x="2151896" y="59593"/>
                </a:cubicBezTo>
                <a:cubicBezTo>
                  <a:pt x="2151896" y="26681"/>
                  <a:pt x="2178577" y="0"/>
                  <a:pt x="2211489" y="0"/>
                </a:cubicBezTo>
                <a:close/>
                <a:moveTo>
                  <a:pt x="59593" y="0"/>
                </a:moveTo>
                <a:cubicBezTo>
                  <a:pt x="92505" y="0"/>
                  <a:pt x="119186" y="26681"/>
                  <a:pt x="119186" y="59593"/>
                </a:cubicBezTo>
                <a:cubicBezTo>
                  <a:pt x="119186" y="92505"/>
                  <a:pt x="92505" y="119186"/>
                  <a:pt x="59593" y="119186"/>
                </a:cubicBezTo>
                <a:cubicBezTo>
                  <a:pt x="26681" y="119186"/>
                  <a:pt x="0" y="92505"/>
                  <a:pt x="0" y="59593"/>
                </a:cubicBezTo>
                <a:cubicBezTo>
                  <a:pt x="0" y="26681"/>
                  <a:pt x="26681" y="0"/>
                  <a:pt x="59593" y="0"/>
                </a:cubicBezTo>
                <a:close/>
              </a:path>
            </a:pathLst>
          </a:custGeom>
          <a:gradFill>
            <a:gsLst>
              <a:gs pos="0">
                <a:schemeClr val="accent1"/>
              </a:gs>
              <a:gs pos="9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423356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500"/>
                                        <p:tgtEl>
                                          <p:spTgt spid="24"/>
                                        </p:tgtEl>
                                      </p:cBhvr>
                                    </p:animEffect>
                                  </p:childTnLst>
                                </p:cTn>
                              </p:par>
                              <p:par>
                                <p:cTn id="8" presetID="42" presetClass="path" presetSubtype="0" accel="50000" decel="50000" fill="hold" grpId="1" nodeType="withEffect">
                                  <p:stCondLst>
                                    <p:cond delay="0"/>
                                  </p:stCondLst>
                                  <p:childTnLst>
                                    <p:animMotion origin="layout" path="M -1.45833E-6 -0.08657 L -1.45833E-6 0 " pathEditMode="relative" rAng="0" ptsTypes="AA">
                                      <p:cBhvr>
                                        <p:cTn id="9" dur="1500" fill="hold"/>
                                        <p:tgtEl>
                                          <p:spTgt spid="24"/>
                                        </p:tgtEl>
                                        <p:attrNameLst>
                                          <p:attrName>ppt_x</p:attrName>
                                          <p:attrName>ppt_y</p:attrName>
                                        </p:attrNameLst>
                                      </p:cBhvr>
                                      <p:rCtr x="0" y="4329"/>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2"/>
                                        </p:tgtEl>
                                        <p:attrNameLst>
                                          <p:attrName>style.visibility</p:attrName>
                                        </p:attrNameLst>
                                      </p:cBhvr>
                                      <p:to>
                                        <p:strVal val="visible"/>
                                      </p:to>
                                    </p:set>
                                    <p:animEffect transition="in" filter="fade">
                                      <p:cBhvr>
                                        <p:cTn id="15" dur="1500"/>
                                        <p:tgtEl>
                                          <p:spTgt spid="142"/>
                                        </p:tgtEl>
                                      </p:cBhvr>
                                    </p:animEffect>
                                  </p:childTnLst>
                                </p:cTn>
                              </p:par>
                              <p:par>
                                <p:cTn id="16" presetID="35" presetClass="path" presetSubtype="0" accel="50000" decel="50000" fill="hold" grpId="2" nodeType="withEffect">
                                  <p:stCondLst>
                                    <p:cond delay="0"/>
                                  </p:stCondLst>
                                  <p:childTnLst>
                                    <p:animMotion origin="layout" path="M 0.04479 0.0463 L -1.25E-6 -3.33333E-6 " pathEditMode="relative" rAng="0" ptsTypes="AA">
                                      <p:cBhvr>
                                        <p:cTn id="17" dur="2000" fill="hold"/>
                                        <p:tgtEl>
                                          <p:spTgt spid="142"/>
                                        </p:tgtEl>
                                        <p:attrNameLst>
                                          <p:attrName>ppt_x</p:attrName>
                                          <p:attrName>ppt_y</p:attrName>
                                        </p:attrNameLst>
                                      </p:cBhvr>
                                      <p:rCtr x="-2240" y="-2315"/>
                                    </p:animMotion>
                                  </p:childTnLst>
                                </p:cTn>
                              </p:par>
                              <p:par>
                                <p:cTn id="18" presetID="8" presetClass="emph" presetSubtype="0" repeatCount="indefinite" fill="hold" nodeType="withEffect">
                                  <p:stCondLst>
                                    <p:cond delay="0"/>
                                  </p:stCondLst>
                                  <p:childTnLst>
                                    <p:animRot by="21600000">
                                      <p:cBhvr>
                                        <p:cTn id="19" dur="45000" fill="hold"/>
                                        <p:tgtEl>
                                          <p:spTgt spid="5"/>
                                        </p:tgtEl>
                                        <p:attrNameLst>
                                          <p:attrName>r</p:attrName>
                                        </p:attrNameLst>
                                      </p:cBhvr>
                                    </p:animRo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1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500"/>
                                        <p:tgtEl>
                                          <p:spTgt spid="25"/>
                                        </p:tgtEl>
                                      </p:cBhvr>
                                    </p:animEffect>
                                  </p:childTnLst>
                                </p:cTn>
                              </p:par>
                              <p:par>
                                <p:cTn id="26" presetID="35" presetClass="path" presetSubtype="0" accel="50000" decel="50000" fill="hold" grpId="1" nodeType="withEffect">
                                  <p:stCondLst>
                                    <p:cond delay="0"/>
                                  </p:stCondLst>
                                  <p:childTnLst>
                                    <p:animMotion origin="layout" path="M 0.00013 0.04167 L 2.08333E-7 -2.59259E-6 " pathEditMode="relative" rAng="0" ptsTypes="AA">
                                      <p:cBhvr>
                                        <p:cTn id="27" dur="1500" fill="hold"/>
                                        <p:tgtEl>
                                          <p:spTgt spid="25"/>
                                        </p:tgtEl>
                                        <p:attrNameLst>
                                          <p:attrName>ppt_x</p:attrName>
                                          <p:attrName>ppt_y</p:attrName>
                                        </p:attrNameLst>
                                      </p:cBhvr>
                                      <p:rCtr x="-13" y="-2083"/>
                                    </p:animMotion>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500"/>
                                        <p:tgtEl>
                                          <p:spTgt spid="26"/>
                                        </p:tgtEl>
                                      </p:cBhvr>
                                    </p:animEffect>
                                  </p:childTnLst>
                                </p:cTn>
                              </p:par>
                              <p:par>
                                <p:cTn id="31" presetID="35" presetClass="path" presetSubtype="0" accel="50000" decel="50000" fill="hold" grpId="1" nodeType="withEffect">
                                  <p:stCondLst>
                                    <p:cond delay="0"/>
                                  </p:stCondLst>
                                  <p:childTnLst>
                                    <p:animMotion origin="layout" path="M 0.00026 -0.03287 L -2.08333E-6 -3.7037E-6 " pathEditMode="relative" rAng="0" ptsTypes="AA">
                                      <p:cBhvr>
                                        <p:cTn id="32" dur="1500" fill="hold"/>
                                        <p:tgtEl>
                                          <p:spTgt spid="26"/>
                                        </p:tgtEl>
                                        <p:attrNameLst>
                                          <p:attrName>ppt_x</p:attrName>
                                          <p:attrName>ppt_y</p:attrName>
                                        </p:attrNameLst>
                                      </p:cBhvr>
                                      <p:rCtr x="-13" y="1644"/>
                                    </p:animMotion>
                                  </p:childTnLst>
                                </p:cTn>
                              </p:par>
                              <p:par>
                                <p:cTn id="33" presetID="10" presetClass="entr" presetSubtype="0" fill="hold" grpId="0" nodeType="withEffect">
                                  <p:stCondLst>
                                    <p:cond delay="1500"/>
                                  </p:stCondLst>
                                  <p:iterate type="lt">
                                    <p:tmPct val="10000"/>
                                  </p:iterate>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2" presetClass="entr" presetSubtype="1" fill="hold" grpId="0" nodeType="withEffect">
                                  <p:stCondLst>
                                    <p:cond delay="3000"/>
                                  </p:stCondLst>
                                  <p:childTnLst>
                                    <p:set>
                                      <p:cBhvr>
                                        <p:cTn id="37" dur="1" fill="hold">
                                          <p:stCondLst>
                                            <p:cond delay="0"/>
                                          </p:stCondLst>
                                        </p:cTn>
                                        <p:tgtEl>
                                          <p:spTgt spid="143"/>
                                        </p:tgtEl>
                                        <p:attrNameLst>
                                          <p:attrName>style.visibility</p:attrName>
                                        </p:attrNameLst>
                                      </p:cBhvr>
                                      <p:to>
                                        <p:strVal val="visible"/>
                                      </p:to>
                                    </p:set>
                                    <p:anim calcmode="lin" valueType="num">
                                      <p:cBhvr additive="base">
                                        <p:cTn id="38" dur="1500"/>
                                        <p:tgtEl>
                                          <p:spTgt spid="143"/>
                                        </p:tgtEl>
                                        <p:attrNameLst>
                                          <p:attrName>ppt_y</p:attrName>
                                        </p:attrNameLst>
                                      </p:cBhvr>
                                      <p:tavLst>
                                        <p:tav tm="0">
                                          <p:val>
                                            <p:strVal val="#ppt_y-#ppt_h*1.125000"/>
                                          </p:val>
                                        </p:tav>
                                        <p:tav tm="100000">
                                          <p:val>
                                            <p:strVal val="#ppt_y"/>
                                          </p:val>
                                        </p:tav>
                                      </p:tavLst>
                                    </p:anim>
                                    <p:animEffect transition="in" filter="wipe(down)">
                                      <p:cBhvr>
                                        <p:cTn id="39" dur="1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2" grpId="0" animBg="1"/>
      <p:bldP spid="142" grpId="2" animBg="1"/>
      <p:bldP spid="3" grpId="0"/>
      <p:bldP spid="24" grpId="0" animBg="1"/>
      <p:bldP spid="24" grpId="1" animBg="1"/>
      <p:bldP spid="25" grpId="0" animBg="1"/>
      <p:bldP spid="25" grpId="1" animBg="1"/>
      <p:bldP spid="26" grpId="0" animBg="1"/>
      <p:bldP spid="26"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A2DD226-C91C-438B-AD6C-5BC6EFEA9EBD}"/>
              </a:ext>
            </a:extLst>
          </p:cNvPr>
          <p:cNvGrpSpPr/>
          <p:nvPr/>
        </p:nvGrpSpPr>
        <p:grpSpPr>
          <a:xfrm>
            <a:off x="1069340" y="1289251"/>
            <a:ext cx="10053320" cy="5231138"/>
            <a:chOff x="1069340" y="1213549"/>
            <a:chExt cx="10053320" cy="5231138"/>
          </a:xfrm>
        </p:grpSpPr>
        <p:grpSp>
          <p:nvGrpSpPr>
            <p:cNvPr id="2" name="Group 1">
              <a:extLst>
                <a:ext uri="{FF2B5EF4-FFF2-40B4-BE49-F238E27FC236}">
                  <a16:creationId xmlns:a16="http://schemas.microsoft.com/office/drawing/2014/main" id="{F6C88639-C38D-4E2B-8DDE-AA439C491015}"/>
                </a:ext>
              </a:extLst>
            </p:cNvPr>
            <p:cNvGrpSpPr/>
            <p:nvPr/>
          </p:nvGrpSpPr>
          <p:grpSpPr>
            <a:xfrm>
              <a:off x="1069340" y="1213549"/>
              <a:ext cx="10053320" cy="1162360"/>
              <a:chOff x="1218405" y="1546011"/>
              <a:chExt cx="6395718" cy="1617157"/>
            </a:xfrm>
          </p:grpSpPr>
          <p:sp>
            <p:nvSpPr>
              <p:cNvPr id="6" name="Rectangle: Rounded Corners 5">
                <a:extLst>
                  <a:ext uri="{FF2B5EF4-FFF2-40B4-BE49-F238E27FC236}">
                    <a16:creationId xmlns:a16="http://schemas.microsoft.com/office/drawing/2014/main" id="{1BA89DA5-DACB-4263-8B1F-7D51AB1241F3}"/>
                  </a:ext>
                </a:extLst>
              </p:cNvPr>
              <p:cNvSpPr/>
              <p:nvPr/>
            </p:nvSpPr>
            <p:spPr>
              <a:xfrm>
                <a:off x="1218405" y="1587053"/>
                <a:ext cx="6395718" cy="1541920"/>
              </a:xfrm>
              <a:prstGeom prst="roundRect">
                <a:avLst>
                  <a:gd name="adj" fmla="val 9866"/>
                </a:avLst>
              </a:prstGeom>
              <a:gradFill>
                <a:gsLst>
                  <a:gs pos="0">
                    <a:schemeClr val="accent1"/>
                  </a:gs>
                  <a:gs pos="18000">
                    <a:srgbClr val="358DA3"/>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E3C19139-9F9B-4C73-918B-1463B53E77D2}"/>
                  </a:ext>
                </a:extLst>
              </p:cNvPr>
              <p:cNvSpPr/>
              <p:nvPr/>
            </p:nvSpPr>
            <p:spPr>
              <a:xfrm>
                <a:off x="2552249" y="1546011"/>
                <a:ext cx="5036844" cy="1617157"/>
              </a:xfrm>
              <a:prstGeom prst="roundRect">
                <a:avLst>
                  <a:gd name="adj" fmla="val 8447"/>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Describe the key product(s) we would like to sell? Is it a commodity or a differentiated product? What are its key benefits? Any potential substitute product?</a:t>
                </a:r>
              </a:p>
            </p:txBody>
          </p:sp>
        </p:grpSp>
        <p:grpSp>
          <p:nvGrpSpPr>
            <p:cNvPr id="9" name="Group 8">
              <a:extLst>
                <a:ext uri="{FF2B5EF4-FFF2-40B4-BE49-F238E27FC236}">
                  <a16:creationId xmlns:a16="http://schemas.microsoft.com/office/drawing/2014/main" id="{48FFF173-D537-4423-AB60-B77DCEE8F12B}"/>
                </a:ext>
              </a:extLst>
            </p:cNvPr>
            <p:cNvGrpSpPr/>
            <p:nvPr/>
          </p:nvGrpSpPr>
          <p:grpSpPr>
            <a:xfrm>
              <a:off x="1069340" y="2569808"/>
              <a:ext cx="10053320" cy="1162360"/>
              <a:chOff x="1218405" y="1546011"/>
              <a:chExt cx="6395718" cy="1617157"/>
            </a:xfrm>
          </p:grpSpPr>
          <p:sp>
            <p:nvSpPr>
              <p:cNvPr id="10" name="Rectangle: Rounded Corners 9">
                <a:extLst>
                  <a:ext uri="{FF2B5EF4-FFF2-40B4-BE49-F238E27FC236}">
                    <a16:creationId xmlns:a16="http://schemas.microsoft.com/office/drawing/2014/main" id="{B3E78C47-25EC-4CD8-A6CE-3CBF30971B46}"/>
                  </a:ext>
                </a:extLst>
              </p:cNvPr>
              <p:cNvSpPr/>
              <p:nvPr/>
            </p:nvSpPr>
            <p:spPr>
              <a:xfrm>
                <a:off x="1218405" y="1587053"/>
                <a:ext cx="6395718" cy="1541920"/>
              </a:xfrm>
              <a:prstGeom prst="roundRect">
                <a:avLst>
                  <a:gd name="adj" fmla="val 11080"/>
                </a:avLst>
              </a:prstGeom>
              <a:gradFill>
                <a:gsLst>
                  <a:gs pos="0">
                    <a:schemeClr val="accent1"/>
                  </a:gs>
                  <a:gs pos="18000">
                    <a:srgbClr val="358DA3"/>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B130C4C0-BE8D-4E98-923A-BA0BFE65A716}"/>
                  </a:ext>
                </a:extLst>
              </p:cNvPr>
              <p:cNvSpPr/>
              <p:nvPr/>
            </p:nvSpPr>
            <p:spPr>
              <a:xfrm>
                <a:off x="2552249" y="1546011"/>
                <a:ext cx="5036844" cy="1617157"/>
              </a:xfrm>
              <a:prstGeom prst="roundRect">
                <a:avLst>
                  <a:gd name="adj" fmla="val 8447"/>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Are we answering a customer need or are we creating a new customer need? Who are our potential customers? How many are they? Is the customer demand expected to increase or decrease in the future? How much the customer will be willing to pay for our product? How many products will the customer be buying per year?</a:t>
                </a:r>
              </a:p>
            </p:txBody>
          </p:sp>
        </p:grpSp>
        <p:grpSp>
          <p:nvGrpSpPr>
            <p:cNvPr id="12" name="Group 11">
              <a:extLst>
                <a:ext uri="{FF2B5EF4-FFF2-40B4-BE49-F238E27FC236}">
                  <a16:creationId xmlns:a16="http://schemas.microsoft.com/office/drawing/2014/main" id="{3B381EB7-AF22-4296-8577-C37B054F0740}"/>
                </a:ext>
              </a:extLst>
            </p:cNvPr>
            <p:cNvGrpSpPr/>
            <p:nvPr/>
          </p:nvGrpSpPr>
          <p:grpSpPr>
            <a:xfrm>
              <a:off x="1069340" y="3926067"/>
              <a:ext cx="10053320" cy="1162360"/>
              <a:chOff x="1218405" y="1546011"/>
              <a:chExt cx="6395718" cy="1617157"/>
            </a:xfrm>
          </p:grpSpPr>
          <p:sp>
            <p:nvSpPr>
              <p:cNvPr id="13" name="Rectangle: Rounded Corners 12">
                <a:extLst>
                  <a:ext uri="{FF2B5EF4-FFF2-40B4-BE49-F238E27FC236}">
                    <a16:creationId xmlns:a16="http://schemas.microsoft.com/office/drawing/2014/main" id="{120034E7-B586-4570-8F49-2EBD77272FB4}"/>
                  </a:ext>
                </a:extLst>
              </p:cNvPr>
              <p:cNvSpPr/>
              <p:nvPr/>
            </p:nvSpPr>
            <p:spPr>
              <a:xfrm>
                <a:off x="1218405" y="1587053"/>
                <a:ext cx="6395718" cy="1541920"/>
              </a:xfrm>
              <a:prstGeom prst="roundRect">
                <a:avLst>
                  <a:gd name="adj" fmla="val 8653"/>
                </a:avLst>
              </a:prstGeom>
              <a:gradFill>
                <a:gsLst>
                  <a:gs pos="18000">
                    <a:srgbClr val="358DA3"/>
                  </a:gs>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489EB9E2-98EF-4344-835E-967198F7A2F2}"/>
                  </a:ext>
                </a:extLst>
              </p:cNvPr>
              <p:cNvSpPr/>
              <p:nvPr/>
            </p:nvSpPr>
            <p:spPr>
              <a:xfrm>
                <a:off x="2552249" y="1546011"/>
                <a:ext cx="5036844" cy="1617157"/>
              </a:xfrm>
              <a:prstGeom prst="roundRect">
                <a:avLst>
                  <a:gd name="adj" fmla="val 7291"/>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Who will be our main competitors? What is the revenue, profit, unique selling proposition and strategy of each one of them? How intense is the competition in this market? Do they have key capabilities that we don't have or vice versa? What's their pricing position?</a:t>
                </a:r>
              </a:p>
            </p:txBody>
          </p:sp>
        </p:grpSp>
        <p:grpSp>
          <p:nvGrpSpPr>
            <p:cNvPr id="15" name="Group 14">
              <a:extLst>
                <a:ext uri="{FF2B5EF4-FFF2-40B4-BE49-F238E27FC236}">
                  <a16:creationId xmlns:a16="http://schemas.microsoft.com/office/drawing/2014/main" id="{66A25266-FB4E-4474-8911-F584A296E2AB}"/>
                </a:ext>
              </a:extLst>
            </p:cNvPr>
            <p:cNvGrpSpPr/>
            <p:nvPr/>
          </p:nvGrpSpPr>
          <p:grpSpPr>
            <a:xfrm>
              <a:off x="1069340" y="5282327"/>
              <a:ext cx="10053320" cy="1162360"/>
              <a:chOff x="1218405" y="1546011"/>
              <a:chExt cx="6395718" cy="1617157"/>
            </a:xfrm>
          </p:grpSpPr>
          <p:sp>
            <p:nvSpPr>
              <p:cNvPr id="16" name="Rectangle: Rounded Corners 15">
                <a:extLst>
                  <a:ext uri="{FF2B5EF4-FFF2-40B4-BE49-F238E27FC236}">
                    <a16:creationId xmlns:a16="http://schemas.microsoft.com/office/drawing/2014/main" id="{3D86095E-BB3A-4E4C-BCA2-9A0DBB29162C}"/>
                  </a:ext>
                </a:extLst>
              </p:cNvPr>
              <p:cNvSpPr/>
              <p:nvPr/>
            </p:nvSpPr>
            <p:spPr>
              <a:xfrm>
                <a:off x="1218405" y="1587053"/>
                <a:ext cx="6395718" cy="1541920"/>
              </a:xfrm>
              <a:prstGeom prst="roundRect">
                <a:avLst>
                  <a:gd name="adj" fmla="val 9866"/>
                </a:avLst>
              </a:prstGeom>
              <a:gradFill>
                <a:gsLst>
                  <a:gs pos="18000">
                    <a:srgbClr val="358DA3"/>
                  </a:gs>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ECE06425-4CA4-456F-85E9-C05D714E9798}"/>
                  </a:ext>
                </a:extLst>
              </p:cNvPr>
              <p:cNvSpPr/>
              <p:nvPr/>
            </p:nvSpPr>
            <p:spPr>
              <a:xfrm>
                <a:off x="2552249" y="1546011"/>
                <a:ext cx="5036844" cy="1617157"/>
              </a:xfrm>
              <a:prstGeom prst="roundRect">
                <a:avLst>
                  <a:gd name="adj" fmla="val 8447"/>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The total market size is: The number of customers multiplied by the number of products purchased every year per customer multiplied by the Product price. Checking the annual report of our competitors may help us calculate this number. How much of this market do we think we can get? Why do we think so? Do we have a strong enough unique selling proposition (USP)?</a:t>
                </a:r>
              </a:p>
            </p:txBody>
          </p:sp>
        </p:grpSp>
      </p:grpSp>
      <p:grpSp>
        <p:nvGrpSpPr>
          <p:cNvPr id="23" name="Group 22">
            <a:extLst>
              <a:ext uri="{FF2B5EF4-FFF2-40B4-BE49-F238E27FC236}">
                <a16:creationId xmlns:a16="http://schemas.microsoft.com/office/drawing/2014/main" id="{99C8497F-CD32-40B2-9864-30BDFA8F0667}"/>
              </a:ext>
            </a:extLst>
          </p:cNvPr>
          <p:cNvGrpSpPr/>
          <p:nvPr/>
        </p:nvGrpSpPr>
        <p:grpSpPr>
          <a:xfrm>
            <a:off x="1305314" y="1730521"/>
            <a:ext cx="1624700" cy="4366295"/>
            <a:chOff x="1455175" y="1654819"/>
            <a:chExt cx="1525920" cy="4366295"/>
          </a:xfrm>
        </p:grpSpPr>
        <p:sp>
          <p:nvSpPr>
            <p:cNvPr id="5" name="TextBox 4">
              <a:extLst>
                <a:ext uri="{FF2B5EF4-FFF2-40B4-BE49-F238E27FC236}">
                  <a16:creationId xmlns:a16="http://schemas.microsoft.com/office/drawing/2014/main" id="{2D43C9A3-7571-4E74-AEA2-B3F27E3ABACC}"/>
                </a:ext>
              </a:extLst>
            </p:cNvPr>
            <p:cNvSpPr txBox="1"/>
            <p:nvPr/>
          </p:nvSpPr>
          <p:spPr>
            <a:xfrm>
              <a:off x="1455175" y="1654819"/>
              <a:ext cx="1525920" cy="297517"/>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Product</a:t>
              </a:r>
              <a:endParaRPr lang="en-US" sz="1400" b="1" dirty="0">
                <a:solidFill>
                  <a:schemeClr val="bg1"/>
                </a:solidFill>
                <a:latin typeface="Century Gothic" panose="020B0502020202020204" pitchFamily="34" charset="0"/>
              </a:endParaRPr>
            </a:p>
          </p:txBody>
        </p:sp>
        <p:sp>
          <p:nvSpPr>
            <p:cNvPr id="20" name="TextBox 19">
              <a:extLst>
                <a:ext uri="{FF2B5EF4-FFF2-40B4-BE49-F238E27FC236}">
                  <a16:creationId xmlns:a16="http://schemas.microsoft.com/office/drawing/2014/main" id="{156CF214-4048-48D5-9E45-1CDE41D84A92}"/>
                </a:ext>
              </a:extLst>
            </p:cNvPr>
            <p:cNvSpPr txBox="1"/>
            <p:nvPr/>
          </p:nvSpPr>
          <p:spPr>
            <a:xfrm>
              <a:off x="1455175" y="3011078"/>
              <a:ext cx="1525920" cy="297517"/>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Customers</a:t>
              </a:r>
              <a:endParaRPr lang="en-US" sz="1400" b="1" dirty="0">
                <a:solidFill>
                  <a:schemeClr val="bg1"/>
                </a:solidFill>
                <a:latin typeface="Century Gothic" panose="020B0502020202020204" pitchFamily="34" charset="0"/>
              </a:endParaRPr>
            </a:p>
          </p:txBody>
        </p:sp>
        <p:sp>
          <p:nvSpPr>
            <p:cNvPr id="21" name="TextBox 20">
              <a:extLst>
                <a:ext uri="{FF2B5EF4-FFF2-40B4-BE49-F238E27FC236}">
                  <a16:creationId xmlns:a16="http://schemas.microsoft.com/office/drawing/2014/main" id="{35BBD5E7-BC78-4283-ADA2-108A1FE57AAB}"/>
                </a:ext>
              </a:extLst>
            </p:cNvPr>
            <p:cNvSpPr txBox="1"/>
            <p:nvPr/>
          </p:nvSpPr>
          <p:spPr>
            <a:xfrm>
              <a:off x="1455175" y="4367337"/>
              <a:ext cx="1525920" cy="297517"/>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Competition</a:t>
              </a:r>
              <a:endParaRPr lang="en-US" sz="1400" b="1" dirty="0">
                <a:solidFill>
                  <a:schemeClr val="bg1"/>
                </a:solidFill>
                <a:latin typeface="Century Gothic" panose="020B0502020202020204" pitchFamily="34" charset="0"/>
              </a:endParaRPr>
            </a:p>
          </p:txBody>
        </p:sp>
        <p:sp>
          <p:nvSpPr>
            <p:cNvPr id="22" name="TextBox 21">
              <a:extLst>
                <a:ext uri="{FF2B5EF4-FFF2-40B4-BE49-F238E27FC236}">
                  <a16:creationId xmlns:a16="http://schemas.microsoft.com/office/drawing/2014/main" id="{FF953DE5-4297-4578-9722-9CBDF034CF34}"/>
                </a:ext>
              </a:extLst>
            </p:cNvPr>
            <p:cNvSpPr txBox="1"/>
            <p:nvPr/>
          </p:nvSpPr>
          <p:spPr>
            <a:xfrm>
              <a:off x="1455175" y="5723597"/>
              <a:ext cx="1525920" cy="297517"/>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Market Size</a:t>
              </a:r>
              <a:endParaRPr lang="en-US" sz="1400" b="1" dirty="0">
                <a:solidFill>
                  <a:schemeClr val="bg1"/>
                </a:solidFill>
                <a:latin typeface="Century Gothic" panose="020B0502020202020204" pitchFamily="34" charset="0"/>
              </a:endParaRPr>
            </a:p>
          </p:txBody>
        </p:sp>
      </p:grpSp>
      <p:sp>
        <p:nvSpPr>
          <p:cNvPr id="25" name="TextBox 24">
            <a:extLst>
              <a:ext uri="{FF2B5EF4-FFF2-40B4-BE49-F238E27FC236}">
                <a16:creationId xmlns:a16="http://schemas.microsoft.com/office/drawing/2014/main" id="{2DFCFD58-9E0A-4912-A22A-81B904BD803C}"/>
              </a:ext>
            </a:extLst>
          </p:cNvPr>
          <p:cNvSpPr txBox="1"/>
          <p:nvPr/>
        </p:nvSpPr>
        <p:spPr>
          <a:xfrm>
            <a:off x="999543" y="337612"/>
            <a:ext cx="1871026"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r>
              <a:rPr lang="en-US" dirty="0">
                <a:sym typeface="Helvetica Neue"/>
              </a:rPr>
              <a:t>Desirability</a:t>
            </a:r>
          </a:p>
        </p:txBody>
      </p:sp>
      <p:sp>
        <p:nvSpPr>
          <p:cNvPr id="26" name="TextBox 25">
            <a:extLst>
              <a:ext uri="{FF2B5EF4-FFF2-40B4-BE49-F238E27FC236}">
                <a16:creationId xmlns:a16="http://schemas.microsoft.com/office/drawing/2014/main" id="{06B78FF3-94ED-4E83-AD6B-DEE8A5960B6F}"/>
              </a:ext>
            </a:extLst>
          </p:cNvPr>
          <p:cNvSpPr txBox="1"/>
          <p:nvPr/>
        </p:nvSpPr>
        <p:spPr>
          <a:xfrm>
            <a:off x="999543" y="814666"/>
            <a:ext cx="5838458" cy="307777"/>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r>
              <a:rPr lang="en-US" sz="1400" b="0" dirty="0">
                <a:sym typeface="Helvetica Neue"/>
              </a:rPr>
              <a:t>What is the potential demand for our Product in this new Market?</a:t>
            </a:r>
          </a:p>
        </p:txBody>
      </p:sp>
      <p:grpSp>
        <p:nvGrpSpPr>
          <p:cNvPr id="36" name="Group 35">
            <a:extLst>
              <a:ext uri="{FF2B5EF4-FFF2-40B4-BE49-F238E27FC236}">
                <a16:creationId xmlns:a16="http://schemas.microsoft.com/office/drawing/2014/main" id="{AE1DAF5F-C66F-4E92-B96A-E858FAEE01FA}"/>
              </a:ext>
            </a:extLst>
          </p:cNvPr>
          <p:cNvGrpSpPr/>
          <p:nvPr/>
        </p:nvGrpSpPr>
        <p:grpSpPr>
          <a:xfrm>
            <a:off x="7225056" y="814666"/>
            <a:ext cx="3858260" cy="307777"/>
            <a:chOff x="7225056" y="738964"/>
            <a:chExt cx="3858260" cy="307777"/>
          </a:xfrm>
        </p:grpSpPr>
        <p:sp>
          <p:nvSpPr>
            <p:cNvPr id="24" name="Rectangle: Rounded Corners 23">
              <a:extLst>
                <a:ext uri="{FF2B5EF4-FFF2-40B4-BE49-F238E27FC236}">
                  <a16:creationId xmlns:a16="http://schemas.microsoft.com/office/drawing/2014/main" id="{2B36FDA8-588C-45B8-8DA7-B8B99F09286D}"/>
                </a:ext>
              </a:extLst>
            </p:cNvPr>
            <p:cNvSpPr/>
            <p:nvPr/>
          </p:nvSpPr>
          <p:spPr>
            <a:xfrm>
              <a:off x="7225056" y="738964"/>
              <a:ext cx="3858260" cy="30777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Top Corners Rounded 33">
              <a:extLst>
                <a:ext uri="{FF2B5EF4-FFF2-40B4-BE49-F238E27FC236}">
                  <a16:creationId xmlns:a16="http://schemas.microsoft.com/office/drawing/2014/main" id="{BCF3FF68-0EC0-4384-BF09-46BD007B409D}"/>
                </a:ext>
              </a:extLst>
            </p:cNvPr>
            <p:cNvSpPr/>
            <p:nvPr/>
          </p:nvSpPr>
          <p:spPr>
            <a:xfrm rot="5400000">
              <a:off x="10513501" y="476928"/>
              <a:ext cx="307775" cy="831852"/>
            </a:xfrm>
            <a:prstGeom prst="round2SameRect">
              <a:avLst>
                <a:gd name="adj1" fmla="val 50000"/>
                <a:gd name="adj2" fmla="val 0"/>
              </a:avLst>
            </a:prstGeom>
            <a:gradFill flip="none" rotWithShape="1">
              <a:gsLst>
                <a:gs pos="62000">
                  <a:srgbClr val="358DA3"/>
                </a:gs>
                <a:gs pos="0">
                  <a:schemeClr val="accent1"/>
                </a:gs>
                <a:gs pos="100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0093876-445E-446E-A462-4A37F425843D}"/>
                </a:ext>
              </a:extLst>
            </p:cNvPr>
            <p:cNvSpPr txBox="1"/>
            <p:nvPr/>
          </p:nvSpPr>
          <p:spPr>
            <a:xfrm>
              <a:off x="7288079" y="777436"/>
              <a:ext cx="696024" cy="230832"/>
            </a:xfrm>
            <a:prstGeom prst="rect">
              <a:avLst/>
            </a:prstGeom>
            <a:noFill/>
          </p:spPr>
          <p:txBody>
            <a:bodyPr wrap="none" rtlCol="0">
              <a:spAutoFit/>
            </a:bodyPr>
            <a:lstStyle/>
            <a:p>
              <a:pPr algn="ctr"/>
              <a:r>
                <a:rPr lang="en-US" sz="900" dirty="0">
                  <a:solidFill>
                    <a:schemeClr val="bg2">
                      <a:lumMod val="50000"/>
                    </a:schemeClr>
                  </a:solidFill>
                  <a:latin typeface="Century Gothic" panose="020B0502020202020204" pitchFamily="34" charset="0"/>
                </a:rPr>
                <a:t>Very Low</a:t>
              </a:r>
            </a:p>
          </p:txBody>
        </p:sp>
        <p:sp>
          <p:nvSpPr>
            <p:cNvPr id="29" name="TextBox 28">
              <a:extLst>
                <a:ext uri="{FF2B5EF4-FFF2-40B4-BE49-F238E27FC236}">
                  <a16:creationId xmlns:a16="http://schemas.microsoft.com/office/drawing/2014/main" id="{D980EE7C-9B87-4011-8076-757850AEB0D5}"/>
                </a:ext>
              </a:extLst>
            </p:cNvPr>
            <p:cNvSpPr txBox="1"/>
            <p:nvPr/>
          </p:nvSpPr>
          <p:spPr>
            <a:xfrm>
              <a:off x="8190595" y="777436"/>
              <a:ext cx="409086" cy="230832"/>
            </a:xfrm>
            <a:prstGeom prst="rect">
              <a:avLst/>
            </a:prstGeom>
            <a:noFill/>
          </p:spPr>
          <p:txBody>
            <a:bodyPr wrap="none" rtlCol="0">
              <a:spAutoFit/>
            </a:bodyPr>
            <a:lstStyle/>
            <a:p>
              <a:pPr algn="ctr"/>
              <a:r>
                <a:rPr lang="en-US" sz="900" dirty="0">
                  <a:solidFill>
                    <a:schemeClr val="bg2">
                      <a:lumMod val="50000"/>
                    </a:schemeClr>
                  </a:solidFill>
                  <a:latin typeface="Century Gothic" panose="020B0502020202020204" pitchFamily="34" charset="0"/>
                </a:rPr>
                <a:t>Low</a:t>
              </a:r>
            </a:p>
          </p:txBody>
        </p:sp>
        <p:sp>
          <p:nvSpPr>
            <p:cNvPr id="30" name="TextBox 29">
              <a:extLst>
                <a:ext uri="{FF2B5EF4-FFF2-40B4-BE49-F238E27FC236}">
                  <a16:creationId xmlns:a16="http://schemas.microsoft.com/office/drawing/2014/main" id="{9D806370-D34E-48D4-8A26-459CC960B049}"/>
                </a:ext>
              </a:extLst>
            </p:cNvPr>
            <p:cNvSpPr txBox="1"/>
            <p:nvPr/>
          </p:nvSpPr>
          <p:spPr>
            <a:xfrm>
              <a:off x="8831020" y="777436"/>
              <a:ext cx="646331" cy="230832"/>
            </a:xfrm>
            <a:prstGeom prst="rect">
              <a:avLst/>
            </a:prstGeom>
            <a:noFill/>
          </p:spPr>
          <p:txBody>
            <a:bodyPr wrap="none" rtlCol="0">
              <a:spAutoFit/>
            </a:bodyPr>
            <a:lstStyle/>
            <a:p>
              <a:pPr algn="ctr"/>
              <a:r>
                <a:rPr lang="en-US" sz="900" dirty="0">
                  <a:solidFill>
                    <a:schemeClr val="bg2">
                      <a:lumMod val="50000"/>
                    </a:schemeClr>
                  </a:solidFill>
                  <a:latin typeface="Century Gothic" panose="020B0502020202020204" pitchFamily="34" charset="0"/>
                </a:rPr>
                <a:t>Medium</a:t>
              </a:r>
            </a:p>
          </p:txBody>
        </p:sp>
        <p:sp>
          <p:nvSpPr>
            <p:cNvPr id="31" name="TextBox 30">
              <a:extLst>
                <a:ext uri="{FF2B5EF4-FFF2-40B4-BE49-F238E27FC236}">
                  <a16:creationId xmlns:a16="http://schemas.microsoft.com/office/drawing/2014/main" id="{D6D4E4B0-D510-4519-AF1F-FF1193B6D39F}"/>
                </a:ext>
              </a:extLst>
            </p:cNvPr>
            <p:cNvSpPr txBox="1"/>
            <p:nvPr/>
          </p:nvSpPr>
          <p:spPr>
            <a:xfrm>
              <a:off x="9696666" y="777436"/>
              <a:ext cx="433132" cy="230832"/>
            </a:xfrm>
            <a:prstGeom prst="rect">
              <a:avLst/>
            </a:prstGeom>
            <a:noFill/>
          </p:spPr>
          <p:txBody>
            <a:bodyPr wrap="none" rtlCol="0">
              <a:spAutoFit/>
            </a:bodyPr>
            <a:lstStyle/>
            <a:p>
              <a:pPr algn="ctr"/>
              <a:r>
                <a:rPr lang="en-US" sz="900" dirty="0">
                  <a:solidFill>
                    <a:schemeClr val="bg2">
                      <a:lumMod val="50000"/>
                    </a:schemeClr>
                  </a:solidFill>
                  <a:latin typeface="Century Gothic" panose="020B0502020202020204" pitchFamily="34" charset="0"/>
                </a:rPr>
                <a:t>High</a:t>
              </a:r>
            </a:p>
          </p:txBody>
        </p:sp>
        <p:sp>
          <p:nvSpPr>
            <p:cNvPr id="32" name="TextBox 31">
              <a:extLst>
                <a:ext uri="{FF2B5EF4-FFF2-40B4-BE49-F238E27FC236}">
                  <a16:creationId xmlns:a16="http://schemas.microsoft.com/office/drawing/2014/main" id="{B87A8E85-F376-4473-949B-CADADD0DF104}"/>
                </a:ext>
              </a:extLst>
            </p:cNvPr>
            <p:cNvSpPr txBox="1"/>
            <p:nvPr/>
          </p:nvSpPr>
          <p:spPr>
            <a:xfrm>
              <a:off x="10312245" y="777436"/>
              <a:ext cx="720069" cy="230832"/>
            </a:xfrm>
            <a:prstGeom prst="rect">
              <a:avLst/>
            </a:prstGeom>
            <a:noFill/>
          </p:spPr>
          <p:txBody>
            <a:bodyPr wrap="none" rtlCol="0">
              <a:spAutoFit/>
            </a:bodyPr>
            <a:lstStyle/>
            <a:p>
              <a:pPr algn="ctr"/>
              <a:r>
                <a:rPr lang="en-US" sz="900" b="1" dirty="0">
                  <a:solidFill>
                    <a:schemeClr val="bg1"/>
                  </a:solidFill>
                  <a:latin typeface="Century Gothic" panose="020B0502020202020204" pitchFamily="34" charset="0"/>
                </a:rPr>
                <a:t>Very High</a:t>
              </a:r>
            </a:p>
          </p:txBody>
        </p:sp>
      </p:grpSp>
    </p:spTree>
    <p:extLst>
      <p:ext uri="{BB962C8B-B14F-4D97-AF65-F5344CB8AC3E}">
        <p14:creationId xmlns:p14="http://schemas.microsoft.com/office/powerpoint/2010/main" val="3880069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6B7857-4AFA-4333-8C2A-25B357E20341}"/>
              </a:ext>
            </a:extLst>
          </p:cNvPr>
          <p:cNvGrpSpPr/>
          <p:nvPr/>
        </p:nvGrpSpPr>
        <p:grpSpPr>
          <a:xfrm>
            <a:off x="1069340" y="1289251"/>
            <a:ext cx="10053320" cy="5231138"/>
            <a:chOff x="1069340" y="1213549"/>
            <a:chExt cx="10053320" cy="5231138"/>
          </a:xfrm>
        </p:grpSpPr>
        <p:grpSp>
          <p:nvGrpSpPr>
            <p:cNvPr id="21" name="Group 20">
              <a:extLst>
                <a:ext uri="{FF2B5EF4-FFF2-40B4-BE49-F238E27FC236}">
                  <a16:creationId xmlns:a16="http://schemas.microsoft.com/office/drawing/2014/main" id="{2498061D-1049-4A3D-931A-E0E861732FA4}"/>
                </a:ext>
              </a:extLst>
            </p:cNvPr>
            <p:cNvGrpSpPr/>
            <p:nvPr/>
          </p:nvGrpSpPr>
          <p:grpSpPr>
            <a:xfrm>
              <a:off x="1069340" y="1213549"/>
              <a:ext cx="10053320" cy="1162360"/>
              <a:chOff x="1218405" y="1546011"/>
              <a:chExt cx="6395718" cy="1617157"/>
            </a:xfrm>
          </p:grpSpPr>
          <p:sp>
            <p:nvSpPr>
              <p:cNvPr id="31" name="Rectangle: Rounded Corners 30">
                <a:extLst>
                  <a:ext uri="{FF2B5EF4-FFF2-40B4-BE49-F238E27FC236}">
                    <a16:creationId xmlns:a16="http://schemas.microsoft.com/office/drawing/2014/main" id="{16A39B0E-1ABE-4326-934D-6F7176A7CA24}"/>
                  </a:ext>
                </a:extLst>
              </p:cNvPr>
              <p:cNvSpPr/>
              <p:nvPr/>
            </p:nvSpPr>
            <p:spPr>
              <a:xfrm>
                <a:off x="1218405" y="1587053"/>
                <a:ext cx="6395718" cy="1541920"/>
              </a:xfrm>
              <a:prstGeom prst="roundRect">
                <a:avLst>
                  <a:gd name="adj" fmla="val 8653"/>
                </a:avLst>
              </a:prstGeom>
              <a:gradFill>
                <a:gsLst>
                  <a:gs pos="18000">
                    <a:srgbClr val="358DA3"/>
                  </a:gs>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F79994D1-9B50-4CCA-AD29-4C0BEFBBDAA6}"/>
                  </a:ext>
                </a:extLst>
              </p:cNvPr>
              <p:cNvSpPr/>
              <p:nvPr/>
            </p:nvSpPr>
            <p:spPr>
              <a:xfrm>
                <a:off x="2552249" y="1546011"/>
                <a:ext cx="5036844" cy="1617157"/>
              </a:xfrm>
              <a:prstGeom prst="roundRect">
                <a:avLst>
                  <a:gd name="adj" fmla="val 8448"/>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What is the feasibility to enter this new Market?</a:t>
                </a:r>
              </a:p>
            </p:txBody>
          </p:sp>
        </p:grpSp>
        <p:grpSp>
          <p:nvGrpSpPr>
            <p:cNvPr id="22" name="Group 21">
              <a:extLst>
                <a:ext uri="{FF2B5EF4-FFF2-40B4-BE49-F238E27FC236}">
                  <a16:creationId xmlns:a16="http://schemas.microsoft.com/office/drawing/2014/main" id="{76CAE6A4-1942-40D5-A0F7-FB809BFF14A9}"/>
                </a:ext>
              </a:extLst>
            </p:cNvPr>
            <p:cNvGrpSpPr/>
            <p:nvPr/>
          </p:nvGrpSpPr>
          <p:grpSpPr>
            <a:xfrm>
              <a:off x="1069340" y="2569808"/>
              <a:ext cx="10053320" cy="1162360"/>
              <a:chOff x="1218405" y="1546011"/>
              <a:chExt cx="6395718" cy="1617157"/>
            </a:xfrm>
          </p:grpSpPr>
          <p:sp>
            <p:nvSpPr>
              <p:cNvPr id="29" name="Rectangle: Rounded Corners 28">
                <a:extLst>
                  <a:ext uri="{FF2B5EF4-FFF2-40B4-BE49-F238E27FC236}">
                    <a16:creationId xmlns:a16="http://schemas.microsoft.com/office/drawing/2014/main" id="{2869B28A-183D-41DC-B93E-A01D5C4CBCAF}"/>
                  </a:ext>
                </a:extLst>
              </p:cNvPr>
              <p:cNvSpPr/>
              <p:nvPr/>
            </p:nvSpPr>
            <p:spPr>
              <a:xfrm>
                <a:off x="1218405" y="1587053"/>
                <a:ext cx="6395718" cy="1541920"/>
              </a:xfrm>
              <a:prstGeom prst="roundRect">
                <a:avLst>
                  <a:gd name="adj" fmla="val 7440"/>
                </a:avLst>
              </a:prstGeom>
              <a:gradFill>
                <a:gsLst>
                  <a:gs pos="18000">
                    <a:srgbClr val="358DA3"/>
                  </a:gs>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124A5226-22EB-420A-8CB7-2EB8A4F51DA2}"/>
                  </a:ext>
                </a:extLst>
              </p:cNvPr>
              <p:cNvSpPr/>
              <p:nvPr/>
            </p:nvSpPr>
            <p:spPr>
              <a:xfrm>
                <a:off x="2552249" y="1546011"/>
                <a:ext cx="5036844" cy="1617157"/>
              </a:xfrm>
              <a:prstGeom prst="roundRect">
                <a:avLst>
                  <a:gd name="adj" fmla="val 9604"/>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Can we legally enter this market?</a:t>
                </a:r>
              </a:p>
            </p:txBody>
          </p:sp>
        </p:grpSp>
        <p:grpSp>
          <p:nvGrpSpPr>
            <p:cNvPr id="23" name="Group 22">
              <a:extLst>
                <a:ext uri="{FF2B5EF4-FFF2-40B4-BE49-F238E27FC236}">
                  <a16:creationId xmlns:a16="http://schemas.microsoft.com/office/drawing/2014/main" id="{DED23E3E-A99B-488F-B4FB-8A137B04F21A}"/>
                </a:ext>
              </a:extLst>
            </p:cNvPr>
            <p:cNvGrpSpPr/>
            <p:nvPr/>
          </p:nvGrpSpPr>
          <p:grpSpPr>
            <a:xfrm>
              <a:off x="1069340" y="3926067"/>
              <a:ext cx="10053320" cy="1162360"/>
              <a:chOff x="1218405" y="1546011"/>
              <a:chExt cx="6395718" cy="1617157"/>
            </a:xfrm>
          </p:grpSpPr>
          <p:sp>
            <p:nvSpPr>
              <p:cNvPr id="27" name="Rectangle: Rounded Corners 26">
                <a:extLst>
                  <a:ext uri="{FF2B5EF4-FFF2-40B4-BE49-F238E27FC236}">
                    <a16:creationId xmlns:a16="http://schemas.microsoft.com/office/drawing/2014/main" id="{C0B72296-DF51-4B22-8AF5-78AAB63AE9DC}"/>
                  </a:ext>
                </a:extLst>
              </p:cNvPr>
              <p:cNvSpPr/>
              <p:nvPr/>
            </p:nvSpPr>
            <p:spPr>
              <a:xfrm>
                <a:off x="1218405" y="1587053"/>
                <a:ext cx="6395718" cy="1541920"/>
              </a:xfrm>
              <a:prstGeom prst="roundRect">
                <a:avLst>
                  <a:gd name="adj" fmla="val 7440"/>
                </a:avLst>
              </a:prstGeom>
              <a:gradFill>
                <a:gsLst>
                  <a:gs pos="18000">
                    <a:srgbClr val="358DA3"/>
                  </a:gs>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5A7AC5A5-640A-49C7-9D42-57EF2CAC8D48}"/>
                  </a:ext>
                </a:extLst>
              </p:cNvPr>
              <p:cNvSpPr/>
              <p:nvPr/>
            </p:nvSpPr>
            <p:spPr>
              <a:xfrm>
                <a:off x="2552249" y="1546011"/>
                <a:ext cx="5036844" cy="1617157"/>
              </a:xfrm>
              <a:prstGeom prst="roundRect">
                <a:avLst>
                  <a:gd name="adj" fmla="val 8447"/>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Is the political situation in this new market stable enough?</a:t>
                </a:r>
              </a:p>
            </p:txBody>
          </p:sp>
        </p:grpSp>
        <p:grpSp>
          <p:nvGrpSpPr>
            <p:cNvPr id="24" name="Group 23">
              <a:extLst>
                <a:ext uri="{FF2B5EF4-FFF2-40B4-BE49-F238E27FC236}">
                  <a16:creationId xmlns:a16="http://schemas.microsoft.com/office/drawing/2014/main" id="{72A0BDD4-CABC-4F14-A30F-0917C092390F}"/>
                </a:ext>
              </a:extLst>
            </p:cNvPr>
            <p:cNvGrpSpPr/>
            <p:nvPr/>
          </p:nvGrpSpPr>
          <p:grpSpPr>
            <a:xfrm>
              <a:off x="1069340" y="5282327"/>
              <a:ext cx="10053320" cy="1162360"/>
              <a:chOff x="1218405" y="1546011"/>
              <a:chExt cx="6395718" cy="1617157"/>
            </a:xfrm>
          </p:grpSpPr>
          <p:sp>
            <p:nvSpPr>
              <p:cNvPr id="25" name="Rectangle: Rounded Corners 24">
                <a:extLst>
                  <a:ext uri="{FF2B5EF4-FFF2-40B4-BE49-F238E27FC236}">
                    <a16:creationId xmlns:a16="http://schemas.microsoft.com/office/drawing/2014/main" id="{FC679B2B-205B-43AC-95A6-B6BFB41DE446}"/>
                  </a:ext>
                </a:extLst>
              </p:cNvPr>
              <p:cNvSpPr/>
              <p:nvPr/>
            </p:nvSpPr>
            <p:spPr>
              <a:xfrm>
                <a:off x="1218405" y="1587053"/>
                <a:ext cx="6395718" cy="1541920"/>
              </a:xfrm>
              <a:prstGeom prst="roundRect">
                <a:avLst>
                  <a:gd name="adj" fmla="val 8653"/>
                </a:avLst>
              </a:prstGeom>
              <a:gradFill>
                <a:gsLst>
                  <a:gs pos="18000">
                    <a:srgbClr val="358DA3"/>
                  </a:gs>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B7774651-47AF-4B36-A3B6-C44181D5F09C}"/>
                  </a:ext>
                </a:extLst>
              </p:cNvPr>
              <p:cNvSpPr/>
              <p:nvPr/>
            </p:nvSpPr>
            <p:spPr>
              <a:xfrm>
                <a:off x="2552249" y="1546011"/>
                <a:ext cx="5036844" cy="1617157"/>
              </a:xfrm>
              <a:prstGeom prst="roundRect">
                <a:avLst>
                  <a:gd name="adj" fmla="val 9604"/>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Do we have the right capability to enter this market? If no, can we easily acquire this capability?</a:t>
                </a:r>
              </a:p>
            </p:txBody>
          </p:sp>
        </p:grpSp>
      </p:grpSp>
      <p:grpSp>
        <p:nvGrpSpPr>
          <p:cNvPr id="5" name="Group 4">
            <a:extLst>
              <a:ext uri="{FF2B5EF4-FFF2-40B4-BE49-F238E27FC236}">
                <a16:creationId xmlns:a16="http://schemas.microsoft.com/office/drawing/2014/main" id="{CB436DCC-2105-456C-9B6D-D9AAA3748F17}"/>
              </a:ext>
            </a:extLst>
          </p:cNvPr>
          <p:cNvGrpSpPr/>
          <p:nvPr/>
        </p:nvGrpSpPr>
        <p:grpSpPr>
          <a:xfrm>
            <a:off x="1305314" y="1630390"/>
            <a:ext cx="1624700" cy="4466426"/>
            <a:chOff x="1455175" y="1554688"/>
            <a:chExt cx="1525920" cy="4466426"/>
          </a:xfrm>
        </p:grpSpPr>
        <p:sp>
          <p:nvSpPr>
            <p:cNvPr id="17" name="TextBox 16">
              <a:extLst>
                <a:ext uri="{FF2B5EF4-FFF2-40B4-BE49-F238E27FC236}">
                  <a16:creationId xmlns:a16="http://schemas.microsoft.com/office/drawing/2014/main" id="{7EF1721F-8A78-4281-9478-A1A5F5467AC1}"/>
                </a:ext>
              </a:extLst>
            </p:cNvPr>
            <p:cNvSpPr txBox="1"/>
            <p:nvPr/>
          </p:nvSpPr>
          <p:spPr>
            <a:xfrm>
              <a:off x="1455175" y="1554688"/>
              <a:ext cx="1525920" cy="502702"/>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Capital Requirement</a:t>
              </a:r>
              <a:endParaRPr lang="en-US" sz="1400" b="1" dirty="0">
                <a:solidFill>
                  <a:schemeClr val="bg1"/>
                </a:solidFill>
                <a:latin typeface="Century Gothic" panose="020B0502020202020204" pitchFamily="34" charset="0"/>
              </a:endParaRPr>
            </a:p>
          </p:txBody>
        </p:sp>
        <p:sp>
          <p:nvSpPr>
            <p:cNvPr id="18" name="TextBox 17">
              <a:extLst>
                <a:ext uri="{FF2B5EF4-FFF2-40B4-BE49-F238E27FC236}">
                  <a16:creationId xmlns:a16="http://schemas.microsoft.com/office/drawing/2014/main" id="{9564CE94-1677-41EA-93AE-006529EED249}"/>
                </a:ext>
              </a:extLst>
            </p:cNvPr>
            <p:cNvSpPr txBox="1"/>
            <p:nvPr/>
          </p:nvSpPr>
          <p:spPr>
            <a:xfrm>
              <a:off x="1455175" y="2899637"/>
              <a:ext cx="1525920" cy="502702"/>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Legal Requirement</a:t>
              </a:r>
              <a:endParaRPr lang="en-US" sz="1400" b="1" dirty="0">
                <a:solidFill>
                  <a:schemeClr val="bg1"/>
                </a:solidFill>
                <a:latin typeface="Century Gothic" panose="020B0502020202020204" pitchFamily="34" charset="0"/>
              </a:endParaRPr>
            </a:p>
          </p:txBody>
        </p:sp>
        <p:sp>
          <p:nvSpPr>
            <p:cNvPr id="19" name="TextBox 18">
              <a:extLst>
                <a:ext uri="{FF2B5EF4-FFF2-40B4-BE49-F238E27FC236}">
                  <a16:creationId xmlns:a16="http://schemas.microsoft.com/office/drawing/2014/main" id="{D0448F6B-E464-4221-AE8B-F1FAAA2FF164}"/>
                </a:ext>
              </a:extLst>
            </p:cNvPr>
            <p:cNvSpPr txBox="1"/>
            <p:nvPr/>
          </p:nvSpPr>
          <p:spPr>
            <a:xfrm>
              <a:off x="1455175" y="4367337"/>
              <a:ext cx="1525920" cy="297517"/>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Political Risk</a:t>
              </a:r>
              <a:endParaRPr lang="en-US" sz="1400" b="1" dirty="0">
                <a:solidFill>
                  <a:schemeClr val="bg1"/>
                </a:solidFill>
                <a:latin typeface="Century Gothic" panose="020B0502020202020204" pitchFamily="34" charset="0"/>
              </a:endParaRPr>
            </a:p>
          </p:txBody>
        </p:sp>
        <p:sp>
          <p:nvSpPr>
            <p:cNvPr id="20" name="TextBox 19">
              <a:extLst>
                <a:ext uri="{FF2B5EF4-FFF2-40B4-BE49-F238E27FC236}">
                  <a16:creationId xmlns:a16="http://schemas.microsoft.com/office/drawing/2014/main" id="{B0593CCA-089E-4251-8A19-C4D47A2B87A1}"/>
                </a:ext>
              </a:extLst>
            </p:cNvPr>
            <p:cNvSpPr txBox="1"/>
            <p:nvPr/>
          </p:nvSpPr>
          <p:spPr>
            <a:xfrm>
              <a:off x="1455175" y="5723597"/>
              <a:ext cx="1525920" cy="297517"/>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Capability</a:t>
              </a:r>
              <a:endParaRPr lang="en-US" sz="1400" b="1" dirty="0">
                <a:solidFill>
                  <a:schemeClr val="bg1"/>
                </a:solidFill>
                <a:latin typeface="Century Gothic" panose="020B0502020202020204" pitchFamily="34" charset="0"/>
              </a:endParaRPr>
            </a:p>
          </p:txBody>
        </p:sp>
      </p:grpSp>
      <p:grpSp>
        <p:nvGrpSpPr>
          <p:cNvPr id="8" name="Group 7">
            <a:extLst>
              <a:ext uri="{FF2B5EF4-FFF2-40B4-BE49-F238E27FC236}">
                <a16:creationId xmlns:a16="http://schemas.microsoft.com/office/drawing/2014/main" id="{DA9632FE-8020-41C2-8983-D61646524A38}"/>
              </a:ext>
            </a:extLst>
          </p:cNvPr>
          <p:cNvGrpSpPr/>
          <p:nvPr/>
        </p:nvGrpSpPr>
        <p:grpSpPr>
          <a:xfrm>
            <a:off x="7225056" y="814666"/>
            <a:ext cx="3858260" cy="307779"/>
            <a:chOff x="7225056" y="738964"/>
            <a:chExt cx="3858260" cy="307779"/>
          </a:xfrm>
        </p:grpSpPr>
        <p:sp>
          <p:nvSpPr>
            <p:cNvPr id="10" name="Rectangle: Rounded Corners 9">
              <a:extLst>
                <a:ext uri="{FF2B5EF4-FFF2-40B4-BE49-F238E27FC236}">
                  <a16:creationId xmlns:a16="http://schemas.microsoft.com/office/drawing/2014/main" id="{4C0B1A08-DF78-4445-92AB-1AB1108E789A}"/>
                </a:ext>
              </a:extLst>
            </p:cNvPr>
            <p:cNvSpPr/>
            <p:nvPr/>
          </p:nvSpPr>
          <p:spPr>
            <a:xfrm>
              <a:off x="7225056" y="738964"/>
              <a:ext cx="3858260" cy="30777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1FD622D7-E0F8-4514-8EC7-9B905AC6E963}"/>
                </a:ext>
              </a:extLst>
            </p:cNvPr>
            <p:cNvSpPr/>
            <p:nvPr/>
          </p:nvSpPr>
          <p:spPr>
            <a:xfrm rot="5400000">
              <a:off x="9765714" y="569690"/>
              <a:ext cx="307775" cy="646332"/>
            </a:xfrm>
            <a:prstGeom prst="round2SameRect">
              <a:avLst>
                <a:gd name="adj1" fmla="val 0"/>
                <a:gd name="adj2" fmla="val 0"/>
              </a:avLst>
            </a:prstGeom>
            <a:gradFill>
              <a:gsLst>
                <a:gs pos="62000">
                  <a:srgbClr val="358DA3"/>
                </a:gs>
                <a:gs pos="0">
                  <a:schemeClr val="accent1"/>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2F0F911-D45F-435B-8913-6BC090D527F9}"/>
                </a:ext>
              </a:extLst>
            </p:cNvPr>
            <p:cNvSpPr txBox="1"/>
            <p:nvPr/>
          </p:nvSpPr>
          <p:spPr>
            <a:xfrm>
              <a:off x="7288079" y="777436"/>
              <a:ext cx="696024" cy="230832"/>
            </a:xfrm>
            <a:prstGeom prst="rect">
              <a:avLst/>
            </a:prstGeom>
            <a:noFill/>
          </p:spPr>
          <p:txBody>
            <a:bodyPr wrap="none" rtlCol="0">
              <a:spAutoFit/>
            </a:bodyPr>
            <a:lstStyle/>
            <a:p>
              <a:pPr algn="ctr"/>
              <a:r>
                <a:rPr lang="en-US" sz="900" dirty="0">
                  <a:solidFill>
                    <a:schemeClr val="bg2">
                      <a:lumMod val="50000"/>
                    </a:schemeClr>
                  </a:solidFill>
                  <a:latin typeface="Century Gothic" panose="020B0502020202020204" pitchFamily="34" charset="0"/>
                </a:rPr>
                <a:t>Very Low</a:t>
              </a:r>
            </a:p>
          </p:txBody>
        </p:sp>
        <p:sp>
          <p:nvSpPr>
            <p:cNvPr id="13" name="TextBox 12">
              <a:extLst>
                <a:ext uri="{FF2B5EF4-FFF2-40B4-BE49-F238E27FC236}">
                  <a16:creationId xmlns:a16="http://schemas.microsoft.com/office/drawing/2014/main" id="{65A6AD0D-B528-4F75-83F9-C2416F29AC6B}"/>
                </a:ext>
              </a:extLst>
            </p:cNvPr>
            <p:cNvSpPr txBox="1"/>
            <p:nvPr/>
          </p:nvSpPr>
          <p:spPr>
            <a:xfrm>
              <a:off x="8190595" y="777436"/>
              <a:ext cx="409086" cy="230832"/>
            </a:xfrm>
            <a:prstGeom prst="rect">
              <a:avLst/>
            </a:prstGeom>
            <a:noFill/>
          </p:spPr>
          <p:txBody>
            <a:bodyPr wrap="none" rtlCol="0">
              <a:spAutoFit/>
            </a:bodyPr>
            <a:lstStyle/>
            <a:p>
              <a:pPr algn="ctr"/>
              <a:r>
                <a:rPr lang="en-US" sz="900" dirty="0">
                  <a:solidFill>
                    <a:schemeClr val="bg2">
                      <a:lumMod val="50000"/>
                    </a:schemeClr>
                  </a:solidFill>
                  <a:latin typeface="Century Gothic" panose="020B0502020202020204" pitchFamily="34" charset="0"/>
                </a:rPr>
                <a:t>Low</a:t>
              </a:r>
            </a:p>
          </p:txBody>
        </p:sp>
        <p:sp>
          <p:nvSpPr>
            <p:cNvPr id="14" name="TextBox 13">
              <a:extLst>
                <a:ext uri="{FF2B5EF4-FFF2-40B4-BE49-F238E27FC236}">
                  <a16:creationId xmlns:a16="http://schemas.microsoft.com/office/drawing/2014/main" id="{82E04237-DCD9-454C-96D0-C8D3B27B927F}"/>
                </a:ext>
              </a:extLst>
            </p:cNvPr>
            <p:cNvSpPr txBox="1"/>
            <p:nvPr/>
          </p:nvSpPr>
          <p:spPr>
            <a:xfrm>
              <a:off x="8831020" y="777436"/>
              <a:ext cx="646331" cy="230832"/>
            </a:xfrm>
            <a:prstGeom prst="rect">
              <a:avLst/>
            </a:prstGeom>
            <a:noFill/>
          </p:spPr>
          <p:txBody>
            <a:bodyPr wrap="none" rtlCol="0">
              <a:spAutoFit/>
            </a:bodyPr>
            <a:lstStyle/>
            <a:p>
              <a:pPr algn="ctr"/>
              <a:r>
                <a:rPr lang="en-US" sz="900" dirty="0">
                  <a:solidFill>
                    <a:schemeClr val="bg2">
                      <a:lumMod val="50000"/>
                    </a:schemeClr>
                  </a:solidFill>
                  <a:latin typeface="Century Gothic" panose="020B0502020202020204" pitchFamily="34" charset="0"/>
                </a:rPr>
                <a:t>Medium</a:t>
              </a:r>
            </a:p>
          </p:txBody>
        </p:sp>
        <p:sp>
          <p:nvSpPr>
            <p:cNvPr id="15" name="TextBox 14">
              <a:extLst>
                <a:ext uri="{FF2B5EF4-FFF2-40B4-BE49-F238E27FC236}">
                  <a16:creationId xmlns:a16="http://schemas.microsoft.com/office/drawing/2014/main" id="{53FD29B2-C34A-400C-AA11-15766EB3CE6B}"/>
                </a:ext>
              </a:extLst>
            </p:cNvPr>
            <p:cNvSpPr txBox="1"/>
            <p:nvPr/>
          </p:nvSpPr>
          <p:spPr>
            <a:xfrm>
              <a:off x="9696666" y="777436"/>
              <a:ext cx="433132" cy="230832"/>
            </a:xfrm>
            <a:prstGeom prst="rect">
              <a:avLst/>
            </a:prstGeom>
            <a:noFill/>
          </p:spPr>
          <p:txBody>
            <a:bodyPr wrap="none" rtlCol="0">
              <a:spAutoFit/>
            </a:bodyPr>
            <a:lstStyle/>
            <a:p>
              <a:pPr algn="ctr"/>
              <a:r>
                <a:rPr lang="en-US" sz="900" b="1" dirty="0">
                  <a:solidFill>
                    <a:schemeClr val="bg1"/>
                  </a:solidFill>
                  <a:latin typeface="Century Gothic" panose="020B0502020202020204" pitchFamily="34" charset="0"/>
                </a:rPr>
                <a:t>High</a:t>
              </a:r>
            </a:p>
          </p:txBody>
        </p:sp>
        <p:sp>
          <p:nvSpPr>
            <p:cNvPr id="16" name="TextBox 15">
              <a:extLst>
                <a:ext uri="{FF2B5EF4-FFF2-40B4-BE49-F238E27FC236}">
                  <a16:creationId xmlns:a16="http://schemas.microsoft.com/office/drawing/2014/main" id="{90FA6821-6A7D-4910-8332-3CD5A80E17AA}"/>
                </a:ext>
              </a:extLst>
            </p:cNvPr>
            <p:cNvSpPr txBox="1"/>
            <p:nvPr/>
          </p:nvSpPr>
          <p:spPr>
            <a:xfrm>
              <a:off x="10312245" y="777436"/>
              <a:ext cx="720069" cy="230832"/>
            </a:xfrm>
            <a:prstGeom prst="rect">
              <a:avLst/>
            </a:prstGeom>
            <a:noFill/>
          </p:spPr>
          <p:txBody>
            <a:bodyPr wrap="none" rtlCol="0">
              <a:spAutoFit/>
            </a:bodyPr>
            <a:lstStyle>
              <a:defPPr>
                <a:defRPr lang="en-US"/>
              </a:defPPr>
              <a:lvl1pPr algn="ctr">
                <a:defRPr sz="900">
                  <a:solidFill>
                    <a:schemeClr val="bg2">
                      <a:lumMod val="50000"/>
                    </a:schemeClr>
                  </a:solidFill>
                  <a:latin typeface="Century Gothic" panose="020B0502020202020204" pitchFamily="34" charset="0"/>
                </a:defRPr>
              </a:lvl1pPr>
            </a:lstStyle>
            <a:p>
              <a:r>
                <a:rPr lang="en-US" dirty="0"/>
                <a:t>Very High</a:t>
              </a:r>
            </a:p>
          </p:txBody>
        </p:sp>
      </p:grpSp>
      <p:sp>
        <p:nvSpPr>
          <p:cNvPr id="33" name="TextBox 32">
            <a:extLst>
              <a:ext uri="{FF2B5EF4-FFF2-40B4-BE49-F238E27FC236}">
                <a16:creationId xmlns:a16="http://schemas.microsoft.com/office/drawing/2014/main" id="{20F8B1AC-9A09-B048-AB8F-8AFF18A78D74}"/>
              </a:ext>
            </a:extLst>
          </p:cNvPr>
          <p:cNvSpPr txBox="1"/>
          <p:nvPr/>
        </p:nvSpPr>
        <p:spPr>
          <a:xfrm>
            <a:off x="999543" y="337612"/>
            <a:ext cx="1697901"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r>
              <a:rPr lang="en-US" dirty="0">
                <a:sym typeface="Helvetica Neue"/>
              </a:rPr>
              <a:t>Feasibility</a:t>
            </a:r>
          </a:p>
        </p:txBody>
      </p:sp>
      <p:sp>
        <p:nvSpPr>
          <p:cNvPr id="34" name="TextBox 33">
            <a:extLst>
              <a:ext uri="{FF2B5EF4-FFF2-40B4-BE49-F238E27FC236}">
                <a16:creationId xmlns:a16="http://schemas.microsoft.com/office/drawing/2014/main" id="{DC769612-456B-6143-B3A5-F6E56B49ADFF}"/>
              </a:ext>
            </a:extLst>
          </p:cNvPr>
          <p:cNvSpPr txBox="1"/>
          <p:nvPr/>
        </p:nvSpPr>
        <p:spPr>
          <a:xfrm>
            <a:off x="999543" y="814666"/>
            <a:ext cx="4227439" cy="307777"/>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r>
              <a:rPr lang="en-US" sz="1400" b="0" dirty="0">
                <a:sym typeface="Helvetica Neue"/>
              </a:rPr>
              <a:t>What is the feasibility to enter this new Market?</a:t>
            </a:r>
          </a:p>
        </p:txBody>
      </p:sp>
    </p:spTree>
    <p:extLst>
      <p:ext uri="{BB962C8B-B14F-4D97-AF65-F5344CB8AC3E}">
        <p14:creationId xmlns:p14="http://schemas.microsoft.com/office/powerpoint/2010/main" val="105383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8D4F8BFF-DE8A-4C19-89AB-B3FCD78969E6}"/>
              </a:ext>
            </a:extLst>
          </p:cNvPr>
          <p:cNvGrpSpPr/>
          <p:nvPr/>
        </p:nvGrpSpPr>
        <p:grpSpPr>
          <a:xfrm>
            <a:off x="1069340" y="1289251"/>
            <a:ext cx="10053320" cy="5231138"/>
            <a:chOff x="1069340" y="1213549"/>
            <a:chExt cx="10053320" cy="5231138"/>
          </a:xfrm>
        </p:grpSpPr>
        <p:grpSp>
          <p:nvGrpSpPr>
            <p:cNvPr id="53" name="Group 52">
              <a:extLst>
                <a:ext uri="{FF2B5EF4-FFF2-40B4-BE49-F238E27FC236}">
                  <a16:creationId xmlns:a16="http://schemas.microsoft.com/office/drawing/2014/main" id="{BB85C3F0-A892-448C-A254-CB30164049E5}"/>
                </a:ext>
              </a:extLst>
            </p:cNvPr>
            <p:cNvGrpSpPr/>
            <p:nvPr/>
          </p:nvGrpSpPr>
          <p:grpSpPr>
            <a:xfrm>
              <a:off x="1069340" y="1213549"/>
              <a:ext cx="10053320" cy="1162360"/>
              <a:chOff x="1218405" y="1546011"/>
              <a:chExt cx="6395718" cy="1617157"/>
            </a:xfrm>
          </p:grpSpPr>
          <p:sp>
            <p:nvSpPr>
              <p:cNvPr id="63" name="Rectangle: Rounded Corners 62">
                <a:extLst>
                  <a:ext uri="{FF2B5EF4-FFF2-40B4-BE49-F238E27FC236}">
                    <a16:creationId xmlns:a16="http://schemas.microsoft.com/office/drawing/2014/main" id="{83353408-64B9-497C-A882-8D3D6EE51BD7}"/>
                  </a:ext>
                </a:extLst>
              </p:cNvPr>
              <p:cNvSpPr/>
              <p:nvPr/>
            </p:nvSpPr>
            <p:spPr>
              <a:xfrm>
                <a:off x="1218405" y="1587053"/>
                <a:ext cx="6395718" cy="1541920"/>
              </a:xfrm>
              <a:prstGeom prst="roundRect">
                <a:avLst>
                  <a:gd name="adj" fmla="val 9866"/>
                </a:avLst>
              </a:prstGeom>
              <a:gradFill>
                <a:gsLst>
                  <a:gs pos="18000">
                    <a:srgbClr val="358DA3"/>
                  </a:gs>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Rounded Corners 63">
                <a:extLst>
                  <a:ext uri="{FF2B5EF4-FFF2-40B4-BE49-F238E27FC236}">
                    <a16:creationId xmlns:a16="http://schemas.microsoft.com/office/drawing/2014/main" id="{AFFCFF04-54A4-40DC-92CB-F8920007E4E4}"/>
                  </a:ext>
                </a:extLst>
              </p:cNvPr>
              <p:cNvSpPr/>
              <p:nvPr/>
            </p:nvSpPr>
            <p:spPr>
              <a:xfrm>
                <a:off x="2552249" y="1546011"/>
                <a:ext cx="5036844" cy="1617157"/>
              </a:xfrm>
              <a:prstGeom prst="roundRect">
                <a:avLst>
                  <a:gd name="adj" fmla="val 9604"/>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What will be our main cost drivers (manufacturing cost, marketing cost, distribution cost, etc.)? Let's estimate each cost driver.</a:t>
                </a:r>
              </a:p>
            </p:txBody>
          </p:sp>
        </p:grpSp>
        <p:grpSp>
          <p:nvGrpSpPr>
            <p:cNvPr id="54" name="Group 53">
              <a:extLst>
                <a:ext uri="{FF2B5EF4-FFF2-40B4-BE49-F238E27FC236}">
                  <a16:creationId xmlns:a16="http://schemas.microsoft.com/office/drawing/2014/main" id="{85FD5B8E-BC55-4055-A930-C7FF4523F015}"/>
                </a:ext>
              </a:extLst>
            </p:cNvPr>
            <p:cNvGrpSpPr/>
            <p:nvPr/>
          </p:nvGrpSpPr>
          <p:grpSpPr>
            <a:xfrm>
              <a:off x="1069340" y="2569808"/>
              <a:ext cx="10053320" cy="1162360"/>
              <a:chOff x="1218405" y="1546011"/>
              <a:chExt cx="6395718" cy="1617157"/>
            </a:xfrm>
          </p:grpSpPr>
          <p:sp>
            <p:nvSpPr>
              <p:cNvPr id="61" name="Rectangle: Rounded Corners 60">
                <a:extLst>
                  <a:ext uri="{FF2B5EF4-FFF2-40B4-BE49-F238E27FC236}">
                    <a16:creationId xmlns:a16="http://schemas.microsoft.com/office/drawing/2014/main" id="{C22366A1-2DDC-473F-A1EF-5E6B699A51FC}"/>
                  </a:ext>
                </a:extLst>
              </p:cNvPr>
              <p:cNvSpPr/>
              <p:nvPr/>
            </p:nvSpPr>
            <p:spPr>
              <a:xfrm>
                <a:off x="1218405" y="1587053"/>
                <a:ext cx="6395718" cy="1541920"/>
              </a:xfrm>
              <a:prstGeom prst="roundRect">
                <a:avLst>
                  <a:gd name="adj" fmla="val 9866"/>
                </a:avLst>
              </a:prstGeom>
              <a:gradFill>
                <a:gsLst>
                  <a:gs pos="18000">
                    <a:srgbClr val="358DA3"/>
                  </a:gs>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Rounded Corners 61">
                <a:extLst>
                  <a:ext uri="{FF2B5EF4-FFF2-40B4-BE49-F238E27FC236}">
                    <a16:creationId xmlns:a16="http://schemas.microsoft.com/office/drawing/2014/main" id="{DF93A18C-9A4B-48F6-8D35-27EBF63DEE56}"/>
                  </a:ext>
                </a:extLst>
              </p:cNvPr>
              <p:cNvSpPr/>
              <p:nvPr/>
            </p:nvSpPr>
            <p:spPr>
              <a:xfrm>
                <a:off x="2552249" y="1546011"/>
                <a:ext cx="5036844" cy="1617157"/>
              </a:xfrm>
              <a:prstGeom prst="roundRect">
                <a:avLst>
                  <a:gd name="adj" fmla="val 9604"/>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What will be our expected annual revenue (product price multiplied by number of products sold)?</a:t>
                </a:r>
              </a:p>
            </p:txBody>
          </p:sp>
        </p:grpSp>
        <p:grpSp>
          <p:nvGrpSpPr>
            <p:cNvPr id="55" name="Group 54">
              <a:extLst>
                <a:ext uri="{FF2B5EF4-FFF2-40B4-BE49-F238E27FC236}">
                  <a16:creationId xmlns:a16="http://schemas.microsoft.com/office/drawing/2014/main" id="{0CEA7CA7-EC33-4499-A72F-2BE9B628D81C}"/>
                </a:ext>
              </a:extLst>
            </p:cNvPr>
            <p:cNvGrpSpPr/>
            <p:nvPr/>
          </p:nvGrpSpPr>
          <p:grpSpPr>
            <a:xfrm>
              <a:off x="1069340" y="3926067"/>
              <a:ext cx="10053320" cy="1162360"/>
              <a:chOff x="1218405" y="1546011"/>
              <a:chExt cx="6395718" cy="1617157"/>
            </a:xfrm>
          </p:grpSpPr>
          <p:sp>
            <p:nvSpPr>
              <p:cNvPr id="59" name="Rectangle: Rounded Corners 58">
                <a:extLst>
                  <a:ext uri="{FF2B5EF4-FFF2-40B4-BE49-F238E27FC236}">
                    <a16:creationId xmlns:a16="http://schemas.microsoft.com/office/drawing/2014/main" id="{1502E695-B614-49E4-BAE1-AAC54EDA2794}"/>
                  </a:ext>
                </a:extLst>
              </p:cNvPr>
              <p:cNvSpPr/>
              <p:nvPr/>
            </p:nvSpPr>
            <p:spPr>
              <a:xfrm>
                <a:off x="1218405" y="1587053"/>
                <a:ext cx="6395718" cy="1541920"/>
              </a:xfrm>
              <a:prstGeom prst="roundRect">
                <a:avLst>
                  <a:gd name="adj" fmla="val 11080"/>
                </a:avLst>
              </a:prstGeom>
              <a:gradFill>
                <a:gsLst>
                  <a:gs pos="18000">
                    <a:srgbClr val="358DA3"/>
                  </a:gs>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95746310-87DB-4E67-AFAC-D93C5C45A8D1}"/>
                  </a:ext>
                </a:extLst>
              </p:cNvPr>
              <p:cNvSpPr/>
              <p:nvPr/>
            </p:nvSpPr>
            <p:spPr>
              <a:xfrm>
                <a:off x="2552249" y="1546011"/>
                <a:ext cx="5036844" cy="1617157"/>
              </a:xfrm>
              <a:prstGeom prst="roundRect">
                <a:avLst>
                  <a:gd name="adj" fmla="val 7291"/>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What will be the profit generated by each unit sold? What will be our expected annual profit (revenue minus cost)? What will be our expected profit margin (profit divided by cost multiplied by 100)?</a:t>
                </a:r>
              </a:p>
            </p:txBody>
          </p:sp>
        </p:grpSp>
        <p:grpSp>
          <p:nvGrpSpPr>
            <p:cNvPr id="56" name="Group 55">
              <a:extLst>
                <a:ext uri="{FF2B5EF4-FFF2-40B4-BE49-F238E27FC236}">
                  <a16:creationId xmlns:a16="http://schemas.microsoft.com/office/drawing/2014/main" id="{E8273993-FF94-42C9-81BE-9AD77B0A5F51}"/>
                </a:ext>
              </a:extLst>
            </p:cNvPr>
            <p:cNvGrpSpPr/>
            <p:nvPr/>
          </p:nvGrpSpPr>
          <p:grpSpPr>
            <a:xfrm>
              <a:off x="1069340" y="5282327"/>
              <a:ext cx="10053320" cy="1162360"/>
              <a:chOff x="1218405" y="1546011"/>
              <a:chExt cx="6395718" cy="1617157"/>
            </a:xfrm>
          </p:grpSpPr>
          <p:sp>
            <p:nvSpPr>
              <p:cNvPr id="57" name="Rectangle: Rounded Corners 56">
                <a:extLst>
                  <a:ext uri="{FF2B5EF4-FFF2-40B4-BE49-F238E27FC236}">
                    <a16:creationId xmlns:a16="http://schemas.microsoft.com/office/drawing/2014/main" id="{4387C7A1-D565-4596-81AA-4227E6FA8B7C}"/>
                  </a:ext>
                </a:extLst>
              </p:cNvPr>
              <p:cNvSpPr/>
              <p:nvPr/>
            </p:nvSpPr>
            <p:spPr>
              <a:xfrm>
                <a:off x="1218405" y="1587053"/>
                <a:ext cx="6395718" cy="1541920"/>
              </a:xfrm>
              <a:prstGeom prst="roundRect">
                <a:avLst>
                  <a:gd name="adj" fmla="val 11080"/>
                </a:avLst>
              </a:prstGeom>
              <a:gradFill>
                <a:gsLst>
                  <a:gs pos="18000">
                    <a:srgbClr val="358DA3"/>
                  </a:gs>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604FC7EA-4E27-4133-9ED1-7ED3320C2B27}"/>
                  </a:ext>
                </a:extLst>
              </p:cNvPr>
              <p:cNvSpPr/>
              <p:nvPr/>
            </p:nvSpPr>
            <p:spPr>
              <a:xfrm>
                <a:off x="2552249" y="1546011"/>
                <a:ext cx="5036844" cy="1617157"/>
              </a:xfrm>
              <a:prstGeom prst="roundRect">
                <a:avLst>
                  <a:gd name="adj" fmla="val 7291"/>
                </a:avLst>
              </a:prstGeom>
              <a:solidFill>
                <a:schemeClr val="bg1"/>
              </a:soli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600"/>
                  </a:lnSpc>
                </a:pPr>
                <a:r>
                  <a:rPr lang="en-US" sz="1000" dirty="0">
                    <a:solidFill>
                      <a:schemeClr val="tx1"/>
                    </a:solidFill>
                    <a:latin typeface="Century Gothic" panose="020B0502020202020204" pitchFamily="34" charset="0"/>
                  </a:rPr>
                  <a:t>Based on the estimated annual profit calculated above, and the capital required to enter this new market, what will be our ROI? When will we reach a breakeven point? What will be the net present value (NPV) of this strategic initiative?</a:t>
                </a:r>
              </a:p>
            </p:txBody>
          </p:sp>
        </p:grpSp>
      </p:grpSp>
      <p:grpSp>
        <p:nvGrpSpPr>
          <p:cNvPr id="37" name="Group 36">
            <a:extLst>
              <a:ext uri="{FF2B5EF4-FFF2-40B4-BE49-F238E27FC236}">
                <a16:creationId xmlns:a16="http://schemas.microsoft.com/office/drawing/2014/main" id="{A90B3D6F-E288-4FBE-B580-DD487CE0189B}"/>
              </a:ext>
            </a:extLst>
          </p:cNvPr>
          <p:cNvGrpSpPr/>
          <p:nvPr/>
        </p:nvGrpSpPr>
        <p:grpSpPr>
          <a:xfrm>
            <a:off x="1305314" y="1730521"/>
            <a:ext cx="1624700" cy="4471349"/>
            <a:chOff x="1455175" y="1654819"/>
            <a:chExt cx="1525920" cy="4471349"/>
          </a:xfrm>
        </p:grpSpPr>
        <p:sp>
          <p:nvSpPr>
            <p:cNvPr id="49" name="TextBox 48">
              <a:extLst>
                <a:ext uri="{FF2B5EF4-FFF2-40B4-BE49-F238E27FC236}">
                  <a16:creationId xmlns:a16="http://schemas.microsoft.com/office/drawing/2014/main" id="{89343670-DB0A-42AB-B96A-92C9E2BE269D}"/>
                </a:ext>
              </a:extLst>
            </p:cNvPr>
            <p:cNvSpPr txBox="1"/>
            <p:nvPr/>
          </p:nvSpPr>
          <p:spPr>
            <a:xfrm>
              <a:off x="1455175" y="1654819"/>
              <a:ext cx="1525920" cy="297517"/>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Cost</a:t>
              </a:r>
              <a:endParaRPr lang="en-US" sz="1400" b="1" dirty="0">
                <a:solidFill>
                  <a:schemeClr val="bg1"/>
                </a:solidFill>
                <a:latin typeface="Century Gothic" panose="020B0502020202020204" pitchFamily="34" charset="0"/>
              </a:endParaRPr>
            </a:p>
          </p:txBody>
        </p:sp>
        <p:sp>
          <p:nvSpPr>
            <p:cNvPr id="50" name="TextBox 49">
              <a:extLst>
                <a:ext uri="{FF2B5EF4-FFF2-40B4-BE49-F238E27FC236}">
                  <a16:creationId xmlns:a16="http://schemas.microsoft.com/office/drawing/2014/main" id="{ECAC73E0-30B3-4B62-829A-97DF0066862D}"/>
                </a:ext>
              </a:extLst>
            </p:cNvPr>
            <p:cNvSpPr txBox="1"/>
            <p:nvPr/>
          </p:nvSpPr>
          <p:spPr>
            <a:xfrm>
              <a:off x="1455175" y="3011078"/>
              <a:ext cx="1525920" cy="297517"/>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Revenue</a:t>
              </a:r>
              <a:endParaRPr lang="en-US" sz="1400" b="1" dirty="0">
                <a:solidFill>
                  <a:schemeClr val="bg1"/>
                </a:solidFill>
                <a:latin typeface="Century Gothic" panose="020B0502020202020204" pitchFamily="34" charset="0"/>
              </a:endParaRPr>
            </a:p>
          </p:txBody>
        </p:sp>
        <p:sp>
          <p:nvSpPr>
            <p:cNvPr id="51" name="TextBox 50">
              <a:extLst>
                <a:ext uri="{FF2B5EF4-FFF2-40B4-BE49-F238E27FC236}">
                  <a16:creationId xmlns:a16="http://schemas.microsoft.com/office/drawing/2014/main" id="{33542907-04C8-4B95-9D43-FFED1F775529}"/>
                </a:ext>
              </a:extLst>
            </p:cNvPr>
            <p:cNvSpPr txBox="1"/>
            <p:nvPr/>
          </p:nvSpPr>
          <p:spPr>
            <a:xfrm>
              <a:off x="1455175" y="4367337"/>
              <a:ext cx="1525920" cy="297517"/>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Profit</a:t>
              </a:r>
              <a:endParaRPr lang="en-US" sz="1400" b="1" dirty="0">
                <a:solidFill>
                  <a:schemeClr val="bg1"/>
                </a:solidFill>
                <a:latin typeface="Century Gothic" panose="020B0502020202020204" pitchFamily="34" charset="0"/>
              </a:endParaRPr>
            </a:p>
          </p:txBody>
        </p:sp>
        <p:sp>
          <p:nvSpPr>
            <p:cNvPr id="52" name="TextBox 51">
              <a:extLst>
                <a:ext uri="{FF2B5EF4-FFF2-40B4-BE49-F238E27FC236}">
                  <a16:creationId xmlns:a16="http://schemas.microsoft.com/office/drawing/2014/main" id="{F2C957C9-CCFD-4E8D-A58E-D3F96640CE68}"/>
                </a:ext>
              </a:extLst>
            </p:cNvPr>
            <p:cNvSpPr txBox="1"/>
            <p:nvPr/>
          </p:nvSpPr>
          <p:spPr>
            <a:xfrm>
              <a:off x="1455175" y="5623466"/>
              <a:ext cx="1525920" cy="502702"/>
            </a:xfrm>
            <a:prstGeom prst="rect">
              <a:avLst/>
            </a:prstGeom>
            <a:noFill/>
          </p:spPr>
          <p:txBody>
            <a:bodyPr wrap="square">
              <a:spAutoFit/>
            </a:bodyPr>
            <a:lstStyle/>
            <a:p>
              <a:pPr algn="ctr">
                <a:lnSpc>
                  <a:spcPts val="1600"/>
                </a:lnSpc>
              </a:pPr>
              <a:r>
                <a:rPr lang="en-US" sz="1400" b="1" i="0" dirty="0">
                  <a:solidFill>
                    <a:schemeClr val="bg1"/>
                  </a:solidFill>
                  <a:effectLst/>
                  <a:latin typeface="Century Gothic" panose="020B0502020202020204" pitchFamily="34" charset="0"/>
                </a:rPr>
                <a:t>Return on Investment</a:t>
              </a:r>
              <a:endParaRPr lang="en-US" sz="1400" b="1" dirty="0">
                <a:solidFill>
                  <a:schemeClr val="bg1"/>
                </a:solidFill>
                <a:latin typeface="Century Gothic" panose="020B0502020202020204" pitchFamily="34" charset="0"/>
              </a:endParaRPr>
            </a:p>
          </p:txBody>
        </p:sp>
      </p:grpSp>
      <p:grpSp>
        <p:nvGrpSpPr>
          <p:cNvPr id="40" name="Group 39">
            <a:extLst>
              <a:ext uri="{FF2B5EF4-FFF2-40B4-BE49-F238E27FC236}">
                <a16:creationId xmlns:a16="http://schemas.microsoft.com/office/drawing/2014/main" id="{35E1B58C-3F80-444E-984B-BE9C81180D3D}"/>
              </a:ext>
            </a:extLst>
          </p:cNvPr>
          <p:cNvGrpSpPr/>
          <p:nvPr/>
        </p:nvGrpSpPr>
        <p:grpSpPr>
          <a:xfrm>
            <a:off x="7225056" y="814666"/>
            <a:ext cx="3858260" cy="307777"/>
            <a:chOff x="7225056" y="738964"/>
            <a:chExt cx="3858260" cy="307777"/>
          </a:xfrm>
        </p:grpSpPr>
        <p:sp>
          <p:nvSpPr>
            <p:cNvPr id="42" name="Rectangle: Rounded Corners 41">
              <a:extLst>
                <a:ext uri="{FF2B5EF4-FFF2-40B4-BE49-F238E27FC236}">
                  <a16:creationId xmlns:a16="http://schemas.microsoft.com/office/drawing/2014/main" id="{A47D74CD-2C21-4EC6-B752-031569060145}"/>
                </a:ext>
              </a:extLst>
            </p:cNvPr>
            <p:cNvSpPr/>
            <p:nvPr/>
          </p:nvSpPr>
          <p:spPr>
            <a:xfrm>
              <a:off x="7225056" y="738964"/>
              <a:ext cx="3858260" cy="30777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067D1E3F-C83F-4B98-9C5E-2B22741CB309}"/>
                </a:ext>
              </a:extLst>
            </p:cNvPr>
            <p:cNvSpPr/>
            <p:nvPr/>
          </p:nvSpPr>
          <p:spPr>
            <a:xfrm rot="5400000">
              <a:off x="10513501" y="476928"/>
              <a:ext cx="307775" cy="831852"/>
            </a:xfrm>
            <a:prstGeom prst="round2SameRect">
              <a:avLst>
                <a:gd name="adj1" fmla="val 50000"/>
                <a:gd name="adj2" fmla="val 0"/>
              </a:avLst>
            </a:prstGeom>
            <a:gradFill>
              <a:gsLst>
                <a:gs pos="62000">
                  <a:srgbClr val="358DA3"/>
                </a:gs>
                <a:gs pos="0">
                  <a:schemeClr val="accent1"/>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F69716C-815F-4D4C-87B7-6D544069E3C4}"/>
                </a:ext>
              </a:extLst>
            </p:cNvPr>
            <p:cNvSpPr txBox="1"/>
            <p:nvPr/>
          </p:nvSpPr>
          <p:spPr>
            <a:xfrm>
              <a:off x="7288079" y="777436"/>
              <a:ext cx="696024" cy="230832"/>
            </a:xfrm>
            <a:prstGeom prst="rect">
              <a:avLst/>
            </a:prstGeom>
            <a:noFill/>
          </p:spPr>
          <p:txBody>
            <a:bodyPr wrap="none" rtlCol="0">
              <a:spAutoFit/>
            </a:bodyPr>
            <a:lstStyle/>
            <a:p>
              <a:pPr algn="ctr"/>
              <a:r>
                <a:rPr lang="en-US" sz="900" dirty="0">
                  <a:solidFill>
                    <a:schemeClr val="bg2">
                      <a:lumMod val="50000"/>
                    </a:schemeClr>
                  </a:solidFill>
                  <a:latin typeface="Century Gothic" panose="020B0502020202020204" pitchFamily="34" charset="0"/>
                </a:rPr>
                <a:t>Very Low</a:t>
              </a:r>
            </a:p>
          </p:txBody>
        </p:sp>
        <p:sp>
          <p:nvSpPr>
            <p:cNvPr id="45" name="TextBox 44">
              <a:extLst>
                <a:ext uri="{FF2B5EF4-FFF2-40B4-BE49-F238E27FC236}">
                  <a16:creationId xmlns:a16="http://schemas.microsoft.com/office/drawing/2014/main" id="{D2554195-7898-497F-AFAB-4680295084C1}"/>
                </a:ext>
              </a:extLst>
            </p:cNvPr>
            <p:cNvSpPr txBox="1"/>
            <p:nvPr/>
          </p:nvSpPr>
          <p:spPr>
            <a:xfrm>
              <a:off x="8190595" y="777436"/>
              <a:ext cx="409086" cy="230832"/>
            </a:xfrm>
            <a:prstGeom prst="rect">
              <a:avLst/>
            </a:prstGeom>
            <a:noFill/>
          </p:spPr>
          <p:txBody>
            <a:bodyPr wrap="none" rtlCol="0">
              <a:spAutoFit/>
            </a:bodyPr>
            <a:lstStyle/>
            <a:p>
              <a:pPr algn="ctr"/>
              <a:r>
                <a:rPr lang="en-US" sz="900" dirty="0">
                  <a:solidFill>
                    <a:schemeClr val="bg2">
                      <a:lumMod val="50000"/>
                    </a:schemeClr>
                  </a:solidFill>
                  <a:latin typeface="Century Gothic" panose="020B0502020202020204" pitchFamily="34" charset="0"/>
                </a:rPr>
                <a:t>Low</a:t>
              </a:r>
            </a:p>
          </p:txBody>
        </p:sp>
        <p:sp>
          <p:nvSpPr>
            <p:cNvPr id="46" name="TextBox 45">
              <a:extLst>
                <a:ext uri="{FF2B5EF4-FFF2-40B4-BE49-F238E27FC236}">
                  <a16:creationId xmlns:a16="http://schemas.microsoft.com/office/drawing/2014/main" id="{3898B349-39CD-47E8-AD3F-892637B5E181}"/>
                </a:ext>
              </a:extLst>
            </p:cNvPr>
            <p:cNvSpPr txBox="1"/>
            <p:nvPr/>
          </p:nvSpPr>
          <p:spPr>
            <a:xfrm>
              <a:off x="8831020" y="777436"/>
              <a:ext cx="646331" cy="230832"/>
            </a:xfrm>
            <a:prstGeom prst="rect">
              <a:avLst/>
            </a:prstGeom>
            <a:noFill/>
          </p:spPr>
          <p:txBody>
            <a:bodyPr wrap="none" rtlCol="0">
              <a:spAutoFit/>
            </a:bodyPr>
            <a:lstStyle/>
            <a:p>
              <a:pPr algn="ctr"/>
              <a:r>
                <a:rPr lang="en-US" sz="900" dirty="0">
                  <a:solidFill>
                    <a:schemeClr val="bg2">
                      <a:lumMod val="50000"/>
                    </a:schemeClr>
                  </a:solidFill>
                  <a:latin typeface="Century Gothic" panose="020B0502020202020204" pitchFamily="34" charset="0"/>
                </a:rPr>
                <a:t>Medium</a:t>
              </a:r>
            </a:p>
          </p:txBody>
        </p:sp>
        <p:sp>
          <p:nvSpPr>
            <p:cNvPr id="47" name="TextBox 46">
              <a:extLst>
                <a:ext uri="{FF2B5EF4-FFF2-40B4-BE49-F238E27FC236}">
                  <a16:creationId xmlns:a16="http://schemas.microsoft.com/office/drawing/2014/main" id="{BE49BBC9-9666-4278-986B-A124D3D16ACB}"/>
                </a:ext>
              </a:extLst>
            </p:cNvPr>
            <p:cNvSpPr txBox="1"/>
            <p:nvPr/>
          </p:nvSpPr>
          <p:spPr>
            <a:xfrm>
              <a:off x="9696666" y="777436"/>
              <a:ext cx="433132" cy="230832"/>
            </a:xfrm>
            <a:prstGeom prst="rect">
              <a:avLst/>
            </a:prstGeom>
            <a:noFill/>
          </p:spPr>
          <p:txBody>
            <a:bodyPr wrap="none" rtlCol="0">
              <a:spAutoFit/>
            </a:bodyPr>
            <a:lstStyle/>
            <a:p>
              <a:pPr algn="ctr"/>
              <a:r>
                <a:rPr lang="en-US" sz="900" dirty="0">
                  <a:solidFill>
                    <a:schemeClr val="bg2">
                      <a:lumMod val="50000"/>
                    </a:schemeClr>
                  </a:solidFill>
                  <a:latin typeface="Century Gothic" panose="020B0502020202020204" pitchFamily="34" charset="0"/>
                </a:rPr>
                <a:t>High</a:t>
              </a:r>
            </a:p>
          </p:txBody>
        </p:sp>
        <p:sp>
          <p:nvSpPr>
            <p:cNvPr id="48" name="TextBox 47">
              <a:extLst>
                <a:ext uri="{FF2B5EF4-FFF2-40B4-BE49-F238E27FC236}">
                  <a16:creationId xmlns:a16="http://schemas.microsoft.com/office/drawing/2014/main" id="{C76AB302-131B-43FA-BDF5-83BBAE6357CB}"/>
                </a:ext>
              </a:extLst>
            </p:cNvPr>
            <p:cNvSpPr txBox="1"/>
            <p:nvPr/>
          </p:nvSpPr>
          <p:spPr>
            <a:xfrm>
              <a:off x="10312245" y="777436"/>
              <a:ext cx="720069" cy="230832"/>
            </a:xfrm>
            <a:prstGeom prst="rect">
              <a:avLst/>
            </a:prstGeom>
            <a:noFill/>
          </p:spPr>
          <p:txBody>
            <a:bodyPr wrap="none" rtlCol="0">
              <a:spAutoFit/>
            </a:bodyPr>
            <a:lstStyle/>
            <a:p>
              <a:pPr algn="ctr"/>
              <a:r>
                <a:rPr lang="en-US" sz="900" b="1" dirty="0">
                  <a:solidFill>
                    <a:schemeClr val="bg1"/>
                  </a:solidFill>
                  <a:latin typeface="Century Gothic" panose="020B0502020202020204" pitchFamily="34" charset="0"/>
                </a:rPr>
                <a:t>Very High</a:t>
              </a:r>
            </a:p>
          </p:txBody>
        </p:sp>
      </p:grpSp>
      <p:sp>
        <p:nvSpPr>
          <p:cNvPr id="31" name="TextBox 30">
            <a:extLst>
              <a:ext uri="{FF2B5EF4-FFF2-40B4-BE49-F238E27FC236}">
                <a16:creationId xmlns:a16="http://schemas.microsoft.com/office/drawing/2014/main" id="{B60025FF-F2F3-C542-831A-CE5C845ED043}"/>
              </a:ext>
            </a:extLst>
          </p:cNvPr>
          <p:cNvSpPr txBox="1"/>
          <p:nvPr/>
        </p:nvSpPr>
        <p:spPr>
          <a:xfrm>
            <a:off x="999543" y="337612"/>
            <a:ext cx="1871025"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r>
              <a:rPr lang="en-US" dirty="0">
                <a:sym typeface="Helvetica Neue"/>
              </a:rPr>
              <a:t>Profitability</a:t>
            </a:r>
          </a:p>
        </p:txBody>
      </p:sp>
      <p:sp>
        <p:nvSpPr>
          <p:cNvPr id="32" name="TextBox 31">
            <a:extLst>
              <a:ext uri="{FF2B5EF4-FFF2-40B4-BE49-F238E27FC236}">
                <a16:creationId xmlns:a16="http://schemas.microsoft.com/office/drawing/2014/main" id="{8D6C2A4D-BCDD-3643-A2FC-D287CA7FF74A}"/>
              </a:ext>
            </a:extLst>
          </p:cNvPr>
          <p:cNvSpPr txBox="1"/>
          <p:nvPr/>
        </p:nvSpPr>
        <p:spPr>
          <a:xfrm>
            <a:off x="999543" y="814666"/>
            <a:ext cx="4804520" cy="307777"/>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r>
              <a:rPr lang="en-US" sz="1400" b="0" dirty="0">
                <a:sym typeface="Helvetica Neue"/>
              </a:rPr>
              <a:t>What will be the profitability of this strategic initiative?</a:t>
            </a:r>
          </a:p>
        </p:txBody>
      </p:sp>
    </p:spTree>
    <p:extLst>
      <p:ext uri="{BB962C8B-B14F-4D97-AF65-F5344CB8AC3E}">
        <p14:creationId xmlns:p14="http://schemas.microsoft.com/office/powerpoint/2010/main" val="1594352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6">
            <a:extLst>
              <a:ext uri="{FF2B5EF4-FFF2-40B4-BE49-F238E27FC236}">
                <a16:creationId xmlns:a16="http://schemas.microsoft.com/office/drawing/2014/main" id="{0757F1BD-7619-4247-BAD6-5093F6700EFA}"/>
              </a:ext>
            </a:extLst>
          </p:cNvPr>
          <p:cNvSpPr/>
          <p:nvPr/>
        </p:nvSpPr>
        <p:spPr>
          <a:xfrm>
            <a:off x="1172018" y="3375525"/>
            <a:ext cx="9927101" cy="2857250"/>
          </a:xfrm>
          <a:prstGeom prst="roundRect">
            <a:avLst>
              <a:gd name="adj" fmla="val 1733"/>
            </a:avLst>
          </a:prstGeom>
          <a:solidFill>
            <a:schemeClr val="bg1"/>
          </a:solidFill>
          <a:ln>
            <a:gradFill>
              <a:gsLst>
                <a:gs pos="0">
                  <a:schemeClr val="accent1"/>
                </a:gs>
                <a:gs pos="100000">
                  <a:schemeClr val="accent2"/>
                </a:gs>
              </a:gsLst>
              <a:lin ang="5400000" scaled="1"/>
            </a:gra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endParaRPr lang="en-US" sz="1000">
              <a:solidFill>
                <a:schemeClr val="tx1"/>
              </a:solidFill>
            </a:endParaRPr>
          </a:p>
        </p:txBody>
      </p:sp>
      <p:graphicFrame>
        <p:nvGraphicFramePr>
          <p:cNvPr id="2" name="Table 2">
            <a:extLst>
              <a:ext uri="{FF2B5EF4-FFF2-40B4-BE49-F238E27FC236}">
                <a16:creationId xmlns:a16="http://schemas.microsoft.com/office/drawing/2014/main" id="{77C316F2-155C-F047-99BF-2F980CC29459}"/>
              </a:ext>
            </a:extLst>
          </p:cNvPr>
          <p:cNvGraphicFramePr>
            <a:graphicFrameLocks noGrp="1"/>
          </p:cNvGraphicFramePr>
          <p:nvPr>
            <p:extLst>
              <p:ext uri="{D42A27DB-BD31-4B8C-83A1-F6EECF244321}">
                <p14:modId xmlns:p14="http://schemas.microsoft.com/office/powerpoint/2010/main" val="2525521697"/>
              </p:ext>
            </p:extLst>
          </p:nvPr>
        </p:nvGraphicFramePr>
        <p:xfrm>
          <a:off x="1250577" y="3448775"/>
          <a:ext cx="9769405" cy="2740372"/>
        </p:xfrm>
        <a:graphic>
          <a:graphicData uri="http://schemas.openxmlformats.org/drawingml/2006/table">
            <a:tbl>
              <a:tblPr firstRow="1" bandRow="1">
                <a:tableStyleId>{5C22544A-7EE6-4342-B048-85BDC9FD1C3A}</a:tableStyleId>
              </a:tblPr>
              <a:tblGrid>
                <a:gridCol w="1953881">
                  <a:extLst>
                    <a:ext uri="{9D8B030D-6E8A-4147-A177-3AD203B41FA5}">
                      <a16:colId xmlns:a16="http://schemas.microsoft.com/office/drawing/2014/main" val="2288237070"/>
                    </a:ext>
                  </a:extLst>
                </a:gridCol>
                <a:gridCol w="1953881">
                  <a:extLst>
                    <a:ext uri="{9D8B030D-6E8A-4147-A177-3AD203B41FA5}">
                      <a16:colId xmlns:a16="http://schemas.microsoft.com/office/drawing/2014/main" val="3042863010"/>
                    </a:ext>
                  </a:extLst>
                </a:gridCol>
                <a:gridCol w="1953881">
                  <a:extLst>
                    <a:ext uri="{9D8B030D-6E8A-4147-A177-3AD203B41FA5}">
                      <a16:colId xmlns:a16="http://schemas.microsoft.com/office/drawing/2014/main" val="1374709687"/>
                    </a:ext>
                  </a:extLst>
                </a:gridCol>
                <a:gridCol w="1953881">
                  <a:extLst>
                    <a:ext uri="{9D8B030D-6E8A-4147-A177-3AD203B41FA5}">
                      <a16:colId xmlns:a16="http://schemas.microsoft.com/office/drawing/2014/main" val="4044890012"/>
                    </a:ext>
                  </a:extLst>
                </a:gridCol>
                <a:gridCol w="1953881">
                  <a:extLst>
                    <a:ext uri="{9D8B030D-6E8A-4147-A177-3AD203B41FA5}">
                      <a16:colId xmlns:a16="http://schemas.microsoft.com/office/drawing/2014/main" val="1271787781"/>
                    </a:ext>
                  </a:extLst>
                </a:gridCol>
              </a:tblGrid>
              <a:tr h="685093">
                <a:tc>
                  <a:txBody>
                    <a:bodyPr/>
                    <a:lstStyle/>
                    <a:p>
                      <a:pPr algn="ctr"/>
                      <a:endParaRPr lang="en-US" sz="1100" b="0" dirty="0">
                        <a:solidFill>
                          <a:schemeClr val="tx1"/>
                        </a:solidFill>
                      </a:endParaRPr>
                    </a:p>
                  </a:txBody>
                  <a:tcPr anchor="ctr">
                    <a:lnR w="6350" cap="flat" cmpd="sng" algn="ctr">
                      <a:solidFill>
                        <a:schemeClr val="bg2">
                          <a:lumMod val="90000"/>
                        </a:schemeClr>
                      </a:solid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noFill/>
                  </a:tcPr>
                </a:tc>
                <a:tc>
                  <a:txBody>
                    <a:bodyPr/>
                    <a:lstStyle/>
                    <a:p>
                      <a:pPr algn="ctr"/>
                      <a:r>
                        <a:rPr lang="en-US" sz="1100" b="0" dirty="0">
                          <a:solidFill>
                            <a:schemeClr val="tx1"/>
                          </a:solidFill>
                        </a:rPr>
                        <a:t>Chemicals</a:t>
                      </a: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noFill/>
                  </a:tcPr>
                </a:tc>
                <a:tc>
                  <a:txBody>
                    <a:bodyPr/>
                    <a:lstStyle/>
                    <a:p>
                      <a:pPr algn="ctr"/>
                      <a:endParaRPr lang="en-US" sz="1100" b="0" dirty="0">
                        <a:solidFill>
                          <a:schemeClr val="tx1"/>
                        </a:solidFill>
                      </a:endParaRP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noFill/>
                  </a:tcPr>
                </a:tc>
                <a:tc>
                  <a:txBody>
                    <a:bodyPr/>
                    <a:lstStyle/>
                    <a:p>
                      <a:pPr algn="ctr"/>
                      <a:endParaRPr lang="en-US" sz="1100" b="0">
                        <a:solidFill>
                          <a:schemeClr val="tx1"/>
                        </a:solidFill>
                      </a:endParaRP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noFill/>
                  </a:tcPr>
                </a:tc>
                <a:tc>
                  <a:txBody>
                    <a:bodyPr/>
                    <a:lstStyle/>
                    <a:p>
                      <a:pPr algn="ctr"/>
                      <a:r>
                        <a:rPr lang="en-US" sz="1100" b="0" dirty="0">
                          <a:solidFill>
                            <a:schemeClr val="tx1"/>
                          </a:solidFill>
                        </a:rPr>
                        <a:t>Retail</a:t>
                      </a:r>
                    </a:p>
                  </a:txBody>
                  <a:tcPr anchor="ctr">
                    <a:lnL w="6350" cap="flat" cmpd="sng" algn="ctr">
                      <a:solidFill>
                        <a:schemeClr val="bg2">
                          <a:lumMod val="90000"/>
                        </a:schemeClr>
                      </a:solidFill>
                      <a:prstDash val="solid"/>
                      <a:round/>
                      <a:headEnd type="none" w="med" len="med"/>
                      <a:tailEnd type="none" w="med" len="med"/>
                    </a:lnL>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19715484"/>
                  </a:ext>
                </a:extLst>
              </a:tr>
              <a:tr h="685093">
                <a:tc>
                  <a:txBody>
                    <a:bodyPr/>
                    <a:lstStyle/>
                    <a:p>
                      <a:pPr algn="ctr"/>
                      <a:endParaRPr lang="en-US" sz="1100" b="0">
                        <a:solidFill>
                          <a:schemeClr val="tx1"/>
                        </a:solidFill>
                      </a:endParaRPr>
                    </a:p>
                  </a:txBody>
                  <a:tcPr anchor="ctr">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sz="1100" b="0" dirty="0">
                          <a:solidFill>
                            <a:schemeClr val="tx1"/>
                          </a:solidFill>
                        </a:rPr>
                        <a:t>Semiconductors</a:t>
                      </a: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endParaRPr lang="en-US" sz="1100" b="0" dirty="0">
                        <a:solidFill>
                          <a:schemeClr val="tx1"/>
                        </a:solidFill>
                      </a:endParaRP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sz="1100" b="0" dirty="0">
                          <a:solidFill>
                            <a:schemeClr val="tx1"/>
                          </a:solidFill>
                        </a:rPr>
                        <a:t>Graphics </a:t>
                      </a:r>
                    </a:p>
                    <a:p>
                      <a:pPr algn="ctr"/>
                      <a:r>
                        <a:rPr lang="en-US" sz="1100" b="0" dirty="0">
                          <a:solidFill>
                            <a:schemeClr val="tx1"/>
                          </a:solidFill>
                        </a:rPr>
                        <a:t>processor</a:t>
                      </a: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endParaRPr lang="en-US" sz="1100" b="0" dirty="0">
                        <a:solidFill>
                          <a:schemeClr val="tx1"/>
                        </a:solidFill>
                      </a:endParaRPr>
                    </a:p>
                  </a:txBody>
                  <a:tcPr anchor="ctr">
                    <a:lnL w="6350" cap="flat" cmpd="sng" algn="ctr">
                      <a:solidFill>
                        <a:schemeClr val="bg2">
                          <a:lumMod val="90000"/>
                        </a:schemeClr>
                      </a:solid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611167261"/>
                  </a:ext>
                </a:extLst>
              </a:tr>
              <a:tr h="685093">
                <a:tc>
                  <a:txBody>
                    <a:bodyPr/>
                    <a:lstStyle/>
                    <a:p>
                      <a:pPr algn="ctr"/>
                      <a:r>
                        <a:rPr lang="en-US" sz="1100" b="0" dirty="0">
                          <a:solidFill>
                            <a:schemeClr val="tx1"/>
                          </a:solidFill>
                        </a:rPr>
                        <a:t>Marketing</a:t>
                      </a:r>
                    </a:p>
                  </a:txBody>
                  <a:tcPr anchor="ctr">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sz="1100" b="0" dirty="0">
                          <a:solidFill>
                            <a:schemeClr val="tx1"/>
                          </a:solidFill>
                        </a:rPr>
                        <a:t>Customer </a:t>
                      </a:r>
                    </a:p>
                    <a:p>
                      <a:pPr algn="ctr"/>
                      <a:r>
                        <a:rPr lang="en-US" sz="1100" b="0" dirty="0">
                          <a:solidFill>
                            <a:schemeClr val="tx1"/>
                          </a:solidFill>
                        </a:rPr>
                        <a:t>requirements</a:t>
                      </a: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endParaRPr lang="en-US" sz="1100" b="0" dirty="0">
                        <a:solidFill>
                          <a:schemeClr val="tx1"/>
                        </a:solidFill>
                      </a:endParaRP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r>
                        <a:rPr lang="en-US" sz="1100" b="0" dirty="0">
                          <a:solidFill>
                            <a:schemeClr val="tx1"/>
                          </a:solidFill>
                        </a:rPr>
                        <a:t>Engines</a:t>
                      </a: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tc>
                  <a:txBody>
                    <a:bodyPr/>
                    <a:lstStyle/>
                    <a:p>
                      <a:pPr algn="ctr"/>
                      <a:endParaRPr lang="en-US" sz="1100" b="0" dirty="0">
                        <a:solidFill>
                          <a:schemeClr val="tx1"/>
                        </a:solidFill>
                      </a:endParaRPr>
                    </a:p>
                  </a:txBody>
                  <a:tcPr anchor="ctr">
                    <a:lnL w="6350" cap="flat" cmpd="sng" algn="ctr">
                      <a:solidFill>
                        <a:schemeClr val="bg2">
                          <a:lumMod val="90000"/>
                        </a:schemeClr>
                      </a:solid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143393961"/>
                  </a:ext>
                </a:extLst>
              </a:tr>
              <a:tr h="685093">
                <a:tc>
                  <a:txBody>
                    <a:bodyPr/>
                    <a:lstStyle/>
                    <a:p>
                      <a:pPr algn="ctr"/>
                      <a:r>
                        <a:rPr lang="en-US" sz="1100" b="0" dirty="0">
                          <a:solidFill>
                            <a:schemeClr val="tx1"/>
                          </a:solidFill>
                        </a:rPr>
                        <a:t>Agents</a:t>
                      </a:r>
                    </a:p>
                  </a:txBody>
                  <a:tcPr anchor="ctr">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noFill/>
                  </a:tcPr>
                </a:tc>
                <a:tc>
                  <a:txBody>
                    <a:bodyPr/>
                    <a:lstStyle/>
                    <a:p>
                      <a:pPr algn="ctr"/>
                      <a:r>
                        <a:rPr lang="en-US" sz="1100" b="0" dirty="0">
                          <a:solidFill>
                            <a:schemeClr val="tx1"/>
                          </a:solidFill>
                        </a:rPr>
                        <a:t>Customer data</a:t>
                      </a: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noFill/>
                  </a:tcPr>
                </a:tc>
                <a:tc>
                  <a:txBody>
                    <a:bodyPr/>
                    <a:lstStyle/>
                    <a:p>
                      <a:pPr algn="ctr"/>
                      <a:endParaRPr lang="en-US" sz="1100" b="0">
                        <a:solidFill>
                          <a:schemeClr val="tx1"/>
                        </a:solidFill>
                      </a:endParaRP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noFill/>
                  </a:tcPr>
                </a:tc>
                <a:tc>
                  <a:txBody>
                    <a:bodyPr/>
                    <a:lstStyle/>
                    <a:p>
                      <a:pPr algn="ctr"/>
                      <a:r>
                        <a:rPr lang="en-US" sz="1100" b="0" dirty="0">
                          <a:solidFill>
                            <a:schemeClr val="tx1"/>
                          </a:solidFill>
                        </a:rPr>
                        <a:t>Insurance </a:t>
                      </a:r>
                    </a:p>
                    <a:p>
                      <a:pPr algn="ctr"/>
                      <a:r>
                        <a:rPr lang="en-US" sz="1100" b="0" dirty="0">
                          <a:solidFill>
                            <a:schemeClr val="tx1"/>
                          </a:solidFill>
                        </a:rPr>
                        <a:t>contracts</a:t>
                      </a:r>
                    </a:p>
                  </a:txBody>
                  <a:tcPr anchor="ct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noFill/>
                  </a:tcPr>
                </a:tc>
                <a:tc>
                  <a:txBody>
                    <a:bodyPr/>
                    <a:lstStyle/>
                    <a:p>
                      <a:pPr algn="ctr"/>
                      <a:endParaRPr lang="en-US" sz="1100" b="0" dirty="0">
                        <a:solidFill>
                          <a:schemeClr val="tx1"/>
                        </a:solidFill>
                      </a:endParaRPr>
                    </a:p>
                  </a:txBody>
                  <a:tcPr anchor="ctr">
                    <a:lnL w="6350" cap="flat" cmpd="sng" algn="ctr">
                      <a:solidFill>
                        <a:schemeClr val="bg2">
                          <a:lumMod val="90000"/>
                        </a:schemeClr>
                      </a:solidFill>
                      <a:prstDash val="solid"/>
                      <a:round/>
                      <a:headEnd type="none" w="med" len="med"/>
                      <a:tailEnd type="none" w="med" len="med"/>
                    </a:lnL>
                    <a:lnT w="6350" cap="flat" cmpd="sng" algn="ctr">
                      <a:solidFill>
                        <a:schemeClr val="bg2">
                          <a:lumMod val="90000"/>
                        </a:schemeClr>
                      </a:solidFill>
                      <a:prstDash val="solid"/>
                      <a:round/>
                      <a:headEnd type="none" w="med" len="med"/>
                      <a:tailEnd type="none" w="med" len="med"/>
                    </a:lnT>
                    <a:noFill/>
                  </a:tcPr>
                </a:tc>
                <a:extLst>
                  <a:ext uri="{0D108BD9-81ED-4DB2-BD59-A6C34878D82A}">
                    <a16:rowId xmlns:a16="http://schemas.microsoft.com/office/drawing/2014/main" val="199510855"/>
                  </a:ext>
                </a:extLst>
              </a:tr>
            </a:tbl>
          </a:graphicData>
        </a:graphic>
      </p:graphicFrame>
      <p:grpSp>
        <p:nvGrpSpPr>
          <p:cNvPr id="110" name="Group 109">
            <a:extLst>
              <a:ext uri="{FF2B5EF4-FFF2-40B4-BE49-F238E27FC236}">
                <a16:creationId xmlns:a16="http://schemas.microsoft.com/office/drawing/2014/main" id="{9FBC857B-F6A8-407D-A948-6FC4A6D583E5}"/>
              </a:ext>
            </a:extLst>
          </p:cNvPr>
          <p:cNvGrpSpPr/>
          <p:nvPr/>
        </p:nvGrpSpPr>
        <p:grpSpPr>
          <a:xfrm>
            <a:off x="1540581" y="625224"/>
            <a:ext cx="9110837" cy="1386343"/>
            <a:chOff x="1710579" y="602412"/>
            <a:chExt cx="8770842" cy="1334608"/>
          </a:xfrm>
          <a:solidFill>
            <a:srgbClr val="EAEDF2"/>
          </a:solidFill>
        </p:grpSpPr>
        <p:sp>
          <p:nvSpPr>
            <p:cNvPr id="109" name="Isosceles Triangle 108">
              <a:extLst>
                <a:ext uri="{FF2B5EF4-FFF2-40B4-BE49-F238E27FC236}">
                  <a16:creationId xmlns:a16="http://schemas.microsoft.com/office/drawing/2014/main" id="{A6EF85C6-32A3-4A8C-904F-0A998F7E04A6}"/>
                </a:ext>
              </a:extLst>
            </p:cNvPr>
            <p:cNvSpPr/>
            <p:nvPr/>
          </p:nvSpPr>
          <p:spPr>
            <a:xfrm rot="10800000">
              <a:off x="1877674" y="1404935"/>
              <a:ext cx="8377576" cy="532085"/>
            </a:xfrm>
            <a:prstGeom prst="triangle">
              <a:avLst/>
            </a:prstGeom>
            <a:gradFill>
              <a:gsLst>
                <a:gs pos="100000">
                  <a:srgbClr val="E7E6E6"/>
                </a:gs>
                <a:gs pos="33000">
                  <a:srgbClr val="F3F3F3"/>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9663922C-85A6-4718-81CE-661402012F65}"/>
                </a:ext>
              </a:extLst>
            </p:cNvPr>
            <p:cNvSpPr/>
            <p:nvPr/>
          </p:nvSpPr>
          <p:spPr>
            <a:xfrm>
              <a:off x="1710579" y="602412"/>
              <a:ext cx="8770842" cy="802526"/>
            </a:xfrm>
            <a:prstGeom prst="roundRect">
              <a:avLst>
                <a:gd name="adj" fmla="val 2616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Rounded Corners 3">
            <a:extLst>
              <a:ext uri="{FF2B5EF4-FFF2-40B4-BE49-F238E27FC236}">
                <a16:creationId xmlns:a16="http://schemas.microsoft.com/office/drawing/2014/main" id="{9ECDCF38-014B-4D45-AB04-FCC5BD42461D}"/>
              </a:ext>
            </a:extLst>
          </p:cNvPr>
          <p:cNvSpPr/>
          <p:nvPr/>
        </p:nvSpPr>
        <p:spPr>
          <a:xfrm>
            <a:off x="5516801" y="1782032"/>
            <a:ext cx="1158401" cy="1066179"/>
          </a:xfrm>
          <a:prstGeom prst="roundRect">
            <a:avLst>
              <a:gd name="adj" fmla="val 7941"/>
            </a:avLst>
          </a:prstGeom>
          <a:gradFill>
            <a:gsLst>
              <a:gs pos="8000">
                <a:schemeClr val="accent1"/>
              </a:gs>
              <a:gs pos="100000">
                <a:schemeClr val="accent2"/>
              </a:gs>
            </a:gsLst>
            <a:lin ang="5400000" scaled="1"/>
          </a:gradFill>
          <a:ln>
            <a:noFill/>
          </a:ln>
          <a:effectLst>
            <a:outerShdw dist="38100" dir="2700000" algn="tl" rotWithShape="0">
              <a:srgbClr val="2C80A4"/>
            </a:outerShdw>
          </a:effectLst>
        </p:spPr>
        <p:style>
          <a:lnRef idx="2">
            <a:schemeClr val="accent1">
              <a:shade val="50000"/>
            </a:schemeClr>
          </a:lnRef>
          <a:fillRef idx="1">
            <a:schemeClr val="accent1"/>
          </a:fillRef>
          <a:effectRef idx="0">
            <a:schemeClr val="accent1"/>
          </a:effectRef>
          <a:fontRef idx="minor">
            <a:schemeClr val="lt1"/>
          </a:fontRef>
        </p:style>
        <p:txBody>
          <a:bodyPr tIns="0" bIns="228600" rtlCol="0" anchor="ctr"/>
          <a:lstStyle/>
          <a:p>
            <a:pPr algn="ctr"/>
            <a:r>
              <a:rPr lang="en-US" sz="2500" b="1" dirty="0">
                <a:solidFill>
                  <a:schemeClr val="bg1"/>
                </a:solidFill>
                <a:latin typeface="Century Gothic" panose="020B0502020202020204" pitchFamily="34" charset="0"/>
              </a:rPr>
              <a:t>P</a:t>
            </a:r>
          </a:p>
        </p:txBody>
      </p:sp>
      <p:sp>
        <p:nvSpPr>
          <p:cNvPr id="5" name="Rectangle: Rounded Corners 4">
            <a:extLst>
              <a:ext uri="{FF2B5EF4-FFF2-40B4-BE49-F238E27FC236}">
                <a16:creationId xmlns:a16="http://schemas.microsoft.com/office/drawing/2014/main" id="{A2B65ACA-91A9-4A6F-976B-5D6E77DB0C7D}"/>
              </a:ext>
            </a:extLst>
          </p:cNvPr>
          <p:cNvSpPr/>
          <p:nvPr/>
        </p:nvSpPr>
        <p:spPr>
          <a:xfrm>
            <a:off x="3528691" y="1782032"/>
            <a:ext cx="1158401" cy="1066179"/>
          </a:xfrm>
          <a:prstGeom prst="roundRect">
            <a:avLst>
              <a:gd name="adj" fmla="val 7941"/>
            </a:avLst>
          </a:prstGeom>
          <a:gradFill>
            <a:gsLst>
              <a:gs pos="0">
                <a:schemeClr val="bg1"/>
              </a:gs>
              <a:gs pos="100000">
                <a:schemeClr val="bg1">
                  <a:lumMod val="95000"/>
                </a:schemeClr>
              </a:gs>
            </a:gsLst>
            <a:path path="circle">
              <a:fillToRect l="100000" b="100000"/>
            </a:path>
          </a:gra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228600" rtlCol="0" anchor="ctr"/>
          <a:lstStyle/>
          <a:p>
            <a:pPr lvl="0" algn="ctr"/>
            <a:r>
              <a:rPr lang="en-US" sz="2500" b="1" dirty="0">
                <a:solidFill>
                  <a:schemeClr val="accent1"/>
                </a:solidFill>
                <a:latin typeface="Century Gothic" panose="020B0502020202020204" pitchFamily="34" charset="0"/>
              </a:rPr>
              <a:t>I</a:t>
            </a:r>
          </a:p>
        </p:txBody>
      </p:sp>
      <p:sp>
        <p:nvSpPr>
          <p:cNvPr id="6" name="Rectangle: Rounded Corners 5">
            <a:extLst>
              <a:ext uri="{FF2B5EF4-FFF2-40B4-BE49-F238E27FC236}">
                <a16:creationId xmlns:a16="http://schemas.microsoft.com/office/drawing/2014/main" id="{5749A566-B767-4A74-AC21-AC4A66482205}"/>
              </a:ext>
            </a:extLst>
          </p:cNvPr>
          <p:cNvSpPr/>
          <p:nvPr/>
        </p:nvSpPr>
        <p:spPr>
          <a:xfrm>
            <a:off x="1540581" y="1782032"/>
            <a:ext cx="1158401" cy="1066179"/>
          </a:xfrm>
          <a:prstGeom prst="roundRect">
            <a:avLst>
              <a:gd name="adj" fmla="val 7941"/>
            </a:avLst>
          </a:prstGeom>
          <a:gradFill>
            <a:gsLst>
              <a:gs pos="0">
                <a:schemeClr val="bg1"/>
              </a:gs>
              <a:gs pos="100000">
                <a:schemeClr val="bg1">
                  <a:lumMod val="95000"/>
                </a:schemeClr>
              </a:gs>
            </a:gsLst>
            <a:path path="circle">
              <a:fillToRect l="100000" b="100000"/>
            </a:path>
          </a:gradFill>
          <a:ln>
            <a:solidFill>
              <a:schemeClr val="tx2"/>
            </a:solidFill>
          </a:ln>
          <a:effectLst>
            <a:outerShdw dist="254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228600" rtlCol="0" anchor="ctr"/>
          <a:lstStyle/>
          <a:p>
            <a:pPr algn="ctr"/>
            <a:r>
              <a:rPr lang="en-US" sz="2500" b="1" dirty="0">
                <a:solidFill>
                  <a:schemeClr val="tx2"/>
                </a:solidFill>
                <a:latin typeface="Century Gothic" panose="020B0502020202020204" pitchFamily="34" charset="0"/>
              </a:rPr>
              <a:t>S</a:t>
            </a:r>
          </a:p>
        </p:txBody>
      </p:sp>
      <p:sp>
        <p:nvSpPr>
          <p:cNvPr id="7" name="Rectangle: Rounded Corners 6">
            <a:extLst>
              <a:ext uri="{FF2B5EF4-FFF2-40B4-BE49-F238E27FC236}">
                <a16:creationId xmlns:a16="http://schemas.microsoft.com/office/drawing/2014/main" id="{028446B1-A498-4BD9-A9B6-D411BA83E7F8}"/>
              </a:ext>
            </a:extLst>
          </p:cNvPr>
          <p:cNvSpPr/>
          <p:nvPr/>
        </p:nvSpPr>
        <p:spPr>
          <a:xfrm>
            <a:off x="7504910" y="1782032"/>
            <a:ext cx="1158401" cy="1066179"/>
          </a:xfrm>
          <a:prstGeom prst="roundRect">
            <a:avLst>
              <a:gd name="adj" fmla="val 7941"/>
            </a:avLst>
          </a:prstGeom>
          <a:gradFill>
            <a:gsLst>
              <a:gs pos="0">
                <a:schemeClr val="bg1"/>
              </a:gs>
              <a:gs pos="100000">
                <a:schemeClr val="bg1">
                  <a:lumMod val="95000"/>
                </a:schemeClr>
              </a:gs>
            </a:gsLst>
            <a:path path="circle">
              <a:fillToRect l="100000" b="100000"/>
            </a:path>
          </a:gra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228600" rtlCol="0" anchor="ctr"/>
          <a:lstStyle/>
          <a:p>
            <a:pPr lvl="0" algn="ctr"/>
            <a:r>
              <a:rPr lang="en-US" sz="2500" b="1" dirty="0">
                <a:solidFill>
                  <a:schemeClr val="accent2"/>
                </a:solidFill>
                <a:latin typeface="Century Gothic" panose="020B0502020202020204" pitchFamily="34" charset="0"/>
              </a:rPr>
              <a:t>O</a:t>
            </a:r>
          </a:p>
        </p:txBody>
      </p:sp>
      <p:sp>
        <p:nvSpPr>
          <p:cNvPr id="8" name="Rectangle: Rounded Corners 7">
            <a:extLst>
              <a:ext uri="{FF2B5EF4-FFF2-40B4-BE49-F238E27FC236}">
                <a16:creationId xmlns:a16="http://schemas.microsoft.com/office/drawing/2014/main" id="{C74E454B-7D3F-4419-A9BB-4DD52E996F33}"/>
              </a:ext>
            </a:extLst>
          </p:cNvPr>
          <p:cNvSpPr/>
          <p:nvPr/>
        </p:nvSpPr>
        <p:spPr>
          <a:xfrm>
            <a:off x="9493018" y="1782032"/>
            <a:ext cx="1158401" cy="1066179"/>
          </a:xfrm>
          <a:prstGeom prst="roundRect">
            <a:avLst>
              <a:gd name="adj" fmla="val 7941"/>
            </a:avLst>
          </a:prstGeom>
          <a:gradFill>
            <a:gsLst>
              <a:gs pos="0">
                <a:schemeClr val="bg1"/>
              </a:gs>
              <a:gs pos="100000">
                <a:schemeClr val="bg1">
                  <a:lumMod val="95000"/>
                </a:schemeClr>
              </a:gs>
            </a:gsLst>
            <a:path path="circle">
              <a:fillToRect l="100000" b="100000"/>
            </a:path>
          </a:gra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228600" rtlCol="0" anchor="ctr"/>
          <a:lstStyle/>
          <a:p>
            <a:pPr lvl="0" algn="ctr"/>
            <a:r>
              <a:rPr lang="en-US" sz="2500" b="1" dirty="0">
                <a:solidFill>
                  <a:schemeClr val="tx2">
                    <a:lumMod val="60000"/>
                    <a:lumOff val="40000"/>
                  </a:schemeClr>
                </a:solidFill>
                <a:latin typeface="Century Gothic" panose="020B0502020202020204" pitchFamily="34" charset="0"/>
              </a:rPr>
              <a:t>C</a:t>
            </a:r>
          </a:p>
        </p:txBody>
      </p:sp>
      <p:sp>
        <p:nvSpPr>
          <p:cNvPr id="16" name="Freeform: Shape 15">
            <a:extLst>
              <a:ext uri="{FF2B5EF4-FFF2-40B4-BE49-F238E27FC236}">
                <a16:creationId xmlns:a16="http://schemas.microsoft.com/office/drawing/2014/main" id="{4345E5B0-B677-486D-B657-373D14173FAD}"/>
              </a:ext>
            </a:extLst>
          </p:cNvPr>
          <p:cNvSpPr/>
          <p:nvPr/>
        </p:nvSpPr>
        <p:spPr>
          <a:xfrm>
            <a:off x="2945635" y="2226074"/>
            <a:ext cx="336403" cy="178096"/>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2620585-5C11-449E-9DE3-54F6A243F69A}"/>
              </a:ext>
            </a:extLst>
          </p:cNvPr>
          <p:cNvSpPr/>
          <p:nvPr/>
        </p:nvSpPr>
        <p:spPr>
          <a:xfrm>
            <a:off x="4933743" y="2226074"/>
            <a:ext cx="336403" cy="178096"/>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1FCFCB8-C444-41F6-B58B-A8504C287700}"/>
              </a:ext>
            </a:extLst>
          </p:cNvPr>
          <p:cNvSpPr/>
          <p:nvPr/>
        </p:nvSpPr>
        <p:spPr>
          <a:xfrm>
            <a:off x="6921852" y="2226074"/>
            <a:ext cx="336403" cy="178096"/>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135E237A-5C36-4693-9200-64B75D1982CA}"/>
              </a:ext>
            </a:extLst>
          </p:cNvPr>
          <p:cNvSpPr/>
          <p:nvPr/>
        </p:nvSpPr>
        <p:spPr>
          <a:xfrm>
            <a:off x="8909960" y="2226074"/>
            <a:ext cx="336403" cy="178096"/>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TextBox 19">
            <a:extLst>
              <a:ext uri="{FF2B5EF4-FFF2-40B4-BE49-F238E27FC236}">
                <a16:creationId xmlns:a16="http://schemas.microsoft.com/office/drawing/2014/main" id="{8380DA6E-1571-4E6F-AF28-186DD8025C89}"/>
              </a:ext>
            </a:extLst>
          </p:cNvPr>
          <p:cNvSpPr txBox="1"/>
          <p:nvPr/>
        </p:nvSpPr>
        <p:spPr>
          <a:xfrm>
            <a:off x="1695837" y="2376266"/>
            <a:ext cx="847891" cy="287737"/>
          </a:xfrm>
          <a:prstGeom prst="rect">
            <a:avLst/>
          </a:prstGeom>
          <a:noFill/>
        </p:spPr>
        <p:txBody>
          <a:bodyPr wrap="none" rtlCol="0">
            <a:spAutoFit/>
          </a:bodyPr>
          <a:lstStyle/>
          <a:p>
            <a:pPr algn="ctr"/>
            <a:r>
              <a:rPr lang="en-US" sz="1200" b="1" dirty="0">
                <a:solidFill>
                  <a:schemeClr val="tx2"/>
                </a:solidFill>
              </a:rPr>
              <a:t>SUPPLIER</a:t>
            </a:r>
          </a:p>
        </p:txBody>
      </p:sp>
      <p:sp>
        <p:nvSpPr>
          <p:cNvPr id="23" name="TextBox 22">
            <a:extLst>
              <a:ext uri="{FF2B5EF4-FFF2-40B4-BE49-F238E27FC236}">
                <a16:creationId xmlns:a16="http://schemas.microsoft.com/office/drawing/2014/main" id="{6083F94D-89B5-433C-9216-0C96079F8B84}"/>
              </a:ext>
            </a:extLst>
          </p:cNvPr>
          <p:cNvSpPr txBox="1"/>
          <p:nvPr/>
        </p:nvSpPr>
        <p:spPr>
          <a:xfrm>
            <a:off x="3801338" y="2376266"/>
            <a:ext cx="613106" cy="287737"/>
          </a:xfrm>
          <a:prstGeom prst="rect">
            <a:avLst/>
          </a:prstGeom>
          <a:noFill/>
        </p:spPr>
        <p:txBody>
          <a:bodyPr wrap="none" rtlCol="0">
            <a:spAutoFit/>
          </a:bodyPr>
          <a:lstStyle/>
          <a:p>
            <a:pPr algn="ctr"/>
            <a:r>
              <a:rPr lang="en-US" sz="1200" b="1" dirty="0">
                <a:solidFill>
                  <a:schemeClr val="accent1"/>
                </a:solidFill>
              </a:rPr>
              <a:t>INPUT</a:t>
            </a:r>
          </a:p>
        </p:txBody>
      </p:sp>
      <p:sp>
        <p:nvSpPr>
          <p:cNvPr id="24" name="TextBox 23">
            <a:extLst>
              <a:ext uri="{FF2B5EF4-FFF2-40B4-BE49-F238E27FC236}">
                <a16:creationId xmlns:a16="http://schemas.microsoft.com/office/drawing/2014/main" id="{2F54045D-82AC-448E-B13E-B00365587D05}"/>
              </a:ext>
            </a:extLst>
          </p:cNvPr>
          <p:cNvSpPr txBox="1"/>
          <p:nvPr/>
        </p:nvSpPr>
        <p:spPr>
          <a:xfrm>
            <a:off x="5653738" y="2376266"/>
            <a:ext cx="884523" cy="287737"/>
          </a:xfrm>
          <a:prstGeom prst="rect">
            <a:avLst/>
          </a:prstGeom>
          <a:noFill/>
        </p:spPr>
        <p:txBody>
          <a:bodyPr wrap="none" rtlCol="0">
            <a:spAutoFit/>
          </a:bodyPr>
          <a:lstStyle/>
          <a:p>
            <a:pPr algn="ctr"/>
            <a:r>
              <a:rPr lang="en-US" sz="1200" b="1" dirty="0">
                <a:solidFill>
                  <a:schemeClr val="bg1"/>
                </a:solidFill>
              </a:rPr>
              <a:t>PROCESS</a:t>
            </a:r>
          </a:p>
        </p:txBody>
      </p:sp>
      <p:sp>
        <p:nvSpPr>
          <p:cNvPr id="25" name="TextBox 24">
            <a:extLst>
              <a:ext uri="{FF2B5EF4-FFF2-40B4-BE49-F238E27FC236}">
                <a16:creationId xmlns:a16="http://schemas.microsoft.com/office/drawing/2014/main" id="{8E29B00F-FA7C-45B8-BBD8-8424977AFDCE}"/>
              </a:ext>
            </a:extLst>
          </p:cNvPr>
          <p:cNvSpPr txBox="1"/>
          <p:nvPr/>
        </p:nvSpPr>
        <p:spPr>
          <a:xfrm>
            <a:off x="7707619" y="2376266"/>
            <a:ext cx="752977" cy="287737"/>
          </a:xfrm>
          <a:prstGeom prst="rect">
            <a:avLst/>
          </a:prstGeom>
          <a:noFill/>
        </p:spPr>
        <p:txBody>
          <a:bodyPr wrap="none" rtlCol="0">
            <a:spAutoFit/>
          </a:bodyPr>
          <a:lstStyle/>
          <a:p>
            <a:pPr algn="ctr"/>
            <a:r>
              <a:rPr lang="en-US" sz="1200" b="1" dirty="0">
                <a:solidFill>
                  <a:schemeClr val="accent2"/>
                </a:solidFill>
              </a:rPr>
              <a:t>OUTPUT</a:t>
            </a:r>
          </a:p>
        </p:txBody>
      </p:sp>
      <p:sp>
        <p:nvSpPr>
          <p:cNvPr id="26" name="TextBox 25">
            <a:extLst>
              <a:ext uri="{FF2B5EF4-FFF2-40B4-BE49-F238E27FC236}">
                <a16:creationId xmlns:a16="http://schemas.microsoft.com/office/drawing/2014/main" id="{C9169888-AC32-48A8-9268-173B76CC0375}"/>
              </a:ext>
            </a:extLst>
          </p:cNvPr>
          <p:cNvSpPr txBox="1"/>
          <p:nvPr/>
        </p:nvSpPr>
        <p:spPr>
          <a:xfrm>
            <a:off x="9560853" y="2376266"/>
            <a:ext cx="1022731" cy="287737"/>
          </a:xfrm>
          <a:prstGeom prst="rect">
            <a:avLst/>
          </a:prstGeom>
          <a:noFill/>
        </p:spPr>
        <p:txBody>
          <a:bodyPr wrap="none" rtlCol="0">
            <a:spAutoFit/>
          </a:bodyPr>
          <a:lstStyle/>
          <a:p>
            <a:pPr algn="ctr"/>
            <a:r>
              <a:rPr lang="en-US" sz="1200" b="1" dirty="0">
                <a:solidFill>
                  <a:schemeClr val="tx2">
                    <a:lumMod val="60000"/>
                    <a:lumOff val="40000"/>
                  </a:schemeClr>
                </a:solidFill>
              </a:rPr>
              <a:t>CUSTOMER</a:t>
            </a:r>
          </a:p>
        </p:txBody>
      </p:sp>
      <p:grpSp>
        <p:nvGrpSpPr>
          <p:cNvPr id="78" name="Group 77">
            <a:extLst>
              <a:ext uri="{FF2B5EF4-FFF2-40B4-BE49-F238E27FC236}">
                <a16:creationId xmlns:a16="http://schemas.microsoft.com/office/drawing/2014/main" id="{96FA3297-36A6-4BB7-91D4-C26B3F4A0D48}"/>
              </a:ext>
            </a:extLst>
          </p:cNvPr>
          <p:cNvGrpSpPr/>
          <p:nvPr/>
        </p:nvGrpSpPr>
        <p:grpSpPr>
          <a:xfrm>
            <a:off x="1668997" y="772557"/>
            <a:ext cx="8854008" cy="538968"/>
            <a:chOff x="1957824" y="744247"/>
            <a:chExt cx="8523597" cy="518855"/>
          </a:xfrm>
          <a:gradFill>
            <a:gsLst>
              <a:gs pos="8000">
                <a:schemeClr val="accent1"/>
              </a:gs>
              <a:gs pos="100000">
                <a:schemeClr val="accent2"/>
              </a:gs>
            </a:gsLst>
            <a:lin ang="0" scaled="0"/>
          </a:gradFill>
        </p:grpSpPr>
        <p:sp>
          <p:nvSpPr>
            <p:cNvPr id="98" name="Freeform: Shape 97">
              <a:extLst>
                <a:ext uri="{FF2B5EF4-FFF2-40B4-BE49-F238E27FC236}">
                  <a16:creationId xmlns:a16="http://schemas.microsoft.com/office/drawing/2014/main" id="{BED64FDE-4F36-4840-B639-6D68555949EB}"/>
                </a:ext>
              </a:extLst>
            </p:cNvPr>
            <p:cNvSpPr/>
            <p:nvPr/>
          </p:nvSpPr>
          <p:spPr>
            <a:xfrm>
              <a:off x="1957824" y="744247"/>
              <a:ext cx="1287485" cy="518855"/>
            </a:xfrm>
            <a:custGeom>
              <a:avLst/>
              <a:gdLst>
                <a:gd name="connsiteX0" fmla="*/ 100990 w 1287485"/>
                <a:gd name="connsiteY0" fmla="*/ 0 h 518855"/>
                <a:gd name="connsiteX1" fmla="*/ 1154175 w 1287485"/>
                <a:gd name="connsiteY1" fmla="*/ 0 h 518855"/>
                <a:gd name="connsiteX2" fmla="*/ 1287485 w 1287485"/>
                <a:gd name="connsiteY2" fmla="*/ 259428 h 518855"/>
                <a:gd name="connsiteX3" fmla="*/ 1154175 w 1287485"/>
                <a:gd name="connsiteY3" fmla="*/ 518855 h 518855"/>
                <a:gd name="connsiteX4" fmla="*/ 100990 w 1287485"/>
                <a:gd name="connsiteY4" fmla="*/ 518855 h 518855"/>
                <a:gd name="connsiteX5" fmla="*/ 0 w 1287485"/>
                <a:gd name="connsiteY5" fmla="*/ 417865 h 518855"/>
                <a:gd name="connsiteX6" fmla="*/ 0 w 1287485"/>
                <a:gd name="connsiteY6" fmla="*/ 100990 h 518855"/>
                <a:gd name="connsiteX7" fmla="*/ 100990 w 1287485"/>
                <a:gd name="connsiteY7" fmla="*/ 0 h 51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7485" h="518855">
                  <a:moveTo>
                    <a:pt x="100990" y="0"/>
                  </a:moveTo>
                  <a:lnTo>
                    <a:pt x="1154175" y="0"/>
                  </a:lnTo>
                  <a:lnTo>
                    <a:pt x="1287485" y="259428"/>
                  </a:lnTo>
                  <a:lnTo>
                    <a:pt x="1154175" y="518855"/>
                  </a:lnTo>
                  <a:lnTo>
                    <a:pt x="100990" y="518855"/>
                  </a:lnTo>
                  <a:cubicBezTo>
                    <a:pt x="45215" y="518855"/>
                    <a:pt x="0" y="473640"/>
                    <a:pt x="0" y="417865"/>
                  </a:cubicBezTo>
                  <a:lnTo>
                    <a:pt x="0" y="100990"/>
                  </a:lnTo>
                  <a:cubicBezTo>
                    <a:pt x="0" y="45215"/>
                    <a:pt x="45215" y="0"/>
                    <a:pt x="100990" y="0"/>
                  </a:cubicBezTo>
                  <a:close/>
                </a:path>
              </a:pathLst>
            </a:custGeom>
            <a:solidFill>
              <a:schemeClr val="bg1"/>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wrap="square" lIns="45720" rIns="45720" rtlCol="0" anchor="ctr">
              <a:no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lumMod val="50000"/>
                    </a:schemeClr>
                  </a:solidFill>
                  <a:effectLst/>
                  <a:uLnTx/>
                  <a:uFillTx/>
                  <a:latin typeface="+mj-lt"/>
                  <a:ea typeface="+mn-ea"/>
                  <a:cs typeface="+mn-cs"/>
                </a:rPr>
                <a:t>Start</a:t>
              </a:r>
            </a:p>
          </p:txBody>
        </p:sp>
        <p:sp>
          <p:nvSpPr>
            <p:cNvPr id="97" name="Freeform: Shape 96">
              <a:extLst>
                <a:ext uri="{FF2B5EF4-FFF2-40B4-BE49-F238E27FC236}">
                  <a16:creationId xmlns:a16="http://schemas.microsoft.com/office/drawing/2014/main" id="{245C5864-B2E4-4894-8C5D-D04BF712AA0A}"/>
                </a:ext>
              </a:extLst>
            </p:cNvPr>
            <p:cNvSpPr/>
            <p:nvPr/>
          </p:nvSpPr>
          <p:spPr>
            <a:xfrm>
              <a:off x="3300090" y="744247"/>
              <a:ext cx="1420795" cy="518855"/>
            </a:xfrm>
            <a:custGeom>
              <a:avLst/>
              <a:gdLst>
                <a:gd name="connsiteX0" fmla="*/ 0 w 1420795"/>
                <a:gd name="connsiteY0" fmla="*/ 0 h 518855"/>
                <a:gd name="connsiteX1" fmla="*/ 1287485 w 1420795"/>
                <a:gd name="connsiteY1" fmla="*/ 0 h 518855"/>
                <a:gd name="connsiteX2" fmla="*/ 1420795 w 1420795"/>
                <a:gd name="connsiteY2" fmla="*/ 259428 h 518855"/>
                <a:gd name="connsiteX3" fmla="*/ 1287485 w 1420795"/>
                <a:gd name="connsiteY3" fmla="*/ 518855 h 518855"/>
                <a:gd name="connsiteX4" fmla="*/ 0 w 1420795"/>
                <a:gd name="connsiteY4" fmla="*/ 518855 h 518855"/>
                <a:gd name="connsiteX5" fmla="*/ 133310 w 1420795"/>
                <a:gd name="connsiteY5" fmla="*/ 259428 h 518855"/>
                <a:gd name="connsiteX6" fmla="*/ 0 w 1420795"/>
                <a:gd name="connsiteY6" fmla="*/ 0 h 51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95" h="518855">
                  <a:moveTo>
                    <a:pt x="0" y="0"/>
                  </a:moveTo>
                  <a:lnTo>
                    <a:pt x="1287485" y="0"/>
                  </a:lnTo>
                  <a:lnTo>
                    <a:pt x="1420795" y="259428"/>
                  </a:lnTo>
                  <a:lnTo>
                    <a:pt x="1287485" y="518855"/>
                  </a:lnTo>
                  <a:lnTo>
                    <a:pt x="0" y="518855"/>
                  </a:lnTo>
                  <a:lnTo>
                    <a:pt x="133310" y="259428"/>
                  </a:lnTo>
                  <a:lnTo>
                    <a:pt x="0" y="0"/>
                  </a:lnTo>
                  <a:close/>
                </a:path>
              </a:pathLst>
            </a:custGeom>
            <a:solidFill>
              <a:schemeClr val="bg1"/>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wrap="square" lIns="45720" rIns="45720" rtlCol="0" anchor="ctr">
              <a:noAutofit/>
            </a:bodyPr>
            <a:lstStyle/>
            <a:p>
              <a:pPr algn="ctr">
                <a:lnSpc>
                  <a:spcPts val="1300"/>
                </a:lnSpc>
              </a:pPr>
              <a:r>
                <a:rPr lang="en-US" sz="1200" dirty="0">
                  <a:solidFill>
                    <a:schemeClr val="bg1">
                      <a:lumMod val="50000"/>
                    </a:schemeClr>
                  </a:solidFill>
                  <a:latin typeface="+mj-lt"/>
                </a:rPr>
                <a:t>Step 1</a:t>
              </a:r>
            </a:p>
          </p:txBody>
        </p:sp>
        <p:sp>
          <p:nvSpPr>
            <p:cNvPr id="96" name="Freeform: Shape 95">
              <a:extLst>
                <a:ext uri="{FF2B5EF4-FFF2-40B4-BE49-F238E27FC236}">
                  <a16:creationId xmlns:a16="http://schemas.microsoft.com/office/drawing/2014/main" id="{FB5179B3-AEAE-4A09-8F70-31EC2BB71509}"/>
                </a:ext>
              </a:extLst>
            </p:cNvPr>
            <p:cNvSpPr/>
            <p:nvPr/>
          </p:nvSpPr>
          <p:spPr>
            <a:xfrm>
              <a:off x="4775666" y="744247"/>
              <a:ext cx="1420795" cy="518855"/>
            </a:xfrm>
            <a:custGeom>
              <a:avLst/>
              <a:gdLst>
                <a:gd name="connsiteX0" fmla="*/ 0 w 1420795"/>
                <a:gd name="connsiteY0" fmla="*/ 0 h 518855"/>
                <a:gd name="connsiteX1" fmla="*/ 1287485 w 1420795"/>
                <a:gd name="connsiteY1" fmla="*/ 0 h 518855"/>
                <a:gd name="connsiteX2" fmla="*/ 1420795 w 1420795"/>
                <a:gd name="connsiteY2" fmla="*/ 259428 h 518855"/>
                <a:gd name="connsiteX3" fmla="*/ 1287485 w 1420795"/>
                <a:gd name="connsiteY3" fmla="*/ 518855 h 518855"/>
                <a:gd name="connsiteX4" fmla="*/ 0 w 1420795"/>
                <a:gd name="connsiteY4" fmla="*/ 518855 h 518855"/>
                <a:gd name="connsiteX5" fmla="*/ 133310 w 1420795"/>
                <a:gd name="connsiteY5" fmla="*/ 259428 h 518855"/>
                <a:gd name="connsiteX6" fmla="*/ 0 w 1420795"/>
                <a:gd name="connsiteY6" fmla="*/ 0 h 51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95" h="518855">
                  <a:moveTo>
                    <a:pt x="0" y="0"/>
                  </a:moveTo>
                  <a:lnTo>
                    <a:pt x="1287485" y="0"/>
                  </a:lnTo>
                  <a:lnTo>
                    <a:pt x="1420795" y="259428"/>
                  </a:lnTo>
                  <a:lnTo>
                    <a:pt x="1287485" y="518855"/>
                  </a:lnTo>
                  <a:lnTo>
                    <a:pt x="0" y="518855"/>
                  </a:lnTo>
                  <a:lnTo>
                    <a:pt x="133310" y="259428"/>
                  </a:lnTo>
                  <a:lnTo>
                    <a:pt x="0" y="0"/>
                  </a:lnTo>
                  <a:close/>
                </a:path>
              </a:pathLst>
            </a:custGeom>
            <a:solidFill>
              <a:schemeClr val="bg1"/>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wrap="square" lIns="45720" rIns="45720" rtlCol="0" anchor="ctr">
              <a:noAutofit/>
            </a:bodyPr>
            <a:lstStyle/>
            <a:p>
              <a:pPr algn="ctr">
                <a:lnSpc>
                  <a:spcPts val="1300"/>
                </a:lnSpc>
              </a:pPr>
              <a:r>
                <a:rPr lang="en-US" sz="1200" dirty="0">
                  <a:solidFill>
                    <a:schemeClr val="bg1">
                      <a:lumMod val="50000"/>
                    </a:schemeClr>
                  </a:solidFill>
                  <a:latin typeface="+mj-lt"/>
                </a:rPr>
                <a:t>Step 2</a:t>
              </a:r>
            </a:p>
          </p:txBody>
        </p:sp>
        <p:sp>
          <p:nvSpPr>
            <p:cNvPr id="95" name="Freeform: Shape 94">
              <a:extLst>
                <a:ext uri="{FF2B5EF4-FFF2-40B4-BE49-F238E27FC236}">
                  <a16:creationId xmlns:a16="http://schemas.microsoft.com/office/drawing/2014/main" id="{EF84020B-0DD5-4599-B5D4-67F5D93C22C8}"/>
                </a:ext>
              </a:extLst>
            </p:cNvPr>
            <p:cNvSpPr/>
            <p:nvPr/>
          </p:nvSpPr>
          <p:spPr>
            <a:xfrm>
              <a:off x="6251242" y="744247"/>
              <a:ext cx="1420795" cy="518855"/>
            </a:xfrm>
            <a:custGeom>
              <a:avLst/>
              <a:gdLst>
                <a:gd name="connsiteX0" fmla="*/ 0 w 1420795"/>
                <a:gd name="connsiteY0" fmla="*/ 0 h 518855"/>
                <a:gd name="connsiteX1" fmla="*/ 1287485 w 1420795"/>
                <a:gd name="connsiteY1" fmla="*/ 0 h 518855"/>
                <a:gd name="connsiteX2" fmla="*/ 1420795 w 1420795"/>
                <a:gd name="connsiteY2" fmla="*/ 259428 h 518855"/>
                <a:gd name="connsiteX3" fmla="*/ 1287485 w 1420795"/>
                <a:gd name="connsiteY3" fmla="*/ 518855 h 518855"/>
                <a:gd name="connsiteX4" fmla="*/ 0 w 1420795"/>
                <a:gd name="connsiteY4" fmla="*/ 518855 h 518855"/>
                <a:gd name="connsiteX5" fmla="*/ 133310 w 1420795"/>
                <a:gd name="connsiteY5" fmla="*/ 259428 h 518855"/>
                <a:gd name="connsiteX6" fmla="*/ 0 w 1420795"/>
                <a:gd name="connsiteY6" fmla="*/ 0 h 51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95" h="518855">
                  <a:moveTo>
                    <a:pt x="0" y="0"/>
                  </a:moveTo>
                  <a:lnTo>
                    <a:pt x="1287485" y="0"/>
                  </a:lnTo>
                  <a:lnTo>
                    <a:pt x="1420795" y="259428"/>
                  </a:lnTo>
                  <a:lnTo>
                    <a:pt x="1287485" y="518855"/>
                  </a:lnTo>
                  <a:lnTo>
                    <a:pt x="0" y="518855"/>
                  </a:lnTo>
                  <a:lnTo>
                    <a:pt x="133310" y="259428"/>
                  </a:lnTo>
                  <a:lnTo>
                    <a:pt x="0" y="0"/>
                  </a:lnTo>
                  <a:close/>
                </a:path>
              </a:pathLst>
            </a:custGeom>
            <a:solidFill>
              <a:schemeClr val="bg1"/>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wrap="square" lIns="45720" rIns="45720" rtlCol="0" anchor="ctr">
              <a:noAutofit/>
            </a:bodyPr>
            <a:lstStyle/>
            <a:p>
              <a:pPr algn="ctr">
                <a:lnSpc>
                  <a:spcPts val="1300"/>
                </a:lnSpc>
              </a:pPr>
              <a:r>
                <a:rPr lang="en-US" sz="1200" dirty="0">
                  <a:solidFill>
                    <a:schemeClr val="bg1">
                      <a:lumMod val="50000"/>
                    </a:schemeClr>
                  </a:solidFill>
                  <a:latin typeface="+mj-lt"/>
                </a:rPr>
                <a:t>Step 3</a:t>
              </a:r>
            </a:p>
          </p:txBody>
        </p:sp>
        <p:sp>
          <p:nvSpPr>
            <p:cNvPr id="94" name="Freeform: Shape 93">
              <a:extLst>
                <a:ext uri="{FF2B5EF4-FFF2-40B4-BE49-F238E27FC236}">
                  <a16:creationId xmlns:a16="http://schemas.microsoft.com/office/drawing/2014/main" id="{43B9B381-832E-4728-85AC-AE8F3B05284D}"/>
                </a:ext>
              </a:extLst>
            </p:cNvPr>
            <p:cNvSpPr/>
            <p:nvPr/>
          </p:nvSpPr>
          <p:spPr>
            <a:xfrm>
              <a:off x="7726818" y="744247"/>
              <a:ext cx="1420795" cy="518855"/>
            </a:xfrm>
            <a:custGeom>
              <a:avLst/>
              <a:gdLst>
                <a:gd name="connsiteX0" fmla="*/ 0 w 1420795"/>
                <a:gd name="connsiteY0" fmla="*/ 0 h 518855"/>
                <a:gd name="connsiteX1" fmla="*/ 1287485 w 1420795"/>
                <a:gd name="connsiteY1" fmla="*/ 0 h 518855"/>
                <a:gd name="connsiteX2" fmla="*/ 1420795 w 1420795"/>
                <a:gd name="connsiteY2" fmla="*/ 259428 h 518855"/>
                <a:gd name="connsiteX3" fmla="*/ 1287485 w 1420795"/>
                <a:gd name="connsiteY3" fmla="*/ 518855 h 518855"/>
                <a:gd name="connsiteX4" fmla="*/ 0 w 1420795"/>
                <a:gd name="connsiteY4" fmla="*/ 518855 h 518855"/>
                <a:gd name="connsiteX5" fmla="*/ 133310 w 1420795"/>
                <a:gd name="connsiteY5" fmla="*/ 259428 h 518855"/>
                <a:gd name="connsiteX6" fmla="*/ 0 w 1420795"/>
                <a:gd name="connsiteY6" fmla="*/ 0 h 51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95" h="518855">
                  <a:moveTo>
                    <a:pt x="0" y="0"/>
                  </a:moveTo>
                  <a:lnTo>
                    <a:pt x="1287485" y="0"/>
                  </a:lnTo>
                  <a:lnTo>
                    <a:pt x="1420795" y="259428"/>
                  </a:lnTo>
                  <a:lnTo>
                    <a:pt x="1287485" y="518855"/>
                  </a:lnTo>
                  <a:lnTo>
                    <a:pt x="0" y="518855"/>
                  </a:lnTo>
                  <a:lnTo>
                    <a:pt x="133310" y="259428"/>
                  </a:lnTo>
                  <a:lnTo>
                    <a:pt x="0" y="0"/>
                  </a:lnTo>
                  <a:close/>
                </a:path>
              </a:pathLst>
            </a:custGeom>
            <a:solidFill>
              <a:schemeClr val="bg1"/>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wrap="square" lIns="45720" rIns="45720" rtlCol="0" anchor="ctr">
              <a:noAutofit/>
            </a:bodyPr>
            <a:lstStyle/>
            <a:p>
              <a:pPr algn="ctr">
                <a:lnSpc>
                  <a:spcPts val="1300"/>
                </a:lnSpc>
              </a:pPr>
              <a:r>
                <a:rPr lang="en-US" sz="1200" dirty="0">
                  <a:solidFill>
                    <a:schemeClr val="bg1">
                      <a:lumMod val="50000"/>
                    </a:schemeClr>
                  </a:solidFill>
                  <a:latin typeface="+mj-lt"/>
                </a:rPr>
                <a:t>Step 4</a:t>
              </a:r>
            </a:p>
          </p:txBody>
        </p:sp>
        <p:sp>
          <p:nvSpPr>
            <p:cNvPr id="93" name="Freeform: Shape 92">
              <a:extLst>
                <a:ext uri="{FF2B5EF4-FFF2-40B4-BE49-F238E27FC236}">
                  <a16:creationId xmlns:a16="http://schemas.microsoft.com/office/drawing/2014/main" id="{B0DE5657-0ED3-435A-B650-7330209DA526}"/>
                </a:ext>
              </a:extLst>
            </p:cNvPr>
            <p:cNvSpPr/>
            <p:nvPr/>
          </p:nvSpPr>
          <p:spPr>
            <a:xfrm>
              <a:off x="9202394" y="744247"/>
              <a:ext cx="1279027" cy="518855"/>
            </a:xfrm>
            <a:custGeom>
              <a:avLst/>
              <a:gdLst>
                <a:gd name="connsiteX0" fmla="*/ 0 w 1279027"/>
                <a:gd name="connsiteY0" fmla="*/ 0 h 518855"/>
                <a:gd name="connsiteX1" fmla="*/ 1178037 w 1279027"/>
                <a:gd name="connsiteY1" fmla="*/ 0 h 518855"/>
                <a:gd name="connsiteX2" fmla="*/ 1279027 w 1279027"/>
                <a:gd name="connsiteY2" fmla="*/ 100990 h 518855"/>
                <a:gd name="connsiteX3" fmla="*/ 1279027 w 1279027"/>
                <a:gd name="connsiteY3" fmla="*/ 417865 h 518855"/>
                <a:gd name="connsiteX4" fmla="*/ 1178037 w 1279027"/>
                <a:gd name="connsiteY4" fmla="*/ 518855 h 518855"/>
                <a:gd name="connsiteX5" fmla="*/ 0 w 1279027"/>
                <a:gd name="connsiteY5" fmla="*/ 518855 h 518855"/>
                <a:gd name="connsiteX6" fmla="*/ 133310 w 1279027"/>
                <a:gd name="connsiteY6" fmla="*/ 259428 h 518855"/>
                <a:gd name="connsiteX7" fmla="*/ 0 w 1279027"/>
                <a:gd name="connsiteY7" fmla="*/ 0 h 51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9027" h="518855">
                  <a:moveTo>
                    <a:pt x="0" y="0"/>
                  </a:moveTo>
                  <a:lnTo>
                    <a:pt x="1178037" y="0"/>
                  </a:lnTo>
                  <a:cubicBezTo>
                    <a:pt x="1233812" y="0"/>
                    <a:pt x="1279027" y="45215"/>
                    <a:pt x="1279027" y="100990"/>
                  </a:cubicBezTo>
                  <a:lnTo>
                    <a:pt x="1279027" y="417865"/>
                  </a:lnTo>
                  <a:cubicBezTo>
                    <a:pt x="1279027" y="473640"/>
                    <a:pt x="1233812" y="518855"/>
                    <a:pt x="1178037" y="518855"/>
                  </a:cubicBezTo>
                  <a:lnTo>
                    <a:pt x="0" y="518855"/>
                  </a:lnTo>
                  <a:lnTo>
                    <a:pt x="133310" y="259428"/>
                  </a:lnTo>
                  <a:lnTo>
                    <a:pt x="0" y="0"/>
                  </a:lnTo>
                  <a:close/>
                </a:path>
              </a:pathLst>
            </a:custGeom>
            <a:solidFill>
              <a:schemeClr val="bg1"/>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wrap="square" lIns="45720" rIns="45720" rtlCol="0" anchor="ctr">
              <a:noAutofit/>
            </a:bodyPr>
            <a:lstStyle/>
            <a:p>
              <a:pPr algn="ctr">
                <a:lnSpc>
                  <a:spcPts val="1300"/>
                </a:lnSpc>
              </a:pPr>
              <a:r>
                <a:rPr lang="en-US" sz="1200" dirty="0">
                  <a:solidFill>
                    <a:schemeClr val="bg1">
                      <a:lumMod val="50000"/>
                    </a:schemeClr>
                  </a:solidFill>
                  <a:latin typeface="+mj-lt"/>
                </a:rPr>
                <a:t>End</a:t>
              </a:r>
            </a:p>
          </p:txBody>
        </p:sp>
      </p:grpSp>
      <p:pic>
        <p:nvPicPr>
          <p:cNvPr id="75" name="Picture 74">
            <a:extLst>
              <a:ext uri="{FF2B5EF4-FFF2-40B4-BE49-F238E27FC236}">
                <a16:creationId xmlns:a16="http://schemas.microsoft.com/office/drawing/2014/main" id="{627E34BB-9583-9745-B39D-42CCAC3DD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038" y="3645200"/>
            <a:ext cx="1033944" cy="296480"/>
          </a:xfrm>
          <a:prstGeom prst="rect">
            <a:avLst/>
          </a:prstGeom>
        </p:spPr>
      </p:pic>
      <p:pic>
        <p:nvPicPr>
          <p:cNvPr id="76" name="Picture 75">
            <a:extLst>
              <a:ext uri="{FF2B5EF4-FFF2-40B4-BE49-F238E27FC236}">
                <a16:creationId xmlns:a16="http://schemas.microsoft.com/office/drawing/2014/main" id="{63973084-2D8A-E04E-8291-214C71873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038" y="4317598"/>
            <a:ext cx="1033944" cy="296480"/>
          </a:xfrm>
          <a:prstGeom prst="rect">
            <a:avLst/>
          </a:prstGeom>
        </p:spPr>
      </p:pic>
      <p:pic>
        <p:nvPicPr>
          <p:cNvPr id="77" name="Picture 76">
            <a:extLst>
              <a:ext uri="{FF2B5EF4-FFF2-40B4-BE49-F238E27FC236}">
                <a16:creationId xmlns:a16="http://schemas.microsoft.com/office/drawing/2014/main" id="{8CC8F944-7271-E041-8BEF-F75FC6341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028" y="3645200"/>
            <a:ext cx="1033944" cy="296480"/>
          </a:xfrm>
          <a:prstGeom prst="rect">
            <a:avLst/>
          </a:prstGeom>
        </p:spPr>
      </p:pic>
      <p:pic>
        <p:nvPicPr>
          <p:cNvPr id="80" name="Picture 79">
            <a:extLst>
              <a:ext uri="{FF2B5EF4-FFF2-40B4-BE49-F238E27FC236}">
                <a16:creationId xmlns:a16="http://schemas.microsoft.com/office/drawing/2014/main" id="{EB05A145-E8C2-484C-884C-C3E74B7CE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028" y="4317598"/>
            <a:ext cx="1033944" cy="296480"/>
          </a:xfrm>
          <a:prstGeom prst="rect">
            <a:avLst/>
          </a:prstGeom>
        </p:spPr>
      </p:pic>
      <p:pic>
        <p:nvPicPr>
          <p:cNvPr id="81" name="Picture 80">
            <a:extLst>
              <a:ext uri="{FF2B5EF4-FFF2-40B4-BE49-F238E27FC236}">
                <a16:creationId xmlns:a16="http://schemas.microsoft.com/office/drawing/2014/main" id="{33AF5F67-D51F-7242-8918-5A533BC44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028" y="5012976"/>
            <a:ext cx="1033944" cy="296480"/>
          </a:xfrm>
          <a:prstGeom prst="rect">
            <a:avLst/>
          </a:prstGeom>
        </p:spPr>
      </p:pic>
      <p:pic>
        <p:nvPicPr>
          <p:cNvPr id="82" name="Picture 81">
            <a:extLst>
              <a:ext uri="{FF2B5EF4-FFF2-40B4-BE49-F238E27FC236}">
                <a16:creationId xmlns:a16="http://schemas.microsoft.com/office/drawing/2014/main" id="{2FFCF4D8-77EB-E947-B0E1-36D359DDD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028" y="5685374"/>
            <a:ext cx="1033944" cy="296480"/>
          </a:xfrm>
          <a:prstGeom prst="rect">
            <a:avLst/>
          </a:prstGeom>
        </p:spPr>
      </p:pic>
      <p:pic>
        <p:nvPicPr>
          <p:cNvPr id="83" name="Picture 82">
            <a:extLst>
              <a:ext uri="{FF2B5EF4-FFF2-40B4-BE49-F238E27FC236}">
                <a16:creationId xmlns:a16="http://schemas.microsoft.com/office/drawing/2014/main" id="{1E250C29-0EA6-DF49-933C-E190068A3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135" y="3645200"/>
            <a:ext cx="1033944" cy="296480"/>
          </a:xfrm>
          <a:prstGeom prst="rect">
            <a:avLst/>
          </a:prstGeom>
        </p:spPr>
      </p:pic>
      <p:pic>
        <p:nvPicPr>
          <p:cNvPr id="84" name="Picture 83">
            <a:extLst>
              <a:ext uri="{FF2B5EF4-FFF2-40B4-BE49-F238E27FC236}">
                <a16:creationId xmlns:a16="http://schemas.microsoft.com/office/drawing/2014/main" id="{D5CC8301-49AE-E14F-805D-EB617A666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8648" y="4317598"/>
            <a:ext cx="1033944" cy="296480"/>
          </a:xfrm>
          <a:prstGeom prst="rect">
            <a:avLst/>
          </a:prstGeom>
        </p:spPr>
      </p:pic>
      <p:pic>
        <p:nvPicPr>
          <p:cNvPr id="85" name="Picture 84">
            <a:extLst>
              <a:ext uri="{FF2B5EF4-FFF2-40B4-BE49-F238E27FC236}">
                <a16:creationId xmlns:a16="http://schemas.microsoft.com/office/drawing/2014/main" id="{3011C091-DE15-4F4F-93C8-78F541BC8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8648" y="5012976"/>
            <a:ext cx="1033944" cy="296480"/>
          </a:xfrm>
          <a:prstGeom prst="rect">
            <a:avLst/>
          </a:prstGeom>
        </p:spPr>
      </p:pic>
      <p:pic>
        <p:nvPicPr>
          <p:cNvPr id="86" name="Picture 85">
            <a:extLst>
              <a:ext uri="{FF2B5EF4-FFF2-40B4-BE49-F238E27FC236}">
                <a16:creationId xmlns:a16="http://schemas.microsoft.com/office/drawing/2014/main" id="{FFEC3F8D-CBB0-F640-8910-2789F3355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8648" y="5685374"/>
            <a:ext cx="1033944" cy="296480"/>
          </a:xfrm>
          <a:prstGeom prst="rect">
            <a:avLst/>
          </a:prstGeom>
        </p:spPr>
      </p:pic>
      <p:sp>
        <p:nvSpPr>
          <p:cNvPr id="41" name="Freeform: Shape 40">
            <a:extLst>
              <a:ext uri="{FF2B5EF4-FFF2-40B4-BE49-F238E27FC236}">
                <a16:creationId xmlns:a16="http://schemas.microsoft.com/office/drawing/2014/main" id="{BF0CE963-BABA-45F0-88E3-A8BA7B3DC8EE}"/>
              </a:ext>
            </a:extLst>
          </p:cNvPr>
          <p:cNvSpPr/>
          <p:nvPr/>
        </p:nvSpPr>
        <p:spPr>
          <a:xfrm rot="5400000">
            <a:off x="6661341" y="7368033"/>
            <a:ext cx="281819" cy="866804"/>
          </a:xfrm>
          <a:custGeom>
            <a:avLst/>
            <a:gdLst>
              <a:gd name="connsiteX0" fmla="*/ 2211489 w 2271082"/>
              <a:gd name="connsiteY0" fmla="*/ 6866104 h 6985290"/>
              <a:gd name="connsiteX1" fmla="*/ 2271082 w 2271082"/>
              <a:gd name="connsiteY1" fmla="*/ 6925697 h 6985290"/>
              <a:gd name="connsiteX2" fmla="*/ 2211489 w 2271082"/>
              <a:gd name="connsiteY2" fmla="*/ 6985290 h 6985290"/>
              <a:gd name="connsiteX3" fmla="*/ 2151896 w 2271082"/>
              <a:gd name="connsiteY3" fmla="*/ 6925697 h 6985290"/>
              <a:gd name="connsiteX4" fmla="*/ 2211489 w 2271082"/>
              <a:gd name="connsiteY4" fmla="*/ 6866104 h 6985290"/>
              <a:gd name="connsiteX5" fmla="*/ 1904699 w 2271082"/>
              <a:gd name="connsiteY5" fmla="*/ 6866104 h 6985290"/>
              <a:gd name="connsiteX6" fmla="*/ 1964292 w 2271082"/>
              <a:gd name="connsiteY6" fmla="*/ 6925697 h 6985290"/>
              <a:gd name="connsiteX7" fmla="*/ 1904699 w 2271082"/>
              <a:gd name="connsiteY7" fmla="*/ 6985290 h 6985290"/>
              <a:gd name="connsiteX8" fmla="*/ 1845106 w 2271082"/>
              <a:gd name="connsiteY8" fmla="*/ 6925697 h 6985290"/>
              <a:gd name="connsiteX9" fmla="*/ 1904699 w 2271082"/>
              <a:gd name="connsiteY9" fmla="*/ 6866104 h 6985290"/>
              <a:gd name="connsiteX10" fmla="*/ 1595424 w 2271082"/>
              <a:gd name="connsiteY10" fmla="*/ 6866104 h 6985290"/>
              <a:gd name="connsiteX11" fmla="*/ 1655017 w 2271082"/>
              <a:gd name="connsiteY11" fmla="*/ 6925697 h 6985290"/>
              <a:gd name="connsiteX12" fmla="*/ 1595424 w 2271082"/>
              <a:gd name="connsiteY12" fmla="*/ 6985290 h 6985290"/>
              <a:gd name="connsiteX13" fmla="*/ 1535831 w 2271082"/>
              <a:gd name="connsiteY13" fmla="*/ 6925697 h 6985290"/>
              <a:gd name="connsiteX14" fmla="*/ 1595424 w 2271082"/>
              <a:gd name="connsiteY14" fmla="*/ 6866104 h 6985290"/>
              <a:gd name="connsiteX15" fmla="*/ 1286149 w 2271082"/>
              <a:gd name="connsiteY15" fmla="*/ 6866104 h 6985290"/>
              <a:gd name="connsiteX16" fmla="*/ 1345742 w 2271082"/>
              <a:gd name="connsiteY16" fmla="*/ 6925697 h 6985290"/>
              <a:gd name="connsiteX17" fmla="*/ 1286149 w 2271082"/>
              <a:gd name="connsiteY17" fmla="*/ 6985290 h 6985290"/>
              <a:gd name="connsiteX18" fmla="*/ 1226556 w 2271082"/>
              <a:gd name="connsiteY18" fmla="*/ 6925697 h 6985290"/>
              <a:gd name="connsiteX19" fmla="*/ 1286149 w 2271082"/>
              <a:gd name="connsiteY19" fmla="*/ 6866104 h 6985290"/>
              <a:gd name="connsiteX20" fmla="*/ 982448 w 2271082"/>
              <a:gd name="connsiteY20" fmla="*/ 6866104 h 6985290"/>
              <a:gd name="connsiteX21" fmla="*/ 1042041 w 2271082"/>
              <a:gd name="connsiteY21" fmla="*/ 6925697 h 6985290"/>
              <a:gd name="connsiteX22" fmla="*/ 982448 w 2271082"/>
              <a:gd name="connsiteY22" fmla="*/ 6985290 h 6985290"/>
              <a:gd name="connsiteX23" fmla="*/ 922855 w 2271082"/>
              <a:gd name="connsiteY23" fmla="*/ 6925697 h 6985290"/>
              <a:gd name="connsiteX24" fmla="*/ 982448 w 2271082"/>
              <a:gd name="connsiteY24" fmla="*/ 6866104 h 6985290"/>
              <a:gd name="connsiteX25" fmla="*/ 675658 w 2271082"/>
              <a:gd name="connsiteY25" fmla="*/ 6866104 h 6985290"/>
              <a:gd name="connsiteX26" fmla="*/ 735251 w 2271082"/>
              <a:gd name="connsiteY26" fmla="*/ 6925697 h 6985290"/>
              <a:gd name="connsiteX27" fmla="*/ 675658 w 2271082"/>
              <a:gd name="connsiteY27" fmla="*/ 6985290 h 6985290"/>
              <a:gd name="connsiteX28" fmla="*/ 616065 w 2271082"/>
              <a:gd name="connsiteY28" fmla="*/ 6925697 h 6985290"/>
              <a:gd name="connsiteX29" fmla="*/ 675658 w 2271082"/>
              <a:gd name="connsiteY29" fmla="*/ 6866104 h 6985290"/>
              <a:gd name="connsiteX30" fmla="*/ 368868 w 2271082"/>
              <a:gd name="connsiteY30" fmla="*/ 6866104 h 6985290"/>
              <a:gd name="connsiteX31" fmla="*/ 428461 w 2271082"/>
              <a:gd name="connsiteY31" fmla="*/ 6925697 h 6985290"/>
              <a:gd name="connsiteX32" fmla="*/ 368868 w 2271082"/>
              <a:gd name="connsiteY32" fmla="*/ 6985290 h 6985290"/>
              <a:gd name="connsiteX33" fmla="*/ 309275 w 2271082"/>
              <a:gd name="connsiteY33" fmla="*/ 6925697 h 6985290"/>
              <a:gd name="connsiteX34" fmla="*/ 368868 w 2271082"/>
              <a:gd name="connsiteY34" fmla="*/ 6866104 h 6985290"/>
              <a:gd name="connsiteX35" fmla="*/ 59593 w 2271082"/>
              <a:gd name="connsiteY35" fmla="*/ 6866104 h 6985290"/>
              <a:gd name="connsiteX36" fmla="*/ 119186 w 2271082"/>
              <a:gd name="connsiteY36" fmla="*/ 6925697 h 6985290"/>
              <a:gd name="connsiteX37" fmla="*/ 59593 w 2271082"/>
              <a:gd name="connsiteY37" fmla="*/ 6985290 h 6985290"/>
              <a:gd name="connsiteX38" fmla="*/ 0 w 2271082"/>
              <a:gd name="connsiteY38" fmla="*/ 6925697 h 6985290"/>
              <a:gd name="connsiteX39" fmla="*/ 59593 w 2271082"/>
              <a:gd name="connsiteY39" fmla="*/ 6866104 h 6985290"/>
              <a:gd name="connsiteX40" fmla="*/ 2211489 w 2271082"/>
              <a:gd name="connsiteY40" fmla="*/ 6576335 h 6985290"/>
              <a:gd name="connsiteX41" fmla="*/ 2271082 w 2271082"/>
              <a:gd name="connsiteY41" fmla="*/ 6635928 h 6985290"/>
              <a:gd name="connsiteX42" fmla="*/ 2211489 w 2271082"/>
              <a:gd name="connsiteY42" fmla="*/ 6695521 h 6985290"/>
              <a:gd name="connsiteX43" fmla="*/ 2151896 w 2271082"/>
              <a:gd name="connsiteY43" fmla="*/ 6635928 h 6985290"/>
              <a:gd name="connsiteX44" fmla="*/ 2211489 w 2271082"/>
              <a:gd name="connsiteY44" fmla="*/ 6576335 h 6985290"/>
              <a:gd name="connsiteX45" fmla="*/ 1904699 w 2271082"/>
              <a:gd name="connsiteY45" fmla="*/ 6576335 h 6985290"/>
              <a:gd name="connsiteX46" fmla="*/ 1964292 w 2271082"/>
              <a:gd name="connsiteY46" fmla="*/ 6635928 h 6985290"/>
              <a:gd name="connsiteX47" fmla="*/ 1904699 w 2271082"/>
              <a:gd name="connsiteY47" fmla="*/ 6695521 h 6985290"/>
              <a:gd name="connsiteX48" fmla="*/ 1845106 w 2271082"/>
              <a:gd name="connsiteY48" fmla="*/ 6635928 h 6985290"/>
              <a:gd name="connsiteX49" fmla="*/ 1904699 w 2271082"/>
              <a:gd name="connsiteY49" fmla="*/ 6576335 h 6985290"/>
              <a:gd name="connsiteX50" fmla="*/ 1595424 w 2271082"/>
              <a:gd name="connsiteY50" fmla="*/ 6576335 h 6985290"/>
              <a:gd name="connsiteX51" fmla="*/ 1655017 w 2271082"/>
              <a:gd name="connsiteY51" fmla="*/ 6635928 h 6985290"/>
              <a:gd name="connsiteX52" fmla="*/ 1595424 w 2271082"/>
              <a:gd name="connsiteY52" fmla="*/ 6695521 h 6985290"/>
              <a:gd name="connsiteX53" fmla="*/ 1535831 w 2271082"/>
              <a:gd name="connsiteY53" fmla="*/ 6635928 h 6985290"/>
              <a:gd name="connsiteX54" fmla="*/ 1595424 w 2271082"/>
              <a:gd name="connsiteY54" fmla="*/ 6576335 h 6985290"/>
              <a:gd name="connsiteX55" fmla="*/ 1286149 w 2271082"/>
              <a:gd name="connsiteY55" fmla="*/ 6576335 h 6985290"/>
              <a:gd name="connsiteX56" fmla="*/ 1345742 w 2271082"/>
              <a:gd name="connsiteY56" fmla="*/ 6635928 h 6985290"/>
              <a:gd name="connsiteX57" fmla="*/ 1286149 w 2271082"/>
              <a:gd name="connsiteY57" fmla="*/ 6695521 h 6985290"/>
              <a:gd name="connsiteX58" fmla="*/ 1226556 w 2271082"/>
              <a:gd name="connsiteY58" fmla="*/ 6635928 h 6985290"/>
              <a:gd name="connsiteX59" fmla="*/ 1286149 w 2271082"/>
              <a:gd name="connsiteY59" fmla="*/ 6576335 h 6985290"/>
              <a:gd name="connsiteX60" fmla="*/ 982448 w 2271082"/>
              <a:gd name="connsiteY60" fmla="*/ 6576335 h 6985290"/>
              <a:gd name="connsiteX61" fmla="*/ 1042041 w 2271082"/>
              <a:gd name="connsiteY61" fmla="*/ 6635928 h 6985290"/>
              <a:gd name="connsiteX62" fmla="*/ 982448 w 2271082"/>
              <a:gd name="connsiteY62" fmla="*/ 6695521 h 6985290"/>
              <a:gd name="connsiteX63" fmla="*/ 922855 w 2271082"/>
              <a:gd name="connsiteY63" fmla="*/ 6635928 h 6985290"/>
              <a:gd name="connsiteX64" fmla="*/ 982448 w 2271082"/>
              <a:gd name="connsiteY64" fmla="*/ 6576335 h 6985290"/>
              <a:gd name="connsiteX65" fmla="*/ 675658 w 2271082"/>
              <a:gd name="connsiteY65" fmla="*/ 6576335 h 6985290"/>
              <a:gd name="connsiteX66" fmla="*/ 735251 w 2271082"/>
              <a:gd name="connsiteY66" fmla="*/ 6635928 h 6985290"/>
              <a:gd name="connsiteX67" fmla="*/ 675658 w 2271082"/>
              <a:gd name="connsiteY67" fmla="*/ 6695521 h 6985290"/>
              <a:gd name="connsiteX68" fmla="*/ 616065 w 2271082"/>
              <a:gd name="connsiteY68" fmla="*/ 6635928 h 6985290"/>
              <a:gd name="connsiteX69" fmla="*/ 675658 w 2271082"/>
              <a:gd name="connsiteY69" fmla="*/ 6576335 h 6985290"/>
              <a:gd name="connsiteX70" fmla="*/ 368868 w 2271082"/>
              <a:gd name="connsiteY70" fmla="*/ 6576335 h 6985290"/>
              <a:gd name="connsiteX71" fmla="*/ 428461 w 2271082"/>
              <a:gd name="connsiteY71" fmla="*/ 6635928 h 6985290"/>
              <a:gd name="connsiteX72" fmla="*/ 368868 w 2271082"/>
              <a:gd name="connsiteY72" fmla="*/ 6695521 h 6985290"/>
              <a:gd name="connsiteX73" fmla="*/ 309275 w 2271082"/>
              <a:gd name="connsiteY73" fmla="*/ 6635928 h 6985290"/>
              <a:gd name="connsiteX74" fmla="*/ 368868 w 2271082"/>
              <a:gd name="connsiteY74" fmla="*/ 6576335 h 6985290"/>
              <a:gd name="connsiteX75" fmla="*/ 59593 w 2271082"/>
              <a:gd name="connsiteY75" fmla="*/ 6576335 h 6985290"/>
              <a:gd name="connsiteX76" fmla="*/ 119186 w 2271082"/>
              <a:gd name="connsiteY76" fmla="*/ 6635928 h 6985290"/>
              <a:gd name="connsiteX77" fmla="*/ 59593 w 2271082"/>
              <a:gd name="connsiteY77" fmla="*/ 6695521 h 6985290"/>
              <a:gd name="connsiteX78" fmla="*/ 0 w 2271082"/>
              <a:gd name="connsiteY78" fmla="*/ 6635928 h 6985290"/>
              <a:gd name="connsiteX79" fmla="*/ 59593 w 2271082"/>
              <a:gd name="connsiteY79" fmla="*/ 6576335 h 6985290"/>
              <a:gd name="connsiteX80" fmla="*/ 2211489 w 2271082"/>
              <a:gd name="connsiteY80" fmla="*/ 6317026 h 6985290"/>
              <a:gd name="connsiteX81" fmla="*/ 2271082 w 2271082"/>
              <a:gd name="connsiteY81" fmla="*/ 6376619 h 6985290"/>
              <a:gd name="connsiteX82" fmla="*/ 2211489 w 2271082"/>
              <a:gd name="connsiteY82" fmla="*/ 6436212 h 6985290"/>
              <a:gd name="connsiteX83" fmla="*/ 2151896 w 2271082"/>
              <a:gd name="connsiteY83" fmla="*/ 6376619 h 6985290"/>
              <a:gd name="connsiteX84" fmla="*/ 2211489 w 2271082"/>
              <a:gd name="connsiteY84" fmla="*/ 6317026 h 6985290"/>
              <a:gd name="connsiteX85" fmla="*/ 1904699 w 2271082"/>
              <a:gd name="connsiteY85" fmla="*/ 6317026 h 6985290"/>
              <a:gd name="connsiteX86" fmla="*/ 1964292 w 2271082"/>
              <a:gd name="connsiteY86" fmla="*/ 6376619 h 6985290"/>
              <a:gd name="connsiteX87" fmla="*/ 1904699 w 2271082"/>
              <a:gd name="connsiteY87" fmla="*/ 6436212 h 6985290"/>
              <a:gd name="connsiteX88" fmla="*/ 1845106 w 2271082"/>
              <a:gd name="connsiteY88" fmla="*/ 6376619 h 6985290"/>
              <a:gd name="connsiteX89" fmla="*/ 1904699 w 2271082"/>
              <a:gd name="connsiteY89" fmla="*/ 6317026 h 6985290"/>
              <a:gd name="connsiteX90" fmla="*/ 1595424 w 2271082"/>
              <a:gd name="connsiteY90" fmla="*/ 6317026 h 6985290"/>
              <a:gd name="connsiteX91" fmla="*/ 1655017 w 2271082"/>
              <a:gd name="connsiteY91" fmla="*/ 6376619 h 6985290"/>
              <a:gd name="connsiteX92" fmla="*/ 1595424 w 2271082"/>
              <a:gd name="connsiteY92" fmla="*/ 6436212 h 6985290"/>
              <a:gd name="connsiteX93" fmla="*/ 1535831 w 2271082"/>
              <a:gd name="connsiteY93" fmla="*/ 6376619 h 6985290"/>
              <a:gd name="connsiteX94" fmla="*/ 1595424 w 2271082"/>
              <a:gd name="connsiteY94" fmla="*/ 6317026 h 6985290"/>
              <a:gd name="connsiteX95" fmla="*/ 1286149 w 2271082"/>
              <a:gd name="connsiteY95" fmla="*/ 6317026 h 6985290"/>
              <a:gd name="connsiteX96" fmla="*/ 1345742 w 2271082"/>
              <a:gd name="connsiteY96" fmla="*/ 6376619 h 6985290"/>
              <a:gd name="connsiteX97" fmla="*/ 1286149 w 2271082"/>
              <a:gd name="connsiteY97" fmla="*/ 6436212 h 6985290"/>
              <a:gd name="connsiteX98" fmla="*/ 1226556 w 2271082"/>
              <a:gd name="connsiteY98" fmla="*/ 6376619 h 6985290"/>
              <a:gd name="connsiteX99" fmla="*/ 1286149 w 2271082"/>
              <a:gd name="connsiteY99" fmla="*/ 6317026 h 6985290"/>
              <a:gd name="connsiteX100" fmla="*/ 982448 w 2271082"/>
              <a:gd name="connsiteY100" fmla="*/ 6317026 h 6985290"/>
              <a:gd name="connsiteX101" fmla="*/ 1042041 w 2271082"/>
              <a:gd name="connsiteY101" fmla="*/ 6376619 h 6985290"/>
              <a:gd name="connsiteX102" fmla="*/ 982448 w 2271082"/>
              <a:gd name="connsiteY102" fmla="*/ 6436212 h 6985290"/>
              <a:gd name="connsiteX103" fmla="*/ 922855 w 2271082"/>
              <a:gd name="connsiteY103" fmla="*/ 6376619 h 6985290"/>
              <a:gd name="connsiteX104" fmla="*/ 982448 w 2271082"/>
              <a:gd name="connsiteY104" fmla="*/ 6317026 h 6985290"/>
              <a:gd name="connsiteX105" fmla="*/ 675658 w 2271082"/>
              <a:gd name="connsiteY105" fmla="*/ 6317026 h 6985290"/>
              <a:gd name="connsiteX106" fmla="*/ 735251 w 2271082"/>
              <a:gd name="connsiteY106" fmla="*/ 6376619 h 6985290"/>
              <a:gd name="connsiteX107" fmla="*/ 675658 w 2271082"/>
              <a:gd name="connsiteY107" fmla="*/ 6436212 h 6985290"/>
              <a:gd name="connsiteX108" fmla="*/ 616065 w 2271082"/>
              <a:gd name="connsiteY108" fmla="*/ 6376619 h 6985290"/>
              <a:gd name="connsiteX109" fmla="*/ 675658 w 2271082"/>
              <a:gd name="connsiteY109" fmla="*/ 6317026 h 6985290"/>
              <a:gd name="connsiteX110" fmla="*/ 368868 w 2271082"/>
              <a:gd name="connsiteY110" fmla="*/ 6317026 h 6985290"/>
              <a:gd name="connsiteX111" fmla="*/ 428461 w 2271082"/>
              <a:gd name="connsiteY111" fmla="*/ 6376619 h 6985290"/>
              <a:gd name="connsiteX112" fmla="*/ 368868 w 2271082"/>
              <a:gd name="connsiteY112" fmla="*/ 6436212 h 6985290"/>
              <a:gd name="connsiteX113" fmla="*/ 309275 w 2271082"/>
              <a:gd name="connsiteY113" fmla="*/ 6376619 h 6985290"/>
              <a:gd name="connsiteX114" fmla="*/ 368868 w 2271082"/>
              <a:gd name="connsiteY114" fmla="*/ 6317026 h 6985290"/>
              <a:gd name="connsiteX115" fmla="*/ 59593 w 2271082"/>
              <a:gd name="connsiteY115" fmla="*/ 6317026 h 6985290"/>
              <a:gd name="connsiteX116" fmla="*/ 119186 w 2271082"/>
              <a:gd name="connsiteY116" fmla="*/ 6376619 h 6985290"/>
              <a:gd name="connsiteX117" fmla="*/ 59593 w 2271082"/>
              <a:gd name="connsiteY117" fmla="*/ 6436212 h 6985290"/>
              <a:gd name="connsiteX118" fmla="*/ 0 w 2271082"/>
              <a:gd name="connsiteY118" fmla="*/ 6376619 h 6985290"/>
              <a:gd name="connsiteX119" fmla="*/ 59593 w 2271082"/>
              <a:gd name="connsiteY119" fmla="*/ 6317026 h 6985290"/>
              <a:gd name="connsiteX120" fmla="*/ 2211489 w 2271082"/>
              <a:gd name="connsiteY120" fmla="*/ 6057717 h 6985290"/>
              <a:gd name="connsiteX121" fmla="*/ 2271082 w 2271082"/>
              <a:gd name="connsiteY121" fmla="*/ 6117310 h 6985290"/>
              <a:gd name="connsiteX122" fmla="*/ 2211489 w 2271082"/>
              <a:gd name="connsiteY122" fmla="*/ 6176903 h 6985290"/>
              <a:gd name="connsiteX123" fmla="*/ 2151896 w 2271082"/>
              <a:gd name="connsiteY123" fmla="*/ 6117310 h 6985290"/>
              <a:gd name="connsiteX124" fmla="*/ 2211489 w 2271082"/>
              <a:gd name="connsiteY124" fmla="*/ 6057717 h 6985290"/>
              <a:gd name="connsiteX125" fmla="*/ 1904699 w 2271082"/>
              <a:gd name="connsiteY125" fmla="*/ 6057717 h 6985290"/>
              <a:gd name="connsiteX126" fmla="*/ 1964292 w 2271082"/>
              <a:gd name="connsiteY126" fmla="*/ 6117310 h 6985290"/>
              <a:gd name="connsiteX127" fmla="*/ 1904699 w 2271082"/>
              <a:gd name="connsiteY127" fmla="*/ 6176903 h 6985290"/>
              <a:gd name="connsiteX128" fmla="*/ 1845106 w 2271082"/>
              <a:gd name="connsiteY128" fmla="*/ 6117310 h 6985290"/>
              <a:gd name="connsiteX129" fmla="*/ 1904699 w 2271082"/>
              <a:gd name="connsiteY129" fmla="*/ 6057717 h 6985290"/>
              <a:gd name="connsiteX130" fmla="*/ 1595424 w 2271082"/>
              <a:gd name="connsiteY130" fmla="*/ 6057717 h 6985290"/>
              <a:gd name="connsiteX131" fmla="*/ 1655017 w 2271082"/>
              <a:gd name="connsiteY131" fmla="*/ 6117310 h 6985290"/>
              <a:gd name="connsiteX132" fmla="*/ 1595424 w 2271082"/>
              <a:gd name="connsiteY132" fmla="*/ 6176903 h 6985290"/>
              <a:gd name="connsiteX133" fmla="*/ 1535831 w 2271082"/>
              <a:gd name="connsiteY133" fmla="*/ 6117310 h 6985290"/>
              <a:gd name="connsiteX134" fmla="*/ 1595424 w 2271082"/>
              <a:gd name="connsiteY134" fmla="*/ 6057717 h 6985290"/>
              <a:gd name="connsiteX135" fmla="*/ 1286149 w 2271082"/>
              <a:gd name="connsiteY135" fmla="*/ 6057717 h 6985290"/>
              <a:gd name="connsiteX136" fmla="*/ 1345742 w 2271082"/>
              <a:gd name="connsiteY136" fmla="*/ 6117310 h 6985290"/>
              <a:gd name="connsiteX137" fmla="*/ 1286149 w 2271082"/>
              <a:gd name="connsiteY137" fmla="*/ 6176903 h 6985290"/>
              <a:gd name="connsiteX138" fmla="*/ 1226556 w 2271082"/>
              <a:gd name="connsiteY138" fmla="*/ 6117310 h 6985290"/>
              <a:gd name="connsiteX139" fmla="*/ 1286149 w 2271082"/>
              <a:gd name="connsiteY139" fmla="*/ 6057717 h 6985290"/>
              <a:gd name="connsiteX140" fmla="*/ 982448 w 2271082"/>
              <a:gd name="connsiteY140" fmla="*/ 6057717 h 6985290"/>
              <a:gd name="connsiteX141" fmla="*/ 1042041 w 2271082"/>
              <a:gd name="connsiteY141" fmla="*/ 6117310 h 6985290"/>
              <a:gd name="connsiteX142" fmla="*/ 982448 w 2271082"/>
              <a:gd name="connsiteY142" fmla="*/ 6176903 h 6985290"/>
              <a:gd name="connsiteX143" fmla="*/ 922855 w 2271082"/>
              <a:gd name="connsiteY143" fmla="*/ 6117310 h 6985290"/>
              <a:gd name="connsiteX144" fmla="*/ 982448 w 2271082"/>
              <a:gd name="connsiteY144" fmla="*/ 6057717 h 6985290"/>
              <a:gd name="connsiteX145" fmla="*/ 675658 w 2271082"/>
              <a:gd name="connsiteY145" fmla="*/ 6057717 h 6985290"/>
              <a:gd name="connsiteX146" fmla="*/ 735251 w 2271082"/>
              <a:gd name="connsiteY146" fmla="*/ 6117310 h 6985290"/>
              <a:gd name="connsiteX147" fmla="*/ 675658 w 2271082"/>
              <a:gd name="connsiteY147" fmla="*/ 6176903 h 6985290"/>
              <a:gd name="connsiteX148" fmla="*/ 616065 w 2271082"/>
              <a:gd name="connsiteY148" fmla="*/ 6117310 h 6985290"/>
              <a:gd name="connsiteX149" fmla="*/ 675658 w 2271082"/>
              <a:gd name="connsiteY149" fmla="*/ 6057717 h 6985290"/>
              <a:gd name="connsiteX150" fmla="*/ 368868 w 2271082"/>
              <a:gd name="connsiteY150" fmla="*/ 6057717 h 6985290"/>
              <a:gd name="connsiteX151" fmla="*/ 428461 w 2271082"/>
              <a:gd name="connsiteY151" fmla="*/ 6117310 h 6985290"/>
              <a:gd name="connsiteX152" fmla="*/ 368868 w 2271082"/>
              <a:gd name="connsiteY152" fmla="*/ 6176903 h 6985290"/>
              <a:gd name="connsiteX153" fmla="*/ 309275 w 2271082"/>
              <a:gd name="connsiteY153" fmla="*/ 6117310 h 6985290"/>
              <a:gd name="connsiteX154" fmla="*/ 368868 w 2271082"/>
              <a:gd name="connsiteY154" fmla="*/ 6057717 h 6985290"/>
              <a:gd name="connsiteX155" fmla="*/ 59593 w 2271082"/>
              <a:gd name="connsiteY155" fmla="*/ 6057717 h 6985290"/>
              <a:gd name="connsiteX156" fmla="*/ 119186 w 2271082"/>
              <a:gd name="connsiteY156" fmla="*/ 6117310 h 6985290"/>
              <a:gd name="connsiteX157" fmla="*/ 59593 w 2271082"/>
              <a:gd name="connsiteY157" fmla="*/ 6176903 h 6985290"/>
              <a:gd name="connsiteX158" fmla="*/ 0 w 2271082"/>
              <a:gd name="connsiteY158" fmla="*/ 6117310 h 6985290"/>
              <a:gd name="connsiteX159" fmla="*/ 59593 w 2271082"/>
              <a:gd name="connsiteY159" fmla="*/ 6057717 h 6985290"/>
              <a:gd name="connsiteX160" fmla="*/ 2211489 w 2271082"/>
              <a:gd name="connsiteY160" fmla="*/ 5798408 h 6985290"/>
              <a:gd name="connsiteX161" fmla="*/ 2271082 w 2271082"/>
              <a:gd name="connsiteY161" fmla="*/ 5858001 h 6985290"/>
              <a:gd name="connsiteX162" fmla="*/ 2211489 w 2271082"/>
              <a:gd name="connsiteY162" fmla="*/ 5917594 h 6985290"/>
              <a:gd name="connsiteX163" fmla="*/ 2151896 w 2271082"/>
              <a:gd name="connsiteY163" fmla="*/ 5858001 h 6985290"/>
              <a:gd name="connsiteX164" fmla="*/ 2211489 w 2271082"/>
              <a:gd name="connsiteY164" fmla="*/ 5798408 h 6985290"/>
              <a:gd name="connsiteX165" fmla="*/ 1904699 w 2271082"/>
              <a:gd name="connsiteY165" fmla="*/ 5798408 h 6985290"/>
              <a:gd name="connsiteX166" fmla="*/ 1964292 w 2271082"/>
              <a:gd name="connsiteY166" fmla="*/ 5858001 h 6985290"/>
              <a:gd name="connsiteX167" fmla="*/ 1904699 w 2271082"/>
              <a:gd name="connsiteY167" fmla="*/ 5917594 h 6985290"/>
              <a:gd name="connsiteX168" fmla="*/ 1845106 w 2271082"/>
              <a:gd name="connsiteY168" fmla="*/ 5858001 h 6985290"/>
              <a:gd name="connsiteX169" fmla="*/ 1904699 w 2271082"/>
              <a:gd name="connsiteY169" fmla="*/ 5798408 h 6985290"/>
              <a:gd name="connsiteX170" fmla="*/ 1595424 w 2271082"/>
              <a:gd name="connsiteY170" fmla="*/ 5798408 h 6985290"/>
              <a:gd name="connsiteX171" fmla="*/ 1655017 w 2271082"/>
              <a:gd name="connsiteY171" fmla="*/ 5858001 h 6985290"/>
              <a:gd name="connsiteX172" fmla="*/ 1595424 w 2271082"/>
              <a:gd name="connsiteY172" fmla="*/ 5917594 h 6985290"/>
              <a:gd name="connsiteX173" fmla="*/ 1535831 w 2271082"/>
              <a:gd name="connsiteY173" fmla="*/ 5858001 h 6985290"/>
              <a:gd name="connsiteX174" fmla="*/ 1595424 w 2271082"/>
              <a:gd name="connsiteY174" fmla="*/ 5798408 h 6985290"/>
              <a:gd name="connsiteX175" fmla="*/ 1286149 w 2271082"/>
              <a:gd name="connsiteY175" fmla="*/ 5798408 h 6985290"/>
              <a:gd name="connsiteX176" fmla="*/ 1345742 w 2271082"/>
              <a:gd name="connsiteY176" fmla="*/ 5858001 h 6985290"/>
              <a:gd name="connsiteX177" fmla="*/ 1286149 w 2271082"/>
              <a:gd name="connsiteY177" fmla="*/ 5917594 h 6985290"/>
              <a:gd name="connsiteX178" fmla="*/ 1226556 w 2271082"/>
              <a:gd name="connsiteY178" fmla="*/ 5858001 h 6985290"/>
              <a:gd name="connsiteX179" fmla="*/ 1286149 w 2271082"/>
              <a:gd name="connsiteY179" fmla="*/ 5798408 h 6985290"/>
              <a:gd name="connsiteX180" fmla="*/ 982448 w 2271082"/>
              <a:gd name="connsiteY180" fmla="*/ 5798408 h 6985290"/>
              <a:gd name="connsiteX181" fmla="*/ 1042041 w 2271082"/>
              <a:gd name="connsiteY181" fmla="*/ 5858001 h 6985290"/>
              <a:gd name="connsiteX182" fmla="*/ 982448 w 2271082"/>
              <a:gd name="connsiteY182" fmla="*/ 5917594 h 6985290"/>
              <a:gd name="connsiteX183" fmla="*/ 922855 w 2271082"/>
              <a:gd name="connsiteY183" fmla="*/ 5858001 h 6985290"/>
              <a:gd name="connsiteX184" fmla="*/ 982448 w 2271082"/>
              <a:gd name="connsiteY184" fmla="*/ 5798408 h 6985290"/>
              <a:gd name="connsiteX185" fmla="*/ 675658 w 2271082"/>
              <a:gd name="connsiteY185" fmla="*/ 5798408 h 6985290"/>
              <a:gd name="connsiteX186" fmla="*/ 735251 w 2271082"/>
              <a:gd name="connsiteY186" fmla="*/ 5858001 h 6985290"/>
              <a:gd name="connsiteX187" fmla="*/ 675658 w 2271082"/>
              <a:gd name="connsiteY187" fmla="*/ 5917594 h 6985290"/>
              <a:gd name="connsiteX188" fmla="*/ 616065 w 2271082"/>
              <a:gd name="connsiteY188" fmla="*/ 5858001 h 6985290"/>
              <a:gd name="connsiteX189" fmla="*/ 675658 w 2271082"/>
              <a:gd name="connsiteY189" fmla="*/ 5798408 h 6985290"/>
              <a:gd name="connsiteX190" fmla="*/ 368868 w 2271082"/>
              <a:gd name="connsiteY190" fmla="*/ 5798408 h 6985290"/>
              <a:gd name="connsiteX191" fmla="*/ 428461 w 2271082"/>
              <a:gd name="connsiteY191" fmla="*/ 5858001 h 6985290"/>
              <a:gd name="connsiteX192" fmla="*/ 368868 w 2271082"/>
              <a:gd name="connsiteY192" fmla="*/ 5917594 h 6985290"/>
              <a:gd name="connsiteX193" fmla="*/ 309275 w 2271082"/>
              <a:gd name="connsiteY193" fmla="*/ 5858001 h 6985290"/>
              <a:gd name="connsiteX194" fmla="*/ 368868 w 2271082"/>
              <a:gd name="connsiteY194" fmla="*/ 5798408 h 6985290"/>
              <a:gd name="connsiteX195" fmla="*/ 59593 w 2271082"/>
              <a:gd name="connsiteY195" fmla="*/ 5798408 h 6985290"/>
              <a:gd name="connsiteX196" fmla="*/ 119186 w 2271082"/>
              <a:gd name="connsiteY196" fmla="*/ 5858001 h 6985290"/>
              <a:gd name="connsiteX197" fmla="*/ 59593 w 2271082"/>
              <a:gd name="connsiteY197" fmla="*/ 5917594 h 6985290"/>
              <a:gd name="connsiteX198" fmla="*/ 0 w 2271082"/>
              <a:gd name="connsiteY198" fmla="*/ 5858001 h 6985290"/>
              <a:gd name="connsiteX199" fmla="*/ 59593 w 2271082"/>
              <a:gd name="connsiteY199" fmla="*/ 5798408 h 6985290"/>
              <a:gd name="connsiteX200" fmla="*/ 2211489 w 2271082"/>
              <a:gd name="connsiteY200" fmla="*/ 5539099 h 6985290"/>
              <a:gd name="connsiteX201" fmla="*/ 2271082 w 2271082"/>
              <a:gd name="connsiteY201" fmla="*/ 5598692 h 6985290"/>
              <a:gd name="connsiteX202" fmla="*/ 2211489 w 2271082"/>
              <a:gd name="connsiteY202" fmla="*/ 5658285 h 6985290"/>
              <a:gd name="connsiteX203" fmla="*/ 2151896 w 2271082"/>
              <a:gd name="connsiteY203" fmla="*/ 5598692 h 6985290"/>
              <a:gd name="connsiteX204" fmla="*/ 2211489 w 2271082"/>
              <a:gd name="connsiteY204" fmla="*/ 5539099 h 6985290"/>
              <a:gd name="connsiteX205" fmla="*/ 1904699 w 2271082"/>
              <a:gd name="connsiteY205" fmla="*/ 5539099 h 6985290"/>
              <a:gd name="connsiteX206" fmla="*/ 1964292 w 2271082"/>
              <a:gd name="connsiteY206" fmla="*/ 5598692 h 6985290"/>
              <a:gd name="connsiteX207" fmla="*/ 1904699 w 2271082"/>
              <a:gd name="connsiteY207" fmla="*/ 5658285 h 6985290"/>
              <a:gd name="connsiteX208" fmla="*/ 1845106 w 2271082"/>
              <a:gd name="connsiteY208" fmla="*/ 5598692 h 6985290"/>
              <a:gd name="connsiteX209" fmla="*/ 1904699 w 2271082"/>
              <a:gd name="connsiteY209" fmla="*/ 5539099 h 6985290"/>
              <a:gd name="connsiteX210" fmla="*/ 1595424 w 2271082"/>
              <a:gd name="connsiteY210" fmla="*/ 5539099 h 6985290"/>
              <a:gd name="connsiteX211" fmla="*/ 1655017 w 2271082"/>
              <a:gd name="connsiteY211" fmla="*/ 5598692 h 6985290"/>
              <a:gd name="connsiteX212" fmla="*/ 1595424 w 2271082"/>
              <a:gd name="connsiteY212" fmla="*/ 5658285 h 6985290"/>
              <a:gd name="connsiteX213" fmla="*/ 1535831 w 2271082"/>
              <a:gd name="connsiteY213" fmla="*/ 5598692 h 6985290"/>
              <a:gd name="connsiteX214" fmla="*/ 1595424 w 2271082"/>
              <a:gd name="connsiteY214" fmla="*/ 5539099 h 6985290"/>
              <a:gd name="connsiteX215" fmla="*/ 1286149 w 2271082"/>
              <a:gd name="connsiteY215" fmla="*/ 5539099 h 6985290"/>
              <a:gd name="connsiteX216" fmla="*/ 1345742 w 2271082"/>
              <a:gd name="connsiteY216" fmla="*/ 5598692 h 6985290"/>
              <a:gd name="connsiteX217" fmla="*/ 1286149 w 2271082"/>
              <a:gd name="connsiteY217" fmla="*/ 5658285 h 6985290"/>
              <a:gd name="connsiteX218" fmla="*/ 1226556 w 2271082"/>
              <a:gd name="connsiteY218" fmla="*/ 5598692 h 6985290"/>
              <a:gd name="connsiteX219" fmla="*/ 1286149 w 2271082"/>
              <a:gd name="connsiteY219" fmla="*/ 5539099 h 6985290"/>
              <a:gd name="connsiteX220" fmla="*/ 982448 w 2271082"/>
              <a:gd name="connsiteY220" fmla="*/ 5539099 h 6985290"/>
              <a:gd name="connsiteX221" fmla="*/ 1042041 w 2271082"/>
              <a:gd name="connsiteY221" fmla="*/ 5598692 h 6985290"/>
              <a:gd name="connsiteX222" fmla="*/ 982448 w 2271082"/>
              <a:gd name="connsiteY222" fmla="*/ 5658285 h 6985290"/>
              <a:gd name="connsiteX223" fmla="*/ 922855 w 2271082"/>
              <a:gd name="connsiteY223" fmla="*/ 5598692 h 6985290"/>
              <a:gd name="connsiteX224" fmla="*/ 982448 w 2271082"/>
              <a:gd name="connsiteY224" fmla="*/ 5539099 h 6985290"/>
              <a:gd name="connsiteX225" fmla="*/ 675658 w 2271082"/>
              <a:gd name="connsiteY225" fmla="*/ 5539099 h 6985290"/>
              <a:gd name="connsiteX226" fmla="*/ 735251 w 2271082"/>
              <a:gd name="connsiteY226" fmla="*/ 5598692 h 6985290"/>
              <a:gd name="connsiteX227" fmla="*/ 675658 w 2271082"/>
              <a:gd name="connsiteY227" fmla="*/ 5658285 h 6985290"/>
              <a:gd name="connsiteX228" fmla="*/ 616065 w 2271082"/>
              <a:gd name="connsiteY228" fmla="*/ 5598692 h 6985290"/>
              <a:gd name="connsiteX229" fmla="*/ 675658 w 2271082"/>
              <a:gd name="connsiteY229" fmla="*/ 5539099 h 6985290"/>
              <a:gd name="connsiteX230" fmla="*/ 368868 w 2271082"/>
              <a:gd name="connsiteY230" fmla="*/ 5539099 h 6985290"/>
              <a:gd name="connsiteX231" fmla="*/ 428461 w 2271082"/>
              <a:gd name="connsiteY231" fmla="*/ 5598692 h 6985290"/>
              <a:gd name="connsiteX232" fmla="*/ 368868 w 2271082"/>
              <a:gd name="connsiteY232" fmla="*/ 5658285 h 6985290"/>
              <a:gd name="connsiteX233" fmla="*/ 309275 w 2271082"/>
              <a:gd name="connsiteY233" fmla="*/ 5598692 h 6985290"/>
              <a:gd name="connsiteX234" fmla="*/ 368868 w 2271082"/>
              <a:gd name="connsiteY234" fmla="*/ 5539099 h 6985290"/>
              <a:gd name="connsiteX235" fmla="*/ 59593 w 2271082"/>
              <a:gd name="connsiteY235" fmla="*/ 5539099 h 6985290"/>
              <a:gd name="connsiteX236" fmla="*/ 119186 w 2271082"/>
              <a:gd name="connsiteY236" fmla="*/ 5598692 h 6985290"/>
              <a:gd name="connsiteX237" fmla="*/ 59593 w 2271082"/>
              <a:gd name="connsiteY237" fmla="*/ 5658285 h 6985290"/>
              <a:gd name="connsiteX238" fmla="*/ 0 w 2271082"/>
              <a:gd name="connsiteY238" fmla="*/ 5598692 h 6985290"/>
              <a:gd name="connsiteX239" fmla="*/ 59593 w 2271082"/>
              <a:gd name="connsiteY239" fmla="*/ 5539099 h 6985290"/>
              <a:gd name="connsiteX240" fmla="*/ 2211489 w 2271082"/>
              <a:gd name="connsiteY240" fmla="*/ 5279790 h 6985290"/>
              <a:gd name="connsiteX241" fmla="*/ 2271082 w 2271082"/>
              <a:gd name="connsiteY241" fmla="*/ 5339383 h 6985290"/>
              <a:gd name="connsiteX242" fmla="*/ 2211489 w 2271082"/>
              <a:gd name="connsiteY242" fmla="*/ 5398976 h 6985290"/>
              <a:gd name="connsiteX243" fmla="*/ 2151896 w 2271082"/>
              <a:gd name="connsiteY243" fmla="*/ 5339383 h 6985290"/>
              <a:gd name="connsiteX244" fmla="*/ 2211489 w 2271082"/>
              <a:gd name="connsiteY244" fmla="*/ 5279790 h 6985290"/>
              <a:gd name="connsiteX245" fmla="*/ 1904699 w 2271082"/>
              <a:gd name="connsiteY245" fmla="*/ 5279790 h 6985290"/>
              <a:gd name="connsiteX246" fmla="*/ 1964292 w 2271082"/>
              <a:gd name="connsiteY246" fmla="*/ 5339383 h 6985290"/>
              <a:gd name="connsiteX247" fmla="*/ 1904699 w 2271082"/>
              <a:gd name="connsiteY247" fmla="*/ 5398976 h 6985290"/>
              <a:gd name="connsiteX248" fmla="*/ 1845106 w 2271082"/>
              <a:gd name="connsiteY248" fmla="*/ 5339383 h 6985290"/>
              <a:gd name="connsiteX249" fmla="*/ 1904699 w 2271082"/>
              <a:gd name="connsiteY249" fmla="*/ 5279790 h 6985290"/>
              <a:gd name="connsiteX250" fmla="*/ 1595424 w 2271082"/>
              <a:gd name="connsiteY250" fmla="*/ 5279790 h 6985290"/>
              <a:gd name="connsiteX251" fmla="*/ 1655017 w 2271082"/>
              <a:gd name="connsiteY251" fmla="*/ 5339383 h 6985290"/>
              <a:gd name="connsiteX252" fmla="*/ 1595424 w 2271082"/>
              <a:gd name="connsiteY252" fmla="*/ 5398976 h 6985290"/>
              <a:gd name="connsiteX253" fmla="*/ 1535831 w 2271082"/>
              <a:gd name="connsiteY253" fmla="*/ 5339383 h 6985290"/>
              <a:gd name="connsiteX254" fmla="*/ 1595424 w 2271082"/>
              <a:gd name="connsiteY254" fmla="*/ 5279790 h 6985290"/>
              <a:gd name="connsiteX255" fmla="*/ 1286149 w 2271082"/>
              <a:gd name="connsiteY255" fmla="*/ 5279790 h 6985290"/>
              <a:gd name="connsiteX256" fmla="*/ 1345742 w 2271082"/>
              <a:gd name="connsiteY256" fmla="*/ 5339383 h 6985290"/>
              <a:gd name="connsiteX257" fmla="*/ 1286149 w 2271082"/>
              <a:gd name="connsiteY257" fmla="*/ 5398976 h 6985290"/>
              <a:gd name="connsiteX258" fmla="*/ 1226556 w 2271082"/>
              <a:gd name="connsiteY258" fmla="*/ 5339383 h 6985290"/>
              <a:gd name="connsiteX259" fmla="*/ 1286149 w 2271082"/>
              <a:gd name="connsiteY259" fmla="*/ 5279790 h 6985290"/>
              <a:gd name="connsiteX260" fmla="*/ 982448 w 2271082"/>
              <a:gd name="connsiteY260" fmla="*/ 5279790 h 6985290"/>
              <a:gd name="connsiteX261" fmla="*/ 1042041 w 2271082"/>
              <a:gd name="connsiteY261" fmla="*/ 5339383 h 6985290"/>
              <a:gd name="connsiteX262" fmla="*/ 982448 w 2271082"/>
              <a:gd name="connsiteY262" fmla="*/ 5398976 h 6985290"/>
              <a:gd name="connsiteX263" fmla="*/ 922855 w 2271082"/>
              <a:gd name="connsiteY263" fmla="*/ 5339383 h 6985290"/>
              <a:gd name="connsiteX264" fmla="*/ 982448 w 2271082"/>
              <a:gd name="connsiteY264" fmla="*/ 5279790 h 6985290"/>
              <a:gd name="connsiteX265" fmla="*/ 675658 w 2271082"/>
              <a:gd name="connsiteY265" fmla="*/ 5279790 h 6985290"/>
              <a:gd name="connsiteX266" fmla="*/ 735251 w 2271082"/>
              <a:gd name="connsiteY266" fmla="*/ 5339383 h 6985290"/>
              <a:gd name="connsiteX267" fmla="*/ 675658 w 2271082"/>
              <a:gd name="connsiteY267" fmla="*/ 5398976 h 6985290"/>
              <a:gd name="connsiteX268" fmla="*/ 616065 w 2271082"/>
              <a:gd name="connsiteY268" fmla="*/ 5339383 h 6985290"/>
              <a:gd name="connsiteX269" fmla="*/ 675658 w 2271082"/>
              <a:gd name="connsiteY269" fmla="*/ 5279790 h 6985290"/>
              <a:gd name="connsiteX270" fmla="*/ 368868 w 2271082"/>
              <a:gd name="connsiteY270" fmla="*/ 5279790 h 6985290"/>
              <a:gd name="connsiteX271" fmla="*/ 428461 w 2271082"/>
              <a:gd name="connsiteY271" fmla="*/ 5339383 h 6985290"/>
              <a:gd name="connsiteX272" fmla="*/ 368868 w 2271082"/>
              <a:gd name="connsiteY272" fmla="*/ 5398976 h 6985290"/>
              <a:gd name="connsiteX273" fmla="*/ 309275 w 2271082"/>
              <a:gd name="connsiteY273" fmla="*/ 5339383 h 6985290"/>
              <a:gd name="connsiteX274" fmla="*/ 368868 w 2271082"/>
              <a:gd name="connsiteY274" fmla="*/ 5279790 h 6985290"/>
              <a:gd name="connsiteX275" fmla="*/ 59593 w 2271082"/>
              <a:gd name="connsiteY275" fmla="*/ 5279790 h 6985290"/>
              <a:gd name="connsiteX276" fmla="*/ 119186 w 2271082"/>
              <a:gd name="connsiteY276" fmla="*/ 5339383 h 6985290"/>
              <a:gd name="connsiteX277" fmla="*/ 59593 w 2271082"/>
              <a:gd name="connsiteY277" fmla="*/ 5398976 h 6985290"/>
              <a:gd name="connsiteX278" fmla="*/ 0 w 2271082"/>
              <a:gd name="connsiteY278" fmla="*/ 5339383 h 6985290"/>
              <a:gd name="connsiteX279" fmla="*/ 59593 w 2271082"/>
              <a:gd name="connsiteY279" fmla="*/ 5279790 h 6985290"/>
              <a:gd name="connsiteX280" fmla="*/ 2211489 w 2271082"/>
              <a:gd name="connsiteY280" fmla="*/ 5020481 h 6985290"/>
              <a:gd name="connsiteX281" fmla="*/ 2271082 w 2271082"/>
              <a:gd name="connsiteY281" fmla="*/ 5080074 h 6985290"/>
              <a:gd name="connsiteX282" fmla="*/ 2211489 w 2271082"/>
              <a:gd name="connsiteY282" fmla="*/ 5139667 h 6985290"/>
              <a:gd name="connsiteX283" fmla="*/ 2151896 w 2271082"/>
              <a:gd name="connsiteY283" fmla="*/ 5080074 h 6985290"/>
              <a:gd name="connsiteX284" fmla="*/ 2211489 w 2271082"/>
              <a:gd name="connsiteY284" fmla="*/ 5020481 h 6985290"/>
              <a:gd name="connsiteX285" fmla="*/ 1904699 w 2271082"/>
              <a:gd name="connsiteY285" fmla="*/ 5020481 h 6985290"/>
              <a:gd name="connsiteX286" fmla="*/ 1964292 w 2271082"/>
              <a:gd name="connsiteY286" fmla="*/ 5080074 h 6985290"/>
              <a:gd name="connsiteX287" fmla="*/ 1904699 w 2271082"/>
              <a:gd name="connsiteY287" fmla="*/ 5139667 h 6985290"/>
              <a:gd name="connsiteX288" fmla="*/ 1845106 w 2271082"/>
              <a:gd name="connsiteY288" fmla="*/ 5080074 h 6985290"/>
              <a:gd name="connsiteX289" fmla="*/ 1904699 w 2271082"/>
              <a:gd name="connsiteY289" fmla="*/ 5020481 h 6985290"/>
              <a:gd name="connsiteX290" fmla="*/ 1595424 w 2271082"/>
              <a:gd name="connsiteY290" fmla="*/ 5020481 h 6985290"/>
              <a:gd name="connsiteX291" fmla="*/ 1655017 w 2271082"/>
              <a:gd name="connsiteY291" fmla="*/ 5080074 h 6985290"/>
              <a:gd name="connsiteX292" fmla="*/ 1595424 w 2271082"/>
              <a:gd name="connsiteY292" fmla="*/ 5139667 h 6985290"/>
              <a:gd name="connsiteX293" fmla="*/ 1535831 w 2271082"/>
              <a:gd name="connsiteY293" fmla="*/ 5080074 h 6985290"/>
              <a:gd name="connsiteX294" fmla="*/ 1595424 w 2271082"/>
              <a:gd name="connsiteY294" fmla="*/ 5020481 h 6985290"/>
              <a:gd name="connsiteX295" fmla="*/ 1286149 w 2271082"/>
              <a:gd name="connsiteY295" fmla="*/ 5020481 h 6985290"/>
              <a:gd name="connsiteX296" fmla="*/ 1345742 w 2271082"/>
              <a:gd name="connsiteY296" fmla="*/ 5080074 h 6985290"/>
              <a:gd name="connsiteX297" fmla="*/ 1286149 w 2271082"/>
              <a:gd name="connsiteY297" fmla="*/ 5139667 h 6985290"/>
              <a:gd name="connsiteX298" fmla="*/ 1226556 w 2271082"/>
              <a:gd name="connsiteY298" fmla="*/ 5080074 h 6985290"/>
              <a:gd name="connsiteX299" fmla="*/ 1286149 w 2271082"/>
              <a:gd name="connsiteY299" fmla="*/ 5020481 h 6985290"/>
              <a:gd name="connsiteX300" fmla="*/ 982448 w 2271082"/>
              <a:gd name="connsiteY300" fmla="*/ 5020481 h 6985290"/>
              <a:gd name="connsiteX301" fmla="*/ 1042041 w 2271082"/>
              <a:gd name="connsiteY301" fmla="*/ 5080074 h 6985290"/>
              <a:gd name="connsiteX302" fmla="*/ 982448 w 2271082"/>
              <a:gd name="connsiteY302" fmla="*/ 5139667 h 6985290"/>
              <a:gd name="connsiteX303" fmla="*/ 922855 w 2271082"/>
              <a:gd name="connsiteY303" fmla="*/ 5080074 h 6985290"/>
              <a:gd name="connsiteX304" fmla="*/ 982448 w 2271082"/>
              <a:gd name="connsiteY304" fmla="*/ 5020481 h 6985290"/>
              <a:gd name="connsiteX305" fmla="*/ 675658 w 2271082"/>
              <a:gd name="connsiteY305" fmla="*/ 5020481 h 6985290"/>
              <a:gd name="connsiteX306" fmla="*/ 735251 w 2271082"/>
              <a:gd name="connsiteY306" fmla="*/ 5080074 h 6985290"/>
              <a:gd name="connsiteX307" fmla="*/ 675658 w 2271082"/>
              <a:gd name="connsiteY307" fmla="*/ 5139667 h 6985290"/>
              <a:gd name="connsiteX308" fmla="*/ 616065 w 2271082"/>
              <a:gd name="connsiteY308" fmla="*/ 5080074 h 6985290"/>
              <a:gd name="connsiteX309" fmla="*/ 675658 w 2271082"/>
              <a:gd name="connsiteY309" fmla="*/ 5020481 h 6985290"/>
              <a:gd name="connsiteX310" fmla="*/ 368868 w 2271082"/>
              <a:gd name="connsiteY310" fmla="*/ 5020481 h 6985290"/>
              <a:gd name="connsiteX311" fmla="*/ 428461 w 2271082"/>
              <a:gd name="connsiteY311" fmla="*/ 5080074 h 6985290"/>
              <a:gd name="connsiteX312" fmla="*/ 368868 w 2271082"/>
              <a:gd name="connsiteY312" fmla="*/ 5139667 h 6985290"/>
              <a:gd name="connsiteX313" fmla="*/ 309275 w 2271082"/>
              <a:gd name="connsiteY313" fmla="*/ 5080074 h 6985290"/>
              <a:gd name="connsiteX314" fmla="*/ 368868 w 2271082"/>
              <a:gd name="connsiteY314" fmla="*/ 5020481 h 6985290"/>
              <a:gd name="connsiteX315" fmla="*/ 59593 w 2271082"/>
              <a:gd name="connsiteY315" fmla="*/ 5020481 h 6985290"/>
              <a:gd name="connsiteX316" fmla="*/ 119186 w 2271082"/>
              <a:gd name="connsiteY316" fmla="*/ 5080074 h 6985290"/>
              <a:gd name="connsiteX317" fmla="*/ 59593 w 2271082"/>
              <a:gd name="connsiteY317" fmla="*/ 5139667 h 6985290"/>
              <a:gd name="connsiteX318" fmla="*/ 0 w 2271082"/>
              <a:gd name="connsiteY318" fmla="*/ 5080074 h 6985290"/>
              <a:gd name="connsiteX319" fmla="*/ 59593 w 2271082"/>
              <a:gd name="connsiteY319" fmla="*/ 5020481 h 6985290"/>
              <a:gd name="connsiteX320" fmla="*/ 2211489 w 2271082"/>
              <a:gd name="connsiteY320" fmla="*/ 4744816 h 6985290"/>
              <a:gd name="connsiteX321" fmla="*/ 2271082 w 2271082"/>
              <a:gd name="connsiteY321" fmla="*/ 4804409 h 6985290"/>
              <a:gd name="connsiteX322" fmla="*/ 2211489 w 2271082"/>
              <a:gd name="connsiteY322" fmla="*/ 4864002 h 6985290"/>
              <a:gd name="connsiteX323" fmla="*/ 2151896 w 2271082"/>
              <a:gd name="connsiteY323" fmla="*/ 4804409 h 6985290"/>
              <a:gd name="connsiteX324" fmla="*/ 2211489 w 2271082"/>
              <a:gd name="connsiteY324" fmla="*/ 4744816 h 6985290"/>
              <a:gd name="connsiteX325" fmla="*/ 1904699 w 2271082"/>
              <a:gd name="connsiteY325" fmla="*/ 4744816 h 6985290"/>
              <a:gd name="connsiteX326" fmla="*/ 1964292 w 2271082"/>
              <a:gd name="connsiteY326" fmla="*/ 4804409 h 6985290"/>
              <a:gd name="connsiteX327" fmla="*/ 1904699 w 2271082"/>
              <a:gd name="connsiteY327" fmla="*/ 4864002 h 6985290"/>
              <a:gd name="connsiteX328" fmla="*/ 1845106 w 2271082"/>
              <a:gd name="connsiteY328" fmla="*/ 4804409 h 6985290"/>
              <a:gd name="connsiteX329" fmla="*/ 1904699 w 2271082"/>
              <a:gd name="connsiteY329" fmla="*/ 4744816 h 6985290"/>
              <a:gd name="connsiteX330" fmla="*/ 1595424 w 2271082"/>
              <a:gd name="connsiteY330" fmla="*/ 4744816 h 6985290"/>
              <a:gd name="connsiteX331" fmla="*/ 1655017 w 2271082"/>
              <a:gd name="connsiteY331" fmla="*/ 4804409 h 6985290"/>
              <a:gd name="connsiteX332" fmla="*/ 1595424 w 2271082"/>
              <a:gd name="connsiteY332" fmla="*/ 4864002 h 6985290"/>
              <a:gd name="connsiteX333" fmla="*/ 1535831 w 2271082"/>
              <a:gd name="connsiteY333" fmla="*/ 4804409 h 6985290"/>
              <a:gd name="connsiteX334" fmla="*/ 1595424 w 2271082"/>
              <a:gd name="connsiteY334" fmla="*/ 4744816 h 6985290"/>
              <a:gd name="connsiteX335" fmla="*/ 1286149 w 2271082"/>
              <a:gd name="connsiteY335" fmla="*/ 4744816 h 6985290"/>
              <a:gd name="connsiteX336" fmla="*/ 1345742 w 2271082"/>
              <a:gd name="connsiteY336" fmla="*/ 4804409 h 6985290"/>
              <a:gd name="connsiteX337" fmla="*/ 1286149 w 2271082"/>
              <a:gd name="connsiteY337" fmla="*/ 4864002 h 6985290"/>
              <a:gd name="connsiteX338" fmla="*/ 1226556 w 2271082"/>
              <a:gd name="connsiteY338" fmla="*/ 4804409 h 6985290"/>
              <a:gd name="connsiteX339" fmla="*/ 1286149 w 2271082"/>
              <a:gd name="connsiteY339" fmla="*/ 4744816 h 6985290"/>
              <a:gd name="connsiteX340" fmla="*/ 982448 w 2271082"/>
              <a:gd name="connsiteY340" fmla="*/ 4744816 h 6985290"/>
              <a:gd name="connsiteX341" fmla="*/ 1042041 w 2271082"/>
              <a:gd name="connsiteY341" fmla="*/ 4804409 h 6985290"/>
              <a:gd name="connsiteX342" fmla="*/ 982448 w 2271082"/>
              <a:gd name="connsiteY342" fmla="*/ 4864002 h 6985290"/>
              <a:gd name="connsiteX343" fmla="*/ 922855 w 2271082"/>
              <a:gd name="connsiteY343" fmla="*/ 4804409 h 6985290"/>
              <a:gd name="connsiteX344" fmla="*/ 982448 w 2271082"/>
              <a:gd name="connsiteY344" fmla="*/ 4744816 h 6985290"/>
              <a:gd name="connsiteX345" fmla="*/ 675658 w 2271082"/>
              <a:gd name="connsiteY345" fmla="*/ 4744816 h 6985290"/>
              <a:gd name="connsiteX346" fmla="*/ 735251 w 2271082"/>
              <a:gd name="connsiteY346" fmla="*/ 4804409 h 6985290"/>
              <a:gd name="connsiteX347" fmla="*/ 675658 w 2271082"/>
              <a:gd name="connsiteY347" fmla="*/ 4864002 h 6985290"/>
              <a:gd name="connsiteX348" fmla="*/ 616065 w 2271082"/>
              <a:gd name="connsiteY348" fmla="*/ 4804409 h 6985290"/>
              <a:gd name="connsiteX349" fmla="*/ 675658 w 2271082"/>
              <a:gd name="connsiteY349" fmla="*/ 4744816 h 6985290"/>
              <a:gd name="connsiteX350" fmla="*/ 368868 w 2271082"/>
              <a:gd name="connsiteY350" fmla="*/ 4744816 h 6985290"/>
              <a:gd name="connsiteX351" fmla="*/ 428461 w 2271082"/>
              <a:gd name="connsiteY351" fmla="*/ 4804409 h 6985290"/>
              <a:gd name="connsiteX352" fmla="*/ 368868 w 2271082"/>
              <a:gd name="connsiteY352" fmla="*/ 4864002 h 6985290"/>
              <a:gd name="connsiteX353" fmla="*/ 309275 w 2271082"/>
              <a:gd name="connsiteY353" fmla="*/ 4804409 h 6985290"/>
              <a:gd name="connsiteX354" fmla="*/ 368868 w 2271082"/>
              <a:gd name="connsiteY354" fmla="*/ 4744816 h 6985290"/>
              <a:gd name="connsiteX355" fmla="*/ 59593 w 2271082"/>
              <a:gd name="connsiteY355" fmla="*/ 4744816 h 6985290"/>
              <a:gd name="connsiteX356" fmla="*/ 119186 w 2271082"/>
              <a:gd name="connsiteY356" fmla="*/ 4804409 h 6985290"/>
              <a:gd name="connsiteX357" fmla="*/ 59593 w 2271082"/>
              <a:gd name="connsiteY357" fmla="*/ 4864002 h 6985290"/>
              <a:gd name="connsiteX358" fmla="*/ 0 w 2271082"/>
              <a:gd name="connsiteY358" fmla="*/ 4804409 h 6985290"/>
              <a:gd name="connsiteX359" fmla="*/ 59593 w 2271082"/>
              <a:gd name="connsiteY359" fmla="*/ 4744816 h 6985290"/>
              <a:gd name="connsiteX360" fmla="*/ 2211489 w 2271082"/>
              <a:gd name="connsiteY360" fmla="*/ 4485507 h 6985290"/>
              <a:gd name="connsiteX361" fmla="*/ 2271082 w 2271082"/>
              <a:gd name="connsiteY361" fmla="*/ 4545100 h 6985290"/>
              <a:gd name="connsiteX362" fmla="*/ 2211489 w 2271082"/>
              <a:gd name="connsiteY362" fmla="*/ 4604693 h 6985290"/>
              <a:gd name="connsiteX363" fmla="*/ 2151896 w 2271082"/>
              <a:gd name="connsiteY363" fmla="*/ 4545100 h 6985290"/>
              <a:gd name="connsiteX364" fmla="*/ 2211489 w 2271082"/>
              <a:gd name="connsiteY364" fmla="*/ 4485507 h 6985290"/>
              <a:gd name="connsiteX365" fmla="*/ 1904699 w 2271082"/>
              <a:gd name="connsiteY365" fmla="*/ 4485507 h 6985290"/>
              <a:gd name="connsiteX366" fmla="*/ 1964292 w 2271082"/>
              <a:gd name="connsiteY366" fmla="*/ 4545100 h 6985290"/>
              <a:gd name="connsiteX367" fmla="*/ 1904699 w 2271082"/>
              <a:gd name="connsiteY367" fmla="*/ 4604693 h 6985290"/>
              <a:gd name="connsiteX368" fmla="*/ 1845106 w 2271082"/>
              <a:gd name="connsiteY368" fmla="*/ 4545100 h 6985290"/>
              <a:gd name="connsiteX369" fmla="*/ 1904699 w 2271082"/>
              <a:gd name="connsiteY369" fmla="*/ 4485507 h 6985290"/>
              <a:gd name="connsiteX370" fmla="*/ 1595424 w 2271082"/>
              <a:gd name="connsiteY370" fmla="*/ 4485507 h 6985290"/>
              <a:gd name="connsiteX371" fmla="*/ 1655017 w 2271082"/>
              <a:gd name="connsiteY371" fmla="*/ 4545100 h 6985290"/>
              <a:gd name="connsiteX372" fmla="*/ 1595424 w 2271082"/>
              <a:gd name="connsiteY372" fmla="*/ 4604693 h 6985290"/>
              <a:gd name="connsiteX373" fmla="*/ 1535831 w 2271082"/>
              <a:gd name="connsiteY373" fmla="*/ 4545100 h 6985290"/>
              <a:gd name="connsiteX374" fmla="*/ 1595424 w 2271082"/>
              <a:gd name="connsiteY374" fmla="*/ 4485507 h 6985290"/>
              <a:gd name="connsiteX375" fmla="*/ 1286149 w 2271082"/>
              <a:gd name="connsiteY375" fmla="*/ 4485507 h 6985290"/>
              <a:gd name="connsiteX376" fmla="*/ 1345742 w 2271082"/>
              <a:gd name="connsiteY376" fmla="*/ 4545100 h 6985290"/>
              <a:gd name="connsiteX377" fmla="*/ 1286149 w 2271082"/>
              <a:gd name="connsiteY377" fmla="*/ 4604693 h 6985290"/>
              <a:gd name="connsiteX378" fmla="*/ 1226556 w 2271082"/>
              <a:gd name="connsiteY378" fmla="*/ 4545100 h 6985290"/>
              <a:gd name="connsiteX379" fmla="*/ 1286149 w 2271082"/>
              <a:gd name="connsiteY379" fmla="*/ 4485507 h 6985290"/>
              <a:gd name="connsiteX380" fmla="*/ 982448 w 2271082"/>
              <a:gd name="connsiteY380" fmla="*/ 4485507 h 6985290"/>
              <a:gd name="connsiteX381" fmla="*/ 1042041 w 2271082"/>
              <a:gd name="connsiteY381" fmla="*/ 4545100 h 6985290"/>
              <a:gd name="connsiteX382" fmla="*/ 982448 w 2271082"/>
              <a:gd name="connsiteY382" fmla="*/ 4604693 h 6985290"/>
              <a:gd name="connsiteX383" fmla="*/ 922855 w 2271082"/>
              <a:gd name="connsiteY383" fmla="*/ 4545100 h 6985290"/>
              <a:gd name="connsiteX384" fmla="*/ 982448 w 2271082"/>
              <a:gd name="connsiteY384" fmla="*/ 4485507 h 6985290"/>
              <a:gd name="connsiteX385" fmla="*/ 675658 w 2271082"/>
              <a:gd name="connsiteY385" fmla="*/ 4485507 h 6985290"/>
              <a:gd name="connsiteX386" fmla="*/ 735251 w 2271082"/>
              <a:gd name="connsiteY386" fmla="*/ 4545100 h 6985290"/>
              <a:gd name="connsiteX387" fmla="*/ 675658 w 2271082"/>
              <a:gd name="connsiteY387" fmla="*/ 4604693 h 6985290"/>
              <a:gd name="connsiteX388" fmla="*/ 616065 w 2271082"/>
              <a:gd name="connsiteY388" fmla="*/ 4545100 h 6985290"/>
              <a:gd name="connsiteX389" fmla="*/ 675658 w 2271082"/>
              <a:gd name="connsiteY389" fmla="*/ 4485507 h 6985290"/>
              <a:gd name="connsiteX390" fmla="*/ 368868 w 2271082"/>
              <a:gd name="connsiteY390" fmla="*/ 4485507 h 6985290"/>
              <a:gd name="connsiteX391" fmla="*/ 428461 w 2271082"/>
              <a:gd name="connsiteY391" fmla="*/ 4545100 h 6985290"/>
              <a:gd name="connsiteX392" fmla="*/ 368868 w 2271082"/>
              <a:gd name="connsiteY392" fmla="*/ 4604693 h 6985290"/>
              <a:gd name="connsiteX393" fmla="*/ 309275 w 2271082"/>
              <a:gd name="connsiteY393" fmla="*/ 4545100 h 6985290"/>
              <a:gd name="connsiteX394" fmla="*/ 368868 w 2271082"/>
              <a:gd name="connsiteY394" fmla="*/ 4485507 h 6985290"/>
              <a:gd name="connsiteX395" fmla="*/ 59593 w 2271082"/>
              <a:gd name="connsiteY395" fmla="*/ 4485507 h 6985290"/>
              <a:gd name="connsiteX396" fmla="*/ 119186 w 2271082"/>
              <a:gd name="connsiteY396" fmla="*/ 4545100 h 6985290"/>
              <a:gd name="connsiteX397" fmla="*/ 59593 w 2271082"/>
              <a:gd name="connsiteY397" fmla="*/ 4604693 h 6985290"/>
              <a:gd name="connsiteX398" fmla="*/ 0 w 2271082"/>
              <a:gd name="connsiteY398" fmla="*/ 4545100 h 6985290"/>
              <a:gd name="connsiteX399" fmla="*/ 59593 w 2271082"/>
              <a:gd name="connsiteY399" fmla="*/ 4485507 h 6985290"/>
              <a:gd name="connsiteX400" fmla="*/ 2211489 w 2271082"/>
              <a:gd name="connsiteY400" fmla="*/ 4226198 h 6985290"/>
              <a:gd name="connsiteX401" fmla="*/ 2271082 w 2271082"/>
              <a:gd name="connsiteY401" fmla="*/ 4285791 h 6985290"/>
              <a:gd name="connsiteX402" fmla="*/ 2211489 w 2271082"/>
              <a:gd name="connsiteY402" fmla="*/ 4345384 h 6985290"/>
              <a:gd name="connsiteX403" fmla="*/ 2151896 w 2271082"/>
              <a:gd name="connsiteY403" fmla="*/ 4285791 h 6985290"/>
              <a:gd name="connsiteX404" fmla="*/ 2211489 w 2271082"/>
              <a:gd name="connsiteY404" fmla="*/ 4226198 h 6985290"/>
              <a:gd name="connsiteX405" fmla="*/ 1904699 w 2271082"/>
              <a:gd name="connsiteY405" fmla="*/ 4226198 h 6985290"/>
              <a:gd name="connsiteX406" fmla="*/ 1964292 w 2271082"/>
              <a:gd name="connsiteY406" fmla="*/ 4285791 h 6985290"/>
              <a:gd name="connsiteX407" fmla="*/ 1904699 w 2271082"/>
              <a:gd name="connsiteY407" fmla="*/ 4345384 h 6985290"/>
              <a:gd name="connsiteX408" fmla="*/ 1845106 w 2271082"/>
              <a:gd name="connsiteY408" fmla="*/ 4285791 h 6985290"/>
              <a:gd name="connsiteX409" fmla="*/ 1904699 w 2271082"/>
              <a:gd name="connsiteY409" fmla="*/ 4226198 h 6985290"/>
              <a:gd name="connsiteX410" fmla="*/ 1595424 w 2271082"/>
              <a:gd name="connsiteY410" fmla="*/ 4226198 h 6985290"/>
              <a:gd name="connsiteX411" fmla="*/ 1655017 w 2271082"/>
              <a:gd name="connsiteY411" fmla="*/ 4285791 h 6985290"/>
              <a:gd name="connsiteX412" fmla="*/ 1595424 w 2271082"/>
              <a:gd name="connsiteY412" fmla="*/ 4345384 h 6985290"/>
              <a:gd name="connsiteX413" fmla="*/ 1535831 w 2271082"/>
              <a:gd name="connsiteY413" fmla="*/ 4285791 h 6985290"/>
              <a:gd name="connsiteX414" fmla="*/ 1595424 w 2271082"/>
              <a:gd name="connsiteY414" fmla="*/ 4226198 h 6985290"/>
              <a:gd name="connsiteX415" fmla="*/ 1286149 w 2271082"/>
              <a:gd name="connsiteY415" fmla="*/ 4226198 h 6985290"/>
              <a:gd name="connsiteX416" fmla="*/ 1345742 w 2271082"/>
              <a:gd name="connsiteY416" fmla="*/ 4285791 h 6985290"/>
              <a:gd name="connsiteX417" fmla="*/ 1286149 w 2271082"/>
              <a:gd name="connsiteY417" fmla="*/ 4345384 h 6985290"/>
              <a:gd name="connsiteX418" fmla="*/ 1226556 w 2271082"/>
              <a:gd name="connsiteY418" fmla="*/ 4285791 h 6985290"/>
              <a:gd name="connsiteX419" fmla="*/ 1286149 w 2271082"/>
              <a:gd name="connsiteY419" fmla="*/ 4226198 h 6985290"/>
              <a:gd name="connsiteX420" fmla="*/ 982448 w 2271082"/>
              <a:gd name="connsiteY420" fmla="*/ 4226198 h 6985290"/>
              <a:gd name="connsiteX421" fmla="*/ 1042041 w 2271082"/>
              <a:gd name="connsiteY421" fmla="*/ 4285791 h 6985290"/>
              <a:gd name="connsiteX422" fmla="*/ 982448 w 2271082"/>
              <a:gd name="connsiteY422" fmla="*/ 4345384 h 6985290"/>
              <a:gd name="connsiteX423" fmla="*/ 922855 w 2271082"/>
              <a:gd name="connsiteY423" fmla="*/ 4285791 h 6985290"/>
              <a:gd name="connsiteX424" fmla="*/ 982448 w 2271082"/>
              <a:gd name="connsiteY424" fmla="*/ 4226198 h 6985290"/>
              <a:gd name="connsiteX425" fmla="*/ 675658 w 2271082"/>
              <a:gd name="connsiteY425" fmla="*/ 4226198 h 6985290"/>
              <a:gd name="connsiteX426" fmla="*/ 735251 w 2271082"/>
              <a:gd name="connsiteY426" fmla="*/ 4285791 h 6985290"/>
              <a:gd name="connsiteX427" fmla="*/ 675658 w 2271082"/>
              <a:gd name="connsiteY427" fmla="*/ 4345384 h 6985290"/>
              <a:gd name="connsiteX428" fmla="*/ 616065 w 2271082"/>
              <a:gd name="connsiteY428" fmla="*/ 4285791 h 6985290"/>
              <a:gd name="connsiteX429" fmla="*/ 675658 w 2271082"/>
              <a:gd name="connsiteY429" fmla="*/ 4226198 h 6985290"/>
              <a:gd name="connsiteX430" fmla="*/ 368868 w 2271082"/>
              <a:gd name="connsiteY430" fmla="*/ 4226198 h 6985290"/>
              <a:gd name="connsiteX431" fmla="*/ 428461 w 2271082"/>
              <a:gd name="connsiteY431" fmla="*/ 4285791 h 6985290"/>
              <a:gd name="connsiteX432" fmla="*/ 368868 w 2271082"/>
              <a:gd name="connsiteY432" fmla="*/ 4345384 h 6985290"/>
              <a:gd name="connsiteX433" fmla="*/ 309275 w 2271082"/>
              <a:gd name="connsiteY433" fmla="*/ 4285791 h 6985290"/>
              <a:gd name="connsiteX434" fmla="*/ 368868 w 2271082"/>
              <a:gd name="connsiteY434" fmla="*/ 4226198 h 6985290"/>
              <a:gd name="connsiteX435" fmla="*/ 59593 w 2271082"/>
              <a:gd name="connsiteY435" fmla="*/ 4226198 h 6985290"/>
              <a:gd name="connsiteX436" fmla="*/ 119186 w 2271082"/>
              <a:gd name="connsiteY436" fmla="*/ 4285791 h 6985290"/>
              <a:gd name="connsiteX437" fmla="*/ 59593 w 2271082"/>
              <a:gd name="connsiteY437" fmla="*/ 4345384 h 6985290"/>
              <a:gd name="connsiteX438" fmla="*/ 0 w 2271082"/>
              <a:gd name="connsiteY438" fmla="*/ 4285791 h 6985290"/>
              <a:gd name="connsiteX439" fmla="*/ 59593 w 2271082"/>
              <a:gd name="connsiteY439" fmla="*/ 4226198 h 6985290"/>
              <a:gd name="connsiteX440" fmla="*/ 2211489 w 2271082"/>
              <a:gd name="connsiteY440" fmla="*/ 3966889 h 6985290"/>
              <a:gd name="connsiteX441" fmla="*/ 2271082 w 2271082"/>
              <a:gd name="connsiteY441" fmla="*/ 4026482 h 6985290"/>
              <a:gd name="connsiteX442" fmla="*/ 2211489 w 2271082"/>
              <a:gd name="connsiteY442" fmla="*/ 4086075 h 6985290"/>
              <a:gd name="connsiteX443" fmla="*/ 2151896 w 2271082"/>
              <a:gd name="connsiteY443" fmla="*/ 4026482 h 6985290"/>
              <a:gd name="connsiteX444" fmla="*/ 2211489 w 2271082"/>
              <a:gd name="connsiteY444" fmla="*/ 3966889 h 6985290"/>
              <a:gd name="connsiteX445" fmla="*/ 1904699 w 2271082"/>
              <a:gd name="connsiteY445" fmla="*/ 3966889 h 6985290"/>
              <a:gd name="connsiteX446" fmla="*/ 1964292 w 2271082"/>
              <a:gd name="connsiteY446" fmla="*/ 4026482 h 6985290"/>
              <a:gd name="connsiteX447" fmla="*/ 1904699 w 2271082"/>
              <a:gd name="connsiteY447" fmla="*/ 4086075 h 6985290"/>
              <a:gd name="connsiteX448" fmla="*/ 1845106 w 2271082"/>
              <a:gd name="connsiteY448" fmla="*/ 4026482 h 6985290"/>
              <a:gd name="connsiteX449" fmla="*/ 1904699 w 2271082"/>
              <a:gd name="connsiteY449" fmla="*/ 3966889 h 6985290"/>
              <a:gd name="connsiteX450" fmla="*/ 1595424 w 2271082"/>
              <a:gd name="connsiteY450" fmla="*/ 3966889 h 6985290"/>
              <a:gd name="connsiteX451" fmla="*/ 1655017 w 2271082"/>
              <a:gd name="connsiteY451" fmla="*/ 4026482 h 6985290"/>
              <a:gd name="connsiteX452" fmla="*/ 1595424 w 2271082"/>
              <a:gd name="connsiteY452" fmla="*/ 4086075 h 6985290"/>
              <a:gd name="connsiteX453" fmla="*/ 1535831 w 2271082"/>
              <a:gd name="connsiteY453" fmla="*/ 4026482 h 6985290"/>
              <a:gd name="connsiteX454" fmla="*/ 1595424 w 2271082"/>
              <a:gd name="connsiteY454" fmla="*/ 3966889 h 6985290"/>
              <a:gd name="connsiteX455" fmla="*/ 1286149 w 2271082"/>
              <a:gd name="connsiteY455" fmla="*/ 3966889 h 6985290"/>
              <a:gd name="connsiteX456" fmla="*/ 1345742 w 2271082"/>
              <a:gd name="connsiteY456" fmla="*/ 4026482 h 6985290"/>
              <a:gd name="connsiteX457" fmla="*/ 1286149 w 2271082"/>
              <a:gd name="connsiteY457" fmla="*/ 4086075 h 6985290"/>
              <a:gd name="connsiteX458" fmla="*/ 1226556 w 2271082"/>
              <a:gd name="connsiteY458" fmla="*/ 4026482 h 6985290"/>
              <a:gd name="connsiteX459" fmla="*/ 1286149 w 2271082"/>
              <a:gd name="connsiteY459" fmla="*/ 3966889 h 6985290"/>
              <a:gd name="connsiteX460" fmla="*/ 982448 w 2271082"/>
              <a:gd name="connsiteY460" fmla="*/ 3966889 h 6985290"/>
              <a:gd name="connsiteX461" fmla="*/ 1042041 w 2271082"/>
              <a:gd name="connsiteY461" fmla="*/ 4026482 h 6985290"/>
              <a:gd name="connsiteX462" fmla="*/ 982448 w 2271082"/>
              <a:gd name="connsiteY462" fmla="*/ 4086075 h 6985290"/>
              <a:gd name="connsiteX463" fmla="*/ 922855 w 2271082"/>
              <a:gd name="connsiteY463" fmla="*/ 4026482 h 6985290"/>
              <a:gd name="connsiteX464" fmla="*/ 982448 w 2271082"/>
              <a:gd name="connsiteY464" fmla="*/ 3966889 h 6985290"/>
              <a:gd name="connsiteX465" fmla="*/ 675658 w 2271082"/>
              <a:gd name="connsiteY465" fmla="*/ 3966889 h 6985290"/>
              <a:gd name="connsiteX466" fmla="*/ 735251 w 2271082"/>
              <a:gd name="connsiteY466" fmla="*/ 4026482 h 6985290"/>
              <a:gd name="connsiteX467" fmla="*/ 675658 w 2271082"/>
              <a:gd name="connsiteY467" fmla="*/ 4086075 h 6985290"/>
              <a:gd name="connsiteX468" fmla="*/ 616065 w 2271082"/>
              <a:gd name="connsiteY468" fmla="*/ 4026482 h 6985290"/>
              <a:gd name="connsiteX469" fmla="*/ 675658 w 2271082"/>
              <a:gd name="connsiteY469" fmla="*/ 3966889 h 6985290"/>
              <a:gd name="connsiteX470" fmla="*/ 368868 w 2271082"/>
              <a:gd name="connsiteY470" fmla="*/ 3966889 h 6985290"/>
              <a:gd name="connsiteX471" fmla="*/ 428461 w 2271082"/>
              <a:gd name="connsiteY471" fmla="*/ 4026482 h 6985290"/>
              <a:gd name="connsiteX472" fmla="*/ 368868 w 2271082"/>
              <a:gd name="connsiteY472" fmla="*/ 4086075 h 6985290"/>
              <a:gd name="connsiteX473" fmla="*/ 309275 w 2271082"/>
              <a:gd name="connsiteY473" fmla="*/ 4026482 h 6985290"/>
              <a:gd name="connsiteX474" fmla="*/ 368868 w 2271082"/>
              <a:gd name="connsiteY474" fmla="*/ 3966889 h 6985290"/>
              <a:gd name="connsiteX475" fmla="*/ 59593 w 2271082"/>
              <a:gd name="connsiteY475" fmla="*/ 3966889 h 6985290"/>
              <a:gd name="connsiteX476" fmla="*/ 119186 w 2271082"/>
              <a:gd name="connsiteY476" fmla="*/ 4026482 h 6985290"/>
              <a:gd name="connsiteX477" fmla="*/ 59593 w 2271082"/>
              <a:gd name="connsiteY477" fmla="*/ 4086075 h 6985290"/>
              <a:gd name="connsiteX478" fmla="*/ 0 w 2271082"/>
              <a:gd name="connsiteY478" fmla="*/ 4026482 h 6985290"/>
              <a:gd name="connsiteX479" fmla="*/ 59593 w 2271082"/>
              <a:gd name="connsiteY479" fmla="*/ 3966889 h 6985290"/>
              <a:gd name="connsiteX480" fmla="*/ 2211489 w 2271082"/>
              <a:gd name="connsiteY480" fmla="*/ 3677120 h 6985290"/>
              <a:gd name="connsiteX481" fmla="*/ 2271082 w 2271082"/>
              <a:gd name="connsiteY481" fmla="*/ 3736713 h 6985290"/>
              <a:gd name="connsiteX482" fmla="*/ 2211489 w 2271082"/>
              <a:gd name="connsiteY482" fmla="*/ 3796306 h 6985290"/>
              <a:gd name="connsiteX483" fmla="*/ 2151896 w 2271082"/>
              <a:gd name="connsiteY483" fmla="*/ 3736713 h 6985290"/>
              <a:gd name="connsiteX484" fmla="*/ 2211489 w 2271082"/>
              <a:gd name="connsiteY484" fmla="*/ 3677120 h 6985290"/>
              <a:gd name="connsiteX485" fmla="*/ 1904699 w 2271082"/>
              <a:gd name="connsiteY485" fmla="*/ 3677120 h 6985290"/>
              <a:gd name="connsiteX486" fmla="*/ 1964292 w 2271082"/>
              <a:gd name="connsiteY486" fmla="*/ 3736713 h 6985290"/>
              <a:gd name="connsiteX487" fmla="*/ 1904699 w 2271082"/>
              <a:gd name="connsiteY487" fmla="*/ 3796306 h 6985290"/>
              <a:gd name="connsiteX488" fmla="*/ 1845106 w 2271082"/>
              <a:gd name="connsiteY488" fmla="*/ 3736713 h 6985290"/>
              <a:gd name="connsiteX489" fmla="*/ 1904699 w 2271082"/>
              <a:gd name="connsiteY489" fmla="*/ 3677120 h 6985290"/>
              <a:gd name="connsiteX490" fmla="*/ 1595424 w 2271082"/>
              <a:gd name="connsiteY490" fmla="*/ 3677120 h 6985290"/>
              <a:gd name="connsiteX491" fmla="*/ 1655017 w 2271082"/>
              <a:gd name="connsiteY491" fmla="*/ 3736713 h 6985290"/>
              <a:gd name="connsiteX492" fmla="*/ 1595424 w 2271082"/>
              <a:gd name="connsiteY492" fmla="*/ 3796306 h 6985290"/>
              <a:gd name="connsiteX493" fmla="*/ 1535831 w 2271082"/>
              <a:gd name="connsiteY493" fmla="*/ 3736713 h 6985290"/>
              <a:gd name="connsiteX494" fmla="*/ 1595424 w 2271082"/>
              <a:gd name="connsiteY494" fmla="*/ 3677120 h 6985290"/>
              <a:gd name="connsiteX495" fmla="*/ 1286149 w 2271082"/>
              <a:gd name="connsiteY495" fmla="*/ 3677120 h 6985290"/>
              <a:gd name="connsiteX496" fmla="*/ 1345742 w 2271082"/>
              <a:gd name="connsiteY496" fmla="*/ 3736713 h 6985290"/>
              <a:gd name="connsiteX497" fmla="*/ 1286149 w 2271082"/>
              <a:gd name="connsiteY497" fmla="*/ 3796306 h 6985290"/>
              <a:gd name="connsiteX498" fmla="*/ 1226556 w 2271082"/>
              <a:gd name="connsiteY498" fmla="*/ 3736713 h 6985290"/>
              <a:gd name="connsiteX499" fmla="*/ 1286149 w 2271082"/>
              <a:gd name="connsiteY499" fmla="*/ 3677120 h 6985290"/>
              <a:gd name="connsiteX500" fmla="*/ 982448 w 2271082"/>
              <a:gd name="connsiteY500" fmla="*/ 3677120 h 6985290"/>
              <a:gd name="connsiteX501" fmla="*/ 1042041 w 2271082"/>
              <a:gd name="connsiteY501" fmla="*/ 3736713 h 6985290"/>
              <a:gd name="connsiteX502" fmla="*/ 982448 w 2271082"/>
              <a:gd name="connsiteY502" fmla="*/ 3796306 h 6985290"/>
              <a:gd name="connsiteX503" fmla="*/ 922855 w 2271082"/>
              <a:gd name="connsiteY503" fmla="*/ 3736713 h 6985290"/>
              <a:gd name="connsiteX504" fmla="*/ 982448 w 2271082"/>
              <a:gd name="connsiteY504" fmla="*/ 3677120 h 6985290"/>
              <a:gd name="connsiteX505" fmla="*/ 675658 w 2271082"/>
              <a:gd name="connsiteY505" fmla="*/ 3677120 h 6985290"/>
              <a:gd name="connsiteX506" fmla="*/ 735251 w 2271082"/>
              <a:gd name="connsiteY506" fmla="*/ 3736713 h 6985290"/>
              <a:gd name="connsiteX507" fmla="*/ 675658 w 2271082"/>
              <a:gd name="connsiteY507" fmla="*/ 3796306 h 6985290"/>
              <a:gd name="connsiteX508" fmla="*/ 616065 w 2271082"/>
              <a:gd name="connsiteY508" fmla="*/ 3736713 h 6985290"/>
              <a:gd name="connsiteX509" fmla="*/ 675658 w 2271082"/>
              <a:gd name="connsiteY509" fmla="*/ 3677120 h 6985290"/>
              <a:gd name="connsiteX510" fmla="*/ 368868 w 2271082"/>
              <a:gd name="connsiteY510" fmla="*/ 3677120 h 6985290"/>
              <a:gd name="connsiteX511" fmla="*/ 428461 w 2271082"/>
              <a:gd name="connsiteY511" fmla="*/ 3736713 h 6985290"/>
              <a:gd name="connsiteX512" fmla="*/ 368868 w 2271082"/>
              <a:gd name="connsiteY512" fmla="*/ 3796306 h 6985290"/>
              <a:gd name="connsiteX513" fmla="*/ 309275 w 2271082"/>
              <a:gd name="connsiteY513" fmla="*/ 3736713 h 6985290"/>
              <a:gd name="connsiteX514" fmla="*/ 368868 w 2271082"/>
              <a:gd name="connsiteY514" fmla="*/ 3677120 h 6985290"/>
              <a:gd name="connsiteX515" fmla="*/ 59593 w 2271082"/>
              <a:gd name="connsiteY515" fmla="*/ 3677120 h 6985290"/>
              <a:gd name="connsiteX516" fmla="*/ 119186 w 2271082"/>
              <a:gd name="connsiteY516" fmla="*/ 3736713 h 6985290"/>
              <a:gd name="connsiteX517" fmla="*/ 59593 w 2271082"/>
              <a:gd name="connsiteY517" fmla="*/ 3796306 h 6985290"/>
              <a:gd name="connsiteX518" fmla="*/ 0 w 2271082"/>
              <a:gd name="connsiteY518" fmla="*/ 3736713 h 6985290"/>
              <a:gd name="connsiteX519" fmla="*/ 59593 w 2271082"/>
              <a:gd name="connsiteY519" fmla="*/ 3677120 h 6985290"/>
              <a:gd name="connsiteX520" fmla="*/ 2211489 w 2271082"/>
              <a:gd name="connsiteY520" fmla="*/ 3417819 h 6985290"/>
              <a:gd name="connsiteX521" fmla="*/ 2271082 w 2271082"/>
              <a:gd name="connsiteY521" fmla="*/ 3477409 h 6985290"/>
              <a:gd name="connsiteX522" fmla="*/ 2211489 w 2271082"/>
              <a:gd name="connsiteY522" fmla="*/ 3536997 h 6985290"/>
              <a:gd name="connsiteX523" fmla="*/ 2151896 w 2271082"/>
              <a:gd name="connsiteY523" fmla="*/ 3477409 h 6985290"/>
              <a:gd name="connsiteX524" fmla="*/ 2211489 w 2271082"/>
              <a:gd name="connsiteY524" fmla="*/ 3417819 h 6985290"/>
              <a:gd name="connsiteX525" fmla="*/ 1904699 w 2271082"/>
              <a:gd name="connsiteY525" fmla="*/ 3417819 h 6985290"/>
              <a:gd name="connsiteX526" fmla="*/ 1964292 w 2271082"/>
              <a:gd name="connsiteY526" fmla="*/ 3477409 h 6985290"/>
              <a:gd name="connsiteX527" fmla="*/ 1904699 w 2271082"/>
              <a:gd name="connsiteY527" fmla="*/ 3536997 h 6985290"/>
              <a:gd name="connsiteX528" fmla="*/ 1845106 w 2271082"/>
              <a:gd name="connsiteY528" fmla="*/ 3477409 h 6985290"/>
              <a:gd name="connsiteX529" fmla="*/ 1904699 w 2271082"/>
              <a:gd name="connsiteY529" fmla="*/ 3417819 h 6985290"/>
              <a:gd name="connsiteX530" fmla="*/ 1595424 w 2271082"/>
              <a:gd name="connsiteY530" fmla="*/ 3417819 h 6985290"/>
              <a:gd name="connsiteX531" fmla="*/ 1655017 w 2271082"/>
              <a:gd name="connsiteY531" fmla="*/ 3477409 h 6985290"/>
              <a:gd name="connsiteX532" fmla="*/ 1595424 w 2271082"/>
              <a:gd name="connsiteY532" fmla="*/ 3536997 h 6985290"/>
              <a:gd name="connsiteX533" fmla="*/ 1535831 w 2271082"/>
              <a:gd name="connsiteY533" fmla="*/ 3477409 h 6985290"/>
              <a:gd name="connsiteX534" fmla="*/ 1595424 w 2271082"/>
              <a:gd name="connsiteY534" fmla="*/ 3417819 h 6985290"/>
              <a:gd name="connsiteX535" fmla="*/ 1286149 w 2271082"/>
              <a:gd name="connsiteY535" fmla="*/ 3417819 h 6985290"/>
              <a:gd name="connsiteX536" fmla="*/ 1345742 w 2271082"/>
              <a:gd name="connsiteY536" fmla="*/ 3477409 h 6985290"/>
              <a:gd name="connsiteX537" fmla="*/ 1286149 w 2271082"/>
              <a:gd name="connsiteY537" fmla="*/ 3536997 h 6985290"/>
              <a:gd name="connsiteX538" fmla="*/ 1226556 w 2271082"/>
              <a:gd name="connsiteY538" fmla="*/ 3477409 h 6985290"/>
              <a:gd name="connsiteX539" fmla="*/ 1286149 w 2271082"/>
              <a:gd name="connsiteY539" fmla="*/ 3417819 h 6985290"/>
              <a:gd name="connsiteX540" fmla="*/ 982448 w 2271082"/>
              <a:gd name="connsiteY540" fmla="*/ 3417819 h 6985290"/>
              <a:gd name="connsiteX541" fmla="*/ 1042041 w 2271082"/>
              <a:gd name="connsiteY541" fmla="*/ 3477409 h 6985290"/>
              <a:gd name="connsiteX542" fmla="*/ 982448 w 2271082"/>
              <a:gd name="connsiteY542" fmla="*/ 3536997 h 6985290"/>
              <a:gd name="connsiteX543" fmla="*/ 922855 w 2271082"/>
              <a:gd name="connsiteY543" fmla="*/ 3477409 h 6985290"/>
              <a:gd name="connsiteX544" fmla="*/ 982448 w 2271082"/>
              <a:gd name="connsiteY544" fmla="*/ 3417819 h 6985290"/>
              <a:gd name="connsiteX545" fmla="*/ 675658 w 2271082"/>
              <a:gd name="connsiteY545" fmla="*/ 3417819 h 6985290"/>
              <a:gd name="connsiteX546" fmla="*/ 735251 w 2271082"/>
              <a:gd name="connsiteY546" fmla="*/ 3477409 h 6985290"/>
              <a:gd name="connsiteX547" fmla="*/ 675658 w 2271082"/>
              <a:gd name="connsiteY547" fmla="*/ 3536997 h 6985290"/>
              <a:gd name="connsiteX548" fmla="*/ 616065 w 2271082"/>
              <a:gd name="connsiteY548" fmla="*/ 3477409 h 6985290"/>
              <a:gd name="connsiteX549" fmla="*/ 675658 w 2271082"/>
              <a:gd name="connsiteY549" fmla="*/ 3417819 h 6985290"/>
              <a:gd name="connsiteX550" fmla="*/ 368868 w 2271082"/>
              <a:gd name="connsiteY550" fmla="*/ 3417819 h 6985290"/>
              <a:gd name="connsiteX551" fmla="*/ 428461 w 2271082"/>
              <a:gd name="connsiteY551" fmla="*/ 3477410 h 6985290"/>
              <a:gd name="connsiteX552" fmla="*/ 368868 w 2271082"/>
              <a:gd name="connsiteY552" fmla="*/ 3536997 h 6985290"/>
              <a:gd name="connsiteX553" fmla="*/ 309275 w 2271082"/>
              <a:gd name="connsiteY553" fmla="*/ 3477410 h 6985290"/>
              <a:gd name="connsiteX554" fmla="*/ 368868 w 2271082"/>
              <a:gd name="connsiteY554" fmla="*/ 3417819 h 6985290"/>
              <a:gd name="connsiteX555" fmla="*/ 59593 w 2271082"/>
              <a:gd name="connsiteY555" fmla="*/ 3417819 h 6985290"/>
              <a:gd name="connsiteX556" fmla="*/ 119186 w 2271082"/>
              <a:gd name="connsiteY556" fmla="*/ 3477409 h 6985290"/>
              <a:gd name="connsiteX557" fmla="*/ 59593 w 2271082"/>
              <a:gd name="connsiteY557" fmla="*/ 3536997 h 6985290"/>
              <a:gd name="connsiteX558" fmla="*/ 0 w 2271082"/>
              <a:gd name="connsiteY558" fmla="*/ 3477409 h 6985290"/>
              <a:gd name="connsiteX559" fmla="*/ 59593 w 2271082"/>
              <a:gd name="connsiteY559" fmla="*/ 3417819 h 6985290"/>
              <a:gd name="connsiteX560" fmla="*/ 368868 w 2271082"/>
              <a:gd name="connsiteY560" fmla="*/ 3158513 h 6985290"/>
              <a:gd name="connsiteX561" fmla="*/ 428461 w 2271082"/>
              <a:gd name="connsiteY561" fmla="*/ 3218105 h 6985290"/>
              <a:gd name="connsiteX562" fmla="*/ 368868 w 2271082"/>
              <a:gd name="connsiteY562" fmla="*/ 3277698 h 6985290"/>
              <a:gd name="connsiteX563" fmla="*/ 309275 w 2271082"/>
              <a:gd name="connsiteY563" fmla="*/ 3218105 h 6985290"/>
              <a:gd name="connsiteX564" fmla="*/ 368868 w 2271082"/>
              <a:gd name="connsiteY564" fmla="*/ 3158513 h 6985290"/>
              <a:gd name="connsiteX565" fmla="*/ 2211489 w 2271082"/>
              <a:gd name="connsiteY565" fmla="*/ 3158512 h 6985290"/>
              <a:gd name="connsiteX566" fmla="*/ 2271082 w 2271082"/>
              <a:gd name="connsiteY566" fmla="*/ 3218105 h 6985290"/>
              <a:gd name="connsiteX567" fmla="*/ 2211489 w 2271082"/>
              <a:gd name="connsiteY567" fmla="*/ 3277697 h 6985290"/>
              <a:gd name="connsiteX568" fmla="*/ 2151896 w 2271082"/>
              <a:gd name="connsiteY568" fmla="*/ 3218105 h 6985290"/>
              <a:gd name="connsiteX569" fmla="*/ 2211489 w 2271082"/>
              <a:gd name="connsiteY569" fmla="*/ 3158512 h 6985290"/>
              <a:gd name="connsiteX570" fmla="*/ 1904699 w 2271082"/>
              <a:gd name="connsiteY570" fmla="*/ 3158512 h 6985290"/>
              <a:gd name="connsiteX571" fmla="*/ 1964292 w 2271082"/>
              <a:gd name="connsiteY571" fmla="*/ 3218105 h 6985290"/>
              <a:gd name="connsiteX572" fmla="*/ 1904699 w 2271082"/>
              <a:gd name="connsiteY572" fmla="*/ 3277697 h 6985290"/>
              <a:gd name="connsiteX573" fmla="*/ 1845106 w 2271082"/>
              <a:gd name="connsiteY573" fmla="*/ 3218105 h 6985290"/>
              <a:gd name="connsiteX574" fmla="*/ 1904699 w 2271082"/>
              <a:gd name="connsiteY574" fmla="*/ 3158512 h 6985290"/>
              <a:gd name="connsiteX575" fmla="*/ 1595424 w 2271082"/>
              <a:gd name="connsiteY575" fmla="*/ 3158512 h 6985290"/>
              <a:gd name="connsiteX576" fmla="*/ 1655017 w 2271082"/>
              <a:gd name="connsiteY576" fmla="*/ 3218105 h 6985290"/>
              <a:gd name="connsiteX577" fmla="*/ 1595424 w 2271082"/>
              <a:gd name="connsiteY577" fmla="*/ 3277697 h 6985290"/>
              <a:gd name="connsiteX578" fmla="*/ 1535831 w 2271082"/>
              <a:gd name="connsiteY578" fmla="*/ 3218105 h 6985290"/>
              <a:gd name="connsiteX579" fmla="*/ 1595424 w 2271082"/>
              <a:gd name="connsiteY579" fmla="*/ 3158512 h 6985290"/>
              <a:gd name="connsiteX580" fmla="*/ 1286149 w 2271082"/>
              <a:gd name="connsiteY580" fmla="*/ 3158512 h 6985290"/>
              <a:gd name="connsiteX581" fmla="*/ 1345742 w 2271082"/>
              <a:gd name="connsiteY581" fmla="*/ 3218105 h 6985290"/>
              <a:gd name="connsiteX582" fmla="*/ 1286149 w 2271082"/>
              <a:gd name="connsiteY582" fmla="*/ 3277697 h 6985290"/>
              <a:gd name="connsiteX583" fmla="*/ 1226556 w 2271082"/>
              <a:gd name="connsiteY583" fmla="*/ 3218105 h 6985290"/>
              <a:gd name="connsiteX584" fmla="*/ 1286149 w 2271082"/>
              <a:gd name="connsiteY584" fmla="*/ 3158512 h 6985290"/>
              <a:gd name="connsiteX585" fmla="*/ 982448 w 2271082"/>
              <a:gd name="connsiteY585" fmla="*/ 3158512 h 6985290"/>
              <a:gd name="connsiteX586" fmla="*/ 1042041 w 2271082"/>
              <a:gd name="connsiteY586" fmla="*/ 3218105 h 6985290"/>
              <a:gd name="connsiteX587" fmla="*/ 982448 w 2271082"/>
              <a:gd name="connsiteY587" fmla="*/ 3277698 h 6985290"/>
              <a:gd name="connsiteX588" fmla="*/ 922855 w 2271082"/>
              <a:gd name="connsiteY588" fmla="*/ 3218105 h 6985290"/>
              <a:gd name="connsiteX589" fmla="*/ 982448 w 2271082"/>
              <a:gd name="connsiteY589" fmla="*/ 3158512 h 6985290"/>
              <a:gd name="connsiteX590" fmla="*/ 675658 w 2271082"/>
              <a:gd name="connsiteY590" fmla="*/ 3158512 h 6985290"/>
              <a:gd name="connsiteX591" fmla="*/ 735251 w 2271082"/>
              <a:gd name="connsiteY591" fmla="*/ 3218105 h 6985290"/>
              <a:gd name="connsiteX592" fmla="*/ 675658 w 2271082"/>
              <a:gd name="connsiteY592" fmla="*/ 3277698 h 6985290"/>
              <a:gd name="connsiteX593" fmla="*/ 616065 w 2271082"/>
              <a:gd name="connsiteY593" fmla="*/ 3218105 h 6985290"/>
              <a:gd name="connsiteX594" fmla="*/ 675658 w 2271082"/>
              <a:gd name="connsiteY594" fmla="*/ 3158512 h 6985290"/>
              <a:gd name="connsiteX595" fmla="*/ 59593 w 2271082"/>
              <a:gd name="connsiteY595" fmla="*/ 3158512 h 6985290"/>
              <a:gd name="connsiteX596" fmla="*/ 119186 w 2271082"/>
              <a:gd name="connsiteY596" fmla="*/ 3218105 h 6985290"/>
              <a:gd name="connsiteX597" fmla="*/ 59593 w 2271082"/>
              <a:gd name="connsiteY597" fmla="*/ 3277697 h 6985290"/>
              <a:gd name="connsiteX598" fmla="*/ 0 w 2271082"/>
              <a:gd name="connsiteY598" fmla="*/ 3218105 h 6985290"/>
              <a:gd name="connsiteX599" fmla="*/ 59593 w 2271082"/>
              <a:gd name="connsiteY599" fmla="*/ 3158512 h 6985290"/>
              <a:gd name="connsiteX600" fmla="*/ 1286149 w 2271082"/>
              <a:gd name="connsiteY600" fmla="*/ 2899203 h 6985290"/>
              <a:gd name="connsiteX601" fmla="*/ 1345742 w 2271082"/>
              <a:gd name="connsiteY601" fmla="*/ 2958800 h 6985290"/>
              <a:gd name="connsiteX602" fmla="*/ 1286149 w 2271082"/>
              <a:gd name="connsiteY602" fmla="*/ 3018393 h 6985290"/>
              <a:gd name="connsiteX603" fmla="*/ 1226556 w 2271082"/>
              <a:gd name="connsiteY603" fmla="*/ 2958800 h 6985290"/>
              <a:gd name="connsiteX604" fmla="*/ 1286149 w 2271082"/>
              <a:gd name="connsiteY604" fmla="*/ 2899203 h 6985290"/>
              <a:gd name="connsiteX605" fmla="*/ 982448 w 2271082"/>
              <a:gd name="connsiteY605" fmla="*/ 2899203 h 6985290"/>
              <a:gd name="connsiteX606" fmla="*/ 1042041 w 2271082"/>
              <a:gd name="connsiteY606" fmla="*/ 2958800 h 6985290"/>
              <a:gd name="connsiteX607" fmla="*/ 982448 w 2271082"/>
              <a:gd name="connsiteY607" fmla="*/ 3018393 h 6985290"/>
              <a:gd name="connsiteX608" fmla="*/ 922855 w 2271082"/>
              <a:gd name="connsiteY608" fmla="*/ 2958800 h 6985290"/>
              <a:gd name="connsiteX609" fmla="*/ 982448 w 2271082"/>
              <a:gd name="connsiteY609" fmla="*/ 2899203 h 6985290"/>
              <a:gd name="connsiteX610" fmla="*/ 675658 w 2271082"/>
              <a:gd name="connsiteY610" fmla="*/ 2899203 h 6985290"/>
              <a:gd name="connsiteX611" fmla="*/ 735251 w 2271082"/>
              <a:gd name="connsiteY611" fmla="*/ 2958801 h 6985290"/>
              <a:gd name="connsiteX612" fmla="*/ 675658 w 2271082"/>
              <a:gd name="connsiteY612" fmla="*/ 3018393 h 6985290"/>
              <a:gd name="connsiteX613" fmla="*/ 616065 w 2271082"/>
              <a:gd name="connsiteY613" fmla="*/ 2958801 h 6985290"/>
              <a:gd name="connsiteX614" fmla="*/ 675658 w 2271082"/>
              <a:gd name="connsiteY614" fmla="*/ 2899203 h 6985290"/>
              <a:gd name="connsiteX615" fmla="*/ 368868 w 2271082"/>
              <a:gd name="connsiteY615" fmla="*/ 2899203 h 6985290"/>
              <a:gd name="connsiteX616" fmla="*/ 428461 w 2271082"/>
              <a:gd name="connsiteY616" fmla="*/ 2958801 h 6985290"/>
              <a:gd name="connsiteX617" fmla="*/ 368868 w 2271082"/>
              <a:gd name="connsiteY617" fmla="*/ 3018393 h 6985290"/>
              <a:gd name="connsiteX618" fmla="*/ 309275 w 2271082"/>
              <a:gd name="connsiteY618" fmla="*/ 2958801 h 6985290"/>
              <a:gd name="connsiteX619" fmla="*/ 368868 w 2271082"/>
              <a:gd name="connsiteY619" fmla="*/ 2899203 h 6985290"/>
              <a:gd name="connsiteX620" fmla="*/ 2211489 w 2271082"/>
              <a:gd name="connsiteY620" fmla="*/ 2899202 h 6985290"/>
              <a:gd name="connsiteX621" fmla="*/ 2271082 w 2271082"/>
              <a:gd name="connsiteY621" fmla="*/ 2958800 h 6985290"/>
              <a:gd name="connsiteX622" fmla="*/ 2211489 w 2271082"/>
              <a:gd name="connsiteY622" fmla="*/ 3018393 h 6985290"/>
              <a:gd name="connsiteX623" fmla="*/ 2151896 w 2271082"/>
              <a:gd name="connsiteY623" fmla="*/ 2958800 h 6985290"/>
              <a:gd name="connsiteX624" fmla="*/ 2211489 w 2271082"/>
              <a:gd name="connsiteY624" fmla="*/ 2899202 h 6985290"/>
              <a:gd name="connsiteX625" fmla="*/ 1904699 w 2271082"/>
              <a:gd name="connsiteY625" fmla="*/ 2899202 h 6985290"/>
              <a:gd name="connsiteX626" fmla="*/ 1964292 w 2271082"/>
              <a:gd name="connsiteY626" fmla="*/ 2958800 h 6985290"/>
              <a:gd name="connsiteX627" fmla="*/ 1904699 w 2271082"/>
              <a:gd name="connsiteY627" fmla="*/ 3018393 h 6985290"/>
              <a:gd name="connsiteX628" fmla="*/ 1845106 w 2271082"/>
              <a:gd name="connsiteY628" fmla="*/ 2958800 h 6985290"/>
              <a:gd name="connsiteX629" fmla="*/ 1904699 w 2271082"/>
              <a:gd name="connsiteY629" fmla="*/ 2899202 h 6985290"/>
              <a:gd name="connsiteX630" fmla="*/ 1595424 w 2271082"/>
              <a:gd name="connsiteY630" fmla="*/ 2899202 h 6985290"/>
              <a:gd name="connsiteX631" fmla="*/ 1655017 w 2271082"/>
              <a:gd name="connsiteY631" fmla="*/ 2958800 h 6985290"/>
              <a:gd name="connsiteX632" fmla="*/ 1595424 w 2271082"/>
              <a:gd name="connsiteY632" fmla="*/ 3018393 h 6985290"/>
              <a:gd name="connsiteX633" fmla="*/ 1535831 w 2271082"/>
              <a:gd name="connsiteY633" fmla="*/ 2958800 h 6985290"/>
              <a:gd name="connsiteX634" fmla="*/ 1595424 w 2271082"/>
              <a:gd name="connsiteY634" fmla="*/ 2899202 h 6985290"/>
              <a:gd name="connsiteX635" fmla="*/ 59593 w 2271082"/>
              <a:gd name="connsiteY635" fmla="*/ 2899202 h 6985290"/>
              <a:gd name="connsiteX636" fmla="*/ 119186 w 2271082"/>
              <a:gd name="connsiteY636" fmla="*/ 2958800 h 6985290"/>
              <a:gd name="connsiteX637" fmla="*/ 59593 w 2271082"/>
              <a:gd name="connsiteY637" fmla="*/ 3018393 h 6985290"/>
              <a:gd name="connsiteX638" fmla="*/ 0 w 2271082"/>
              <a:gd name="connsiteY638" fmla="*/ 2958800 h 6985290"/>
              <a:gd name="connsiteX639" fmla="*/ 59593 w 2271082"/>
              <a:gd name="connsiteY639" fmla="*/ 2899202 h 6985290"/>
              <a:gd name="connsiteX640" fmla="*/ 1904699 w 2271082"/>
              <a:gd name="connsiteY640" fmla="*/ 2639898 h 6985290"/>
              <a:gd name="connsiteX641" fmla="*/ 1964292 w 2271082"/>
              <a:gd name="connsiteY641" fmla="*/ 2699491 h 6985290"/>
              <a:gd name="connsiteX642" fmla="*/ 1904699 w 2271082"/>
              <a:gd name="connsiteY642" fmla="*/ 2759084 h 6985290"/>
              <a:gd name="connsiteX643" fmla="*/ 1845106 w 2271082"/>
              <a:gd name="connsiteY643" fmla="*/ 2699491 h 6985290"/>
              <a:gd name="connsiteX644" fmla="*/ 1904699 w 2271082"/>
              <a:gd name="connsiteY644" fmla="*/ 2639898 h 6985290"/>
              <a:gd name="connsiteX645" fmla="*/ 1595424 w 2271082"/>
              <a:gd name="connsiteY645" fmla="*/ 2639898 h 6985290"/>
              <a:gd name="connsiteX646" fmla="*/ 1655017 w 2271082"/>
              <a:gd name="connsiteY646" fmla="*/ 2699491 h 6985290"/>
              <a:gd name="connsiteX647" fmla="*/ 1595424 w 2271082"/>
              <a:gd name="connsiteY647" fmla="*/ 2759084 h 6985290"/>
              <a:gd name="connsiteX648" fmla="*/ 1535831 w 2271082"/>
              <a:gd name="connsiteY648" fmla="*/ 2699491 h 6985290"/>
              <a:gd name="connsiteX649" fmla="*/ 1595424 w 2271082"/>
              <a:gd name="connsiteY649" fmla="*/ 2639898 h 6985290"/>
              <a:gd name="connsiteX650" fmla="*/ 1286149 w 2271082"/>
              <a:gd name="connsiteY650" fmla="*/ 2639898 h 6985290"/>
              <a:gd name="connsiteX651" fmla="*/ 1345742 w 2271082"/>
              <a:gd name="connsiteY651" fmla="*/ 2699491 h 6985290"/>
              <a:gd name="connsiteX652" fmla="*/ 1286149 w 2271082"/>
              <a:gd name="connsiteY652" fmla="*/ 2759085 h 6985290"/>
              <a:gd name="connsiteX653" fmla="*/ 1226556 w 2271082"/>
              <a:gd name="connsiteY653" fmla="*/ 2699491 h 6985290"/>
              <a:gd name="connsiteX654" fmla="*/ 1286149 w 2271082"/>
              <a:gd name="connsiteY654" fmla="*/ 2639898 h 6985290"/>
              <a:gd name="connsiteX655" fmla="*/ 982448 w 2271082"/>
              <a:gd name="connsiteY655" fmla="*/ 2639898 h 6985290"/>
              <a:gd name="connsiteX656" fmla="*/ 1042041 w 2271082"/>
              <a:gd name="connsiteY656" fmla="*/ 2699491 h 6985290"/>
              <a:gd name="connsiteX657" fmla="*/ 982448 w 2271082"/>
              <a:gd name="connsiteY657" fmla="*/ 2759085 h 6985290"/>
              <a:gd name="connsiteX658" fmla="*/ 922855 w 2271082"/>
              <a:gd name="connsiteY658" fmla="*/ 2699491 h 6985290"/>
              <a:gd name="connsiteX659" fmla="*/ 982448 w 2271082"/>
              <a:gd name="connsiteY659" fmla="*/ 2639898 h 6985290"/>
              <a:gd name="connsiteX660" fmla="*/ 675658 w 2271082"/>
              <a:gd name="connsiteY660" fmla="*/ 2639898 h 6985290"/>
              <a:gd name="connsiteX661" fmla="*/ 735251 w 2271082"/>
              <a:gd name="connsiteY661" fmla="*/ 2699491 h 6985290"/>
              <a:gd name="connsiteX662" fmla="*/ 675658 w 2271082"/>
              <a:gd name="connsiteY662" fmla="*/ 2759085 h 6985290"/>
              <a:gd name="connsiteX663" fmla="*/ 616065 w 2271082"/>
              <a:gd name="connsiteY663" fmla="*/ 2699491 h 6985290"/>
              <a:gd name="connsiteX664" fmla="*/ 675658 w 2271082"/>
              <a:gd name="connsiteY664" fmla="*/ 2639898 h 6985290"/>
              <a:gd name="connsiteX665" fmla="*/ 368868 w 2271082"/>
              <a:gd name="connsiteY665" fmla="*/ 2639898 h 6985290"/>
              <a:gd name="connsiteX666" fmla="*/ 428461 w 2271082"/>
              <a:gd name="connsiteY666" fmla="*/ 2699491 h 6985290"/>
              <a:gd name="connsiteX667" fmla="*/ 368868 w 2271082"/>
              <a:gd name="connsiteY667" fmla="*/ 2759085 h 6985290"/>
              <a:gd name="connsiteX668" fmla="*/ 309275 w 2271082"/>
              <a:gd name="connsiteY668" fmla="*/ 2699491 h 6985290"/>
              <a:gd name="connsiteX669" fmla="*/ 368868 w 2271082"/>
              <a:gd name="connsiteY669" fmla="*/ 2639898 h 6985290"/>
              <a:gd name="connsiteX670" fmla="*/ 2211489 w 2271082"/>
              <a:gd name="connsiteY670" fmla="*/ 2639897 h 6985290"/>
              <a:gd name="connsiteX671" fmla="*/ 2271082 w 2271082"/>
              <a:gd name="connsiteY671" fmla="*/ 2699491 h 6985290"/>
              <a:gd name="connsiteX672" fmla="*/ 2211489 w 2271082"/>
              <a:gd name="connsiteY672" fmla="*/ 2759084 h 6985290"/>
              <a:gd name="connsiteX673" fmla="*/ 2151896 w 2271082"/>
              <a:gd name="connsiteY673" fmla="*/ 2699491 h 6985290"/>
              <a:gd name="connsiteX674" fmla="*/ 2211489 w 2271082"/>
              <a:gd name="connsiteY674" fmla="*/ 2639897 h 6985290"/>
              <a:gd name="connsiteX675" fmla="*/ 59593 w 2271082"/>
              <a:gd name="connsiteY675" fmla="*/ 2639897 h 6985290"/>
              <a:gd name="connsiteX676" fmla="*/ 119186 w 2271082"/>
              <a:gd name="connsiteY676" fmla="*/ 2699491 h 6985290"/>
              <a:gd name="connsiteX677" fmla="*/ 59593 w 2271082"/>
              <a:gd name="connsiteY677" fmla="*/ 2759084 h 6985290"/>
              <a:gd name="connsiteX678" fmla="*/ 0 w 2271082"/>
              <a:gd name="connsiteY678" fmla="*/ 2699491 h 6985290"/>
              <a:gd name="connsiteX679" fmla="*/ 59593 w 2271082"/>
              <a:gd name="connsiteY679" fmla="*/ 2639897 h 6985290"/>
              <a:gd name="connsiteX680" fmla="*/ 1286149 w 2271082"/>
              <a:gd name="connsiteY680" fmla="*/ 2380588 h 6985290"/>
              <a:gd name="connsiteX681" fmla="*/ 1345742 w 2271082"/>
              <a:gd name="connsiteY681" fmla="*/ 2440174 h 6985290"/>
              <a:gd name="connsiteX682" fmla="*/ 1286149 w 2271082"/>
              <a:gd name="connsiteY682" fmla="*/ 2499776 h 6985290"/>
              <a:gd name="connsiteX683" fmla="*/ 1226556 w 2271082"/>
              <a:gd name="connsiteY683" fmla="*/ 2440174 h 6985290"/>
              <a:gd name="connsiteX684" fmla="*/ 1286149 w 2271082"/>
              <a:gd name="connsiteY684" fmla="*/ 2380588 h 6985290"/>
              <a:gd name="connsiteX685" fmla="*/ 982448 w 2271082"/>
              <a:gd name="connsiteY685" fmla="*/ 2380588 h 6985290"/>
              <a:gd name="connsiteX686" fmla="*/ 1042041 w 2271082"/>
              <a:gd name="connsiteY686" fmla="*/ 2440174 h 6985290"/>
              <a:gd name="connsiteX687" fmla="*/ 982448 w 2271082"/>
              <a:gd name="connsiteY687" fmla="*/ 2499776 h 6985290"/>
              <a:gd name="connsiteX688" fmla="*/ 922855 w 2271082"/>
              <a:gd name="connsiteY688" fmla="*/ 2440174 h 6985290"/>
              <a:gd name="connsiteX689" fmla="*/ 982448 w 2271082"/>
              <a:gd name="connsiteY689" fmla="*/ 2380588 h 6985290"/>
              <a:gd name="connsiteX690" fmla="*/ 675658 w 2271082"/>
              <a:gd name="connsiteY690" fmla="*/ 2380588 h 6985290"/>
              <a:gd name="connsiteX691" fmla="*/ 735251 w 2271082"/>
              <a:gd name="connsiteY691" fmla="*/ 2440174 h 6985290"/>
              <a:gd name="connsiteX692" fmla="*/ 675658 w 2271082"/>
              <a:gd name="connsiteY692" fmla="*/ 2499777 h 6985290"/>
              <a:gd name="connsiteX693" fmla="*/ 616065 w 2271082"/>
              <a:gd name="connsiteY693" fmla="*/ 2440174 h 6985290"/>
              <a:gd name="connsiteX694" fmla="*/ 675658 w 2271082"/>
              <a:gd name="connsiteY694" fmla="*/ 2380588 h 6985290"/>
              <a:gd name="connsiteX695" fmla="*/ 368868 w 2271082"/>
              <a:gd name="connsiteY695" fmla="*/ 2380588 h 6985290"/>
              <a:gd name="connsiteX696" fmla="*/ 428461 w 2271082"/>
              <a:gd name="connsiteY696" fmla="*/ 2440174 h 6985290"/>
              <a:gd name="connsiteX697" fmla="*/ 368868 w 2271082"/>
              <a:gd name="connsiteY697" fmla="*/ 2499777 h 6985290"/>
              <a:gd name="connsiteX698" fmla="*/ 309275 w 2271082"/>
              <a:gd name="connsiteY698" fmla="*/ 2440174 h 6985290"/>
              <a:gd name="connsiteX699" fmla="*/ 368868 w 2271082"/>
              <a:gd name="connsiteY699" fmla="*/ 2380588 h 6985290"/>
              <a:gd name="connsiteX700" fmla="*/ 2211489 w 2271082"/>
              <a:gd name="connsiteY700" fmla="*/ 2380587 h 6985290"/>
              <a:gd name="connsiteX701" fmla="*/ 2271082 w 2271082"/>
              <a:gd name="connsiteY701" fmla="*/ 2440174 h 6985290"/>
              <a:gd name="connsiteX702" fmla="*/ 2211489 w 2271082"/>
              <a:gd name="connsiteY702" fmla="*/ 2499776 h 6985290"/>
              <a:gd name="connsiteX703" fmla="*/ 2151896 w 2271082"/>
              <a:gd name="connsiteY703" fmla="*/ 2440174 h 6985290"/>
              <a:gd name="connsiteX704" fmla="*/ 2211489 w 2271082"/>
              <a:gd name="connsiteY704" fmla="*/ 2380587 h 6985290"/>
              <a:gd name="connsiteX705" fmla="*/ 1904699 w 2271082"/>
              <a:gd name="connsiteY705" fmla="*/ 2380587 h 6985290"/>
              <a:gd name="connsiteX706" fmla="*/ 1964292 w 2271082"/>
              <a:gd name="connsiteY706" fmla="*/ 2440174 h 6985290"/>
              <a:gd name="connsiteX707" fmla="*/ 1904699 w 2271082"/>
              <a:gd name="connsiteY707" fmla="*/ 2499776 h 6985290"/>
              <a:gd name="connsiteX708" fmla="*/ 1845106 w 2271082"/>
              <a:gd name="connsiteY708" fmla="*/ 2440174 h 6985290"/>
              <a:gd name="connsiteX709" fmla="*/ 1904699 w 2271082"/>
              <a:gd name="connsiteY709" fmla="*/ 2380587 h 6985290"/>
              <a:gd name="connsiteX710" fmla="*/ 1595424 w 2271082"/>
              <a:gd name="connsiteY710" fmla="*/ 2380587 h 6985290"/>
              <a:gd name="connsiteX711" fmla="*/ 1655017 w 2271082"/>
              <a:gd name="connsiteY711" fmla="*/ 2440174 h 6985290"/>
              <a:gd name="connsiteX712" fmla="*/ 1595424 w 2271082"/>
              <a:gd name="connsiteY712" fmla="*/ 2499776 h 6985290"/>
              <a:gd name="connsiteX713" fmla="*/ 1535831 w 2271082"/>
              <a:gd name="connsiteY713" fmla="*/ 2440174 h 6985290"/>
              <a:gd name="connsiteX714" fmla="*/ 1595424 w 2271082"/>
              <a:gd name="connsiteY714" fmla="*/ 2380587 h 6985290"/>
              <a:gd name="connsiteX715" fmla="*/ 59593 w 2271082"/>
              <a:gd name="connsiteY715" fmla="*/ 2380587 h 6985290"/>
              <a:gd name="connsiteX716" fmla="*/ 119186 w 2271082"/>
              <a:gd name="connsiteY716" fmla="*/ 2440174 h 6985290"/>
              <a:gd name="connsiteX717" fmla="*/ 59593 w 2271082"/>
              <a:gd name="connsiteY717" fmla="*/ 2499776 h 6985290"/>
              <a:gd name="connsiteX718" fmla="*/ 0 w 2271082"/>
              <a:gd name="connsiteY718" fmla="*/ 2440174 h 6985290"/>
              <a:gd name="connsiteX719" fmla="*/ 59593 w 2271082"/>
              <a:gd name="connsiteY719" fmla="*/ 2380587 h 6985290"/>
              <a:gd name="connsiteX720" fmla="*/ 675658 w 2271082"/>
              <a:gd name="connsiteY720" fmla="*/ 2121284 h 6985290"/>
              <a:gd name="connsiteX721" fmla="*/ 735251 w 2271082"/>
              <a:gd name="connsiteY721" fmla="*/ 2180877 h 6985290"/>
              <a:gd name="connsiteX722" fmla="*/ 675658 w 2271082"/>
              <a:gd name="connsiteY722" fmla="*/ 2240470 h 6985290"/>
              <a:gd name="connsiteX723" fmla="*/ 616065 w 2271082"/>
              <a:gd name="connsiteY723" fmla="*/ 2180877 h 6985290"/>
              <a:gd name="connsiteX724" fmla="*/ 675658 w 2271082"/>
              <a:gd name="connsiteY724" fmla="*/ 2121284 h 6985290"/>
              <a:gd name="connsiteX725" fmla="*/ 368868 w 2271082"/>
              <a:gd name="connsiteY725" fmla="*/ 2121284 h 6985290"/>
              <a:gd name="connsiteX726" fmla="*/ 428461 w 2271082"/>
              <a:gd name="connsiteY726" fmla="*/ 2180878 h 6985290"/>
              <a:gd name="connsiteX727" fmla="*/ 368868 w 2271082"/>
              <a:gd name="connsiteY727" fmla="*/ 2240470 h 6985290"/>
              <a:gd name="connsiteX728" fmla="*/ 309275 w 2271082"/>
              <a:gd name="connsiteY728" fmla="*/ 2180878 h 6985290"/>
              <a:gd name="connsiteX729" fmla="*/ 368868 w 2271082"/>
              <a:gd name="connsiteY729" fmla="*/ 2121284 h 6985290"/>
              <a:gd name="connsiteX730" fmla="*/ 1286149 w 2271082"/>
              <a:gd name="connsiteY730" fmla="*/ 2121284 h 6985290"/>
              <a:gd name="connsiteX731" fmla="*/ 1345742 w 2271082"/>
              <a:gd name="connsiteY731" fmla="*/ 2180877 h 6985290"/>
              <a:gd name="connsiteX732" fmla="*/ 1286149 w 2271082"/>
              <a:gd name="connsiteY732" fmla="*/ 2240470 h 6985290"/>
              <a:gd name="connsiteX733" fmla="*/ 1226556 w 2271082"/>
              <a:gd name="connsiteY733" fmla="*/ 2180877 h 6985290"/>
              <a:gd name="connsiteX734" fmla="*/ 1286149 w 2271082"/>
              <a:gd name="connsiteY734" fmla="*/ 2121284 h 6985290"/>
              <a:gd name="connsiteX735" fmla="*/ 982448 w 2271082"/>
              <a:gd name="connsiteY735" fmla="*/ 2121284 h 6985290"/>
              <a:gd name="connsiteX736" fmla="*/ 1042041 w 2271082"/>
              <a:gd name="connsiteY736" fmla="*/ 2180877 h 6985290"/>
              <a:gd name="connsiteX737" fmla="*/ 982448 w 2271082"/>
              <a:gd name="connsiteY737" fmla="*/ 2240470 h 6985290"/>
              <a:gd name="connsiteX738" fmla="*/ 922855 w 2271082"/>
              <a:gd name="connsiteY738" fmla="*/ 2180877 h 6985290"/>
              <a:gd name="connsiteX739" fmla="*/ 982448 w 2271082"/>
              <a:gd name="connsiteY739" fmla="*/ 2121284 h 6985290"/>
              <a:gd name="connsiteX740" fmla="*/ 1904699 w 2271082"/>
              <a:gd name="connsiteY740" fmla="*/ 2121283 h 6985290"/>
              <a:gd name="connsiteX741" fmla="*/ 1964292 w 2271082"/>
              <a:gd name="connsiteY741" fmla="*/ 2180877 h 6985290"/>
              <a:gd name="connsiteX742" fmla="*/ 1904699 w 2271082"/>
              <a:gd name="connsiteY742" fmla="*/ 2240470 h 6985290"/>
              <a:gd name="connsiteX743" fmla="*/ 1845106 w 2271082"/>
              <a:gd name="connsiteY743" fmla="*/ 2180877 h 6985290"/>
              <a:gd name="connsiteX744" fmla="*/ 1904699 w 2271082"/>
              <a:gd name="connsiteY744" fmla="*/ 2121283 h 6985290"/>
              <a:gd name="connsiteX745" fmla="*/ 1595424 w 2271082"/>
              <a:gd name="connsiteY745" fmla="*/ 2121283 h 6985290"/>
              <a:gd name="connsiteX746" fmla="*/ 1655017 w 2271082"/>
              <a:gd name="connsiteY746" fmla="*/ 2180877 h 6985290"/>
              <a:gd name="connsiteX747" fmla="*/ 1595424 w 2271082"/>
              <a:gd name="connsiteY747" fmla="*/ 2240470 h 6985290"/>
              <a:gd name="connsiteX748" fmla="*/ 1535831 w 2271082"/>
              <a:gd name="connsiteY748" fmla="*/ 2180877 h 6985290"/>
              <a:gd name="connsiteX749" fmla="*/ 1595424 w 2271082"/>
              <a:gd name="connsiteY749" fmla="*/ 2121283 h 6985290"/>
              <a:gd name="connsiteX750" fmla="*/ 2211489 w 2271082"/>
              <a:gd name="connsiteY750" fmla="*/ 2121283 h 6985290"/>
              <a:gd name="connsiteX751" fmla="*/ 2271082 w 2271082"/>
              <a:gd name="connsiteY751" fmla="*/ 2180877 h 6985290"/>
              <a:gd name="connsiteX752" fmla="*/ 2211489 w 2271082"/>
              <a:gd name="connsiteY752" fmla="*/ 2240470 h 6985290"/>
              <a:gd name="connsiteX753" fmla="*/ 2151896 w 2271082"/>
              <a:gd name="connsiteY753" fmla="*/ 2180877 h 6985290"/>
              <a:gd name="connsiteX754" fmla="*/ 2211489 w 2271082"/>
              <a:gd name="connsiteY754" fmla="*/ 2121283 h 6985290"/>
              <a:gd name="connsiteX755" fmla="*/ 59593 w 2271082"/>
              <a:gd name="connsiteY755" fmla="*/ 2121283 h 6985290"/>
              <a:gd name="connsiteX756" fmla="*/ 119186 w 2271082"/>
              <a:gd name="connsiteY756" fmla="*/ 2180877 h 6985290"/>
              <a:gd name="connsiteX757" fmla="*/ 59593 w 2271082"/>
              <a:gd name="connsiteY757" fmla="*/ 2240470 h 6985290"/>
              <a:gd name="connsiteX758" fmla="*/ 0 w 2271082"/>
              <a:gd name="connsiteY758" fmla="*/ 2180877 h 6985290"/>
              <a:gd name="connsiteX759" fmla="*/ 59593 w 2271082"/>
              <a:gd name="connsiteY759" fmla="*/ 2121283 h 6985290"/>
              <a:gd name="connsiteX760" fmla="*/ 368868 w 2271082"/>
              <a:gd name="connsiteY760" fmla="*/ 1845618 h 6985290"/>
              <a:gd name="connsiteX761" fmla="*/ 428461 w 2271082"/>
              <a:gd name="connsiteY761" fmla="*/ 1905213 h 6985290"/>
              <a:gd name="connsiteX762" fmla="*/ 368868 w 2271082"/>
              <a:gd name="connsiteY762" fmla="*/ 1964804 h 6985290"/>
              <a:gd name="connsiteX763" fmla="*/ 309275 w 2271082"/>
              <a:gd name="connsiteY763" fmla="*/ 1905213 h 6985290"/>
              <a:gd name="connsiteX764" fmla="*/ 368868 w 2271082"/>
              <a:gd name="connsiteY764" fmla="*/ 1845618 h 6985290"/>
              <a:gd name="connsiteX765" fmla="*/ 1595424 w 2271082"/>
              <a:gd name="connsiteY765" fmla="*/ 1845618 h 6985290"/>
              <a:gd name="connsiteX766" fmla="*/ 1655017 w 2271082"/>
              <a:gd name="connsiteY766" fmla="*/ 1905211 h 6985290"/>
              <a:gd name="connsiteX767" fmla="*/ 1595424 w 2271082"/>
              <a:gd name="connsiteY767" fmla="*/ 1964804 h 6985290"/>
              <a:gd name="connsiteX768" fmla="*/ 1535831 w 2271082"/>
              <a:gd name="connsiteY768" fmla="*/ 1905211 h 6985290"/>
              <a:gd name="connsiteX769" fmla="*/ 1595424 w 2271082"/>
              <a:gd name="connsiteY769" fmla="*/ 1845618 h 6985290"/>
              <a:gd name="connsiteX770" fmla="*/ 1286149 w 2271082"/>
              <a:gd name="connsiteY770" fmla="*/ 1845618 h 6985290"/>
              <a:gd name="connsiteX771" fmla="*/ 1345742 w 2271082"/>
              <a:gd name="connsiteY771" fmla="*/ 1905211 h 6985290"/>
              <a:gd name="connsiteX772" fmla="*/ 1286149 w 2271082"/>
              <a:gd name="connsiteY772" fmla="*/ 1964804 h 6985290"/>
              <a:gd name="connsiteX773" fmla="*/ 1226556 w 2271082"/>
              <a:gd name="connsiteY773" fmla="*/ 1905211 h 6985290"/>
              <a:gd name="connsiteX774" fmla="*/ 1286149 w 2271082"/>
              <a:gd name="connsiteY774" fmla="*/ 1845618 h 6985290"/>
              <a:gd name="connsiteX775" fmla="*/ 982448 w 2271082"/>
              <a:gd name="connsiteY775" fmla="*/ 1845618 h 6985290"/>
              <a:gd name="connsiteX776" fmla="*/ 1042041 w 2271082"/>
              <a:gd name="connsiteY776" fmla="*/ 1905211 h 6985290"/>
              <a:gd name="connsiteX777" fmla="*/ 982448 w 2271082"/>
              <a:gd name="connsiteY777" fmla="*/ 1964804 h 6985290"/>
              <a:gd name="connsiteX778" fmla="*/ 922855 w 2271082"/>
              <a:gd name="connsiteY778" fmla="*/ 1905211 h 6985290"/>
              <a:gd name="connsiteX779" fmla="*/ 982448 w 2271082"/>
              <a:gd name="connsiteY779" fmla="*/ 1845618 h 6985290"/>
              <a:gd name="connsiteX780" fmla="*/ 675658 w 2271082"/>
              <a:gd name="connsiteY780" fmla="*/ 1845618 h 6985290"/>
              <a:gd name="connsiteX781" fmla="*/ 735251 w 2271082"/>
              <a:gd name="connsiteY781" fmla="*/ 1905211 h 6985290"/>
              <a:gd name="connsiteX782" fmla="*/ 675658 w 2271082"/>
              <a:gd name="connsiteY782" fmla="*/ 1964804 h 6985290"/>
              <a:gd name="connsiteX783" fmla="*/ 616065 w 2271082"/>
              <a:gd name="connsiteY783" fmla="*/ 1905211 h 6985290"/>
              <a:gd name="connsiteX784" fmla="*/ 675658 w 2271082"/>
              <a:gd name="connsiteY784" fmla="*/ 1845618 h 6985290"/>
              <a:gd name="connsiteX785" fmla="*/ 2211489 w 2271082"/>
              <a:gd name="connsiteY785" fmla="*/ 1845617 h 6985290"/>
              <a:gd name="connsiteX786" fmla="*/ 2271082 w 2271082"/>
              <a:gd name="connsiteY786" fmla="*/ 1905210 h 6985290"/>
              <a:gd name="connsiteX787" fmla="*/ 2211489 w 2271082"/>
              <a:gd name="connsiteY787" fmla="*/ 1964804 h 6985290"/>
              <a:gd name="connsiteX788" fmla="*/ 2151896 w 2271082"/>
              <a:gd name="connsiteY788" fmla="*/ 1905210 h 6985290"/>
              <a:gd name="connsiteX789" fmla="*/ 2211489 w 2271082"/>
              <a:gd name="connsiteY789" fmla="*/ 1845617 h 6985290"/>
              <a:gd name="connsiteX790" fmla="*/ 1904699 w 2271082"/>
              <a:gd name="connsiteY790" fmla="*/ 1845617 h 6985290"/>
              <a:gd name="connsiteX791" fmla="*/ 1964292 w 2271082"/>
              <a:gd name="connsiteY791" fmla="*/ 1905210 h 6985290"/>
              <a:gd name="connsiteX792" fmla="*/ 1904699 w 2271082"/>
              <a:gd name="connsiteY792" fmla="*/ 1964804 h 6985290"/>
              <a:gd name="connsiteX793" fmla="*/ 1845106 w 2271082"/>
              <a:gd name="connsiteY793" fmla="*/ 1905210 h 6985290"/>
              <a:gd name="connsiteX794" fmla="*/ 1904699 w 2271082"/>
              <a:gd name="connsiteY794" fmla="*/ 1845617 h 6985290"/>
              <a:gd name="connsiteX795" fmla="*/ 59593 w 2271082"/>
              <a:gd name="connsiteY795" fmla="*/ 1845617 h 6985290"/>
              <a:gd name="connsiteX796" fmla="*/ 119186 w 2271082"/>
              <a:gd name="connsiteY796" fmla="*/ 1905210 h 6985290"/>
              <a:gd name="connsiteX797" fmla="*/ 59593 w 2271082"/>
              <a:gd name="connsiteY797" fmla="*/ 1964804 h 6985290"/>
              <a:gd name="connsiteX798" fmla="*/ 0 w 2271082"/>
              <a:gd name="connsiteY798" fmla="*/ 1905210 h 6985290"/>
              <a:gd name="connsiteX799" fmla="*/ 59593 w 2271082"/>
              <a:gd name="connsiteY799" fmla="*/ 1845617 h 6985290"/>
              <a:gd name="connsiteX800" fmla="*/ 1595424 w 2271082"/>
              <a:gd name="connsiteY800" fmla="*/ 1586309 h 6985290"/>
              <a:gd name="connsiteX801" fmla="*/ 1655017 w 2271082"/>
              <a:gd name="connsiteY801" fmla="*/ 1645903 h 6985290"/>
              <a:gd name="connsiteX802" fmla="*/ 1595424 w 2271082"/>
              <a:gd name="connsiteY802" fmla="*/ 1705495 h 6985290"/>
              <a:gd name="connsiteX803" fmla="*/ 1535831 w 2271082"/>
              <a:gd name="connsiteY803" fmla="*/ 1645903 h 6985290"/>
              <a:gd name="connsiteX804" fmla="*/ 1595424 w 2271082"/>
              <a:gd name="connsiteY804" fmla="*/ 1586309 h 6985290"/>
              <a:gd name="connsiteX805" fmla="*/ 1286149 w 2271082"/>
              <a:gd name="connsiteY805" fmla="*/ 1586309 h 6985290"/>
              <a:gd name="connsiteX806" fmla="*/ 1345742 w 2271082"/>
              <a:gd name="connsiteY806" fmla="*/ 1645903 h 6985290"/>
              <a:gd name="connsiteX807" fmla="*/ 1286149 w 2271082"/>
              <a:gd name="connsiteY807" fmla="*/ 1705496 h 6985290"/>
              <a:gd name="connsiteX808" fmla="*/ 1226556 w 2271082"/>
              <a:gd name="connsiteY808" fmla="*/ 1645903 h 6985290"/>
              <a:gd name="connsiteX809" fmla="*/ 1286149 w 2271082"/>
              <a:gd name="connsiteY809" fmla="*/ 1586309 h 6985290"/>
              <a:gd name="connsiteX810" fmla="*/ 982448 w 2271082"/>
              <a:gd name="connsiteY810" fmla="*/ 1586309 h 6985290"/>
              <a:gd name="connsiteX811" fmla="*/ 1042041 w 2271082"/>
              <a:gd name="connsiteY811" fmla="*/ 1645903 h 6985290"/>
              <a:gd name="connsiteX812" fmla="*/ 982448 w 2271082"/>
              <a:gd name="connsiteY812" fmla="*/ 1705496 h 6985290"/>
              <a:gd name="connsiteX813" fmla="*/ 922855 w 2271082"/>
              <a:gd name="connsiteY813" fmla="*/ 1645903 h 6985290"/>
              <a:gd name="connsiteX814" fmla="*/ 982448 w 2271082"/>
              <a:gd name="connsiteY814" fmla="*/ 1586309 h 6985290"/>
              <a:gd name="connsiteX815" fmla="*/ 675658 w 2271082"/>
              <a:gd name="connsiteY815" fmla="*/ 1586309 h 6985290"/>
              <a:gd name="connsiteX816" fmla="*/ 735251 w 2271082"/>
              <a:gd name="connsiteY816" fmla="*/ 1645903 h 6985290"/>
              <a:gd name="connsiteX817" fmla="*/ 675658 w 2271082"/>
              <a:gd name="connsiteY817" fmla="*/ 1705496 h 6985290"/>
              <a:gd name="connsiteX818" fmla="*/ 616065 w 2271082"/>
              <a:gd name="connsiteY818" fmla="*/ 1645903 h 6985290"/>
              <a:gd name="connsiteX819" fmla="*/ 675658 w 2271082"/>
              <a:gd name="connsiteY819" fmla="*/ 1586309 h 6985290"/>
              <a:gd name="connsiteX820" fmla="*/ 368868 w 2271082"/>
              <a:gd name="connsiteY820" fmla="*/ 1586309 h 6985290"/>
              <a:gd name="connsiteX821" fmla="*/ 428461 w 2271082"/>
              <a:gd name="connsiteY821" fmla="*/ 1645903 h 6985290"/>
              <a:gd name="connsiteX822" fmla="*/ 368868 w 2271082"/>
              <a:gd name="connsiteY822" fmla="*/ 1705496 h 6985290"/>
              <a:gd name="connsiteX823" fmla="*/ 309275 w 2271082"/>
              <a:gd name="connsiteY823" fmla="*/ 1645903 h 6985290"/>
              <a:gd name="connsiteX824" fmla="*/ 368868 w 2271082"/>
              <a:gd name="connsiteY824" fmla="*/ 1586309 h 6985290"/>
              <a:gd name="connsiteX825" fmla="*/ 2211489 w 2271082"/>
              <a:gd name="connsiteY825" fmla="*/ 1586309 h 6985290"/>
              <a:gd name="connsiteX826" fmla="*/ 2271082 w 2271082"/>
              <a:gd name="connsiteY826" fmla="*/ 1645902 h 6985290"/>
              <a:gd name="connsiteX827" fmla="*/ 2211489 w 2271082"/>
              <a:gd name="connsiteY827" fmla="*/ 1705495 h 6985290"/>
              <a:gd name="connsiteX828" fmla="*/ 2151896 w 2271082"/>
              <a:gd name="connsiteY828" fmla="*/ 1645902 h 6985290"/>
              <a:gd name="connsiteX829" fmla="*/ 2211489 w 2271082"/>
              <a:gd name="connsiteY829" fmla="*/ 1586309 h 6985290"/>
              <a:gd name="connsiteX830" fmla="*/ 1904699 w 2271082"/>
              <a:gd name="connsiteY830" fmla="*/ 1586309 h 6985290"/>
              <a:gd name="connsiteX831" fmla="*/ 1964292 w 2271082"/>
              <a:gd name="connsiteY831" fmla="*/ 1645903 h 6985290"/>
              <a:gd name="connsiteX832" fmla="*/ 1904699 w 2271082"/>
              <a:gd name="connsiteY832" fmla="*/ 1705495 h 6985290"/>
              <a:gd name="connsiteX833" fmla="*/ 1845106 w 2271082"/>
              <a:gd name="connsiteY833" fmla="*/ 1645903 h 6985290"/>
              <a:gd name="connsiteX834" fmla="*/ 1904699 w 2271082"/>
              <a:gd name="connsiteY834" fmla="*/ 1586309 h 6985290"/>
              <a:gd name="connsiteX835" fmla="*/ 59593 w 2271082"/>
              <a:gd name="connsiteY835" fmla="*/ 1586309 h 6985290"/>
              <a:gd name="connsiteX836" fmla="*/ 119186 w 2271082"/>
              <a:gd name="connsiteY836" fmla="*/ 1645902 h 6985290"/>
              <a:gd name="connsiteX837" fmla="*/ 59593 w 2271082"/>
              <a:gd name="connsiteY837" fmla="*/ 1705495 h 6985290"/>
              <a:gd name="connsiteX838" fmla="*/ 0 w 2271082"/>
              <a:gd name="connsiteY838" fmla="*/ 1645902 h 6985290"/>
              <a:gd name="connsiteX839" fmla="*/ 59593 w 2271082"/>
              <a:gd name="connsiteY839" fmla="*/ 1586309 h 6985290"/>
              <a:gd name="connsiteX840" fmla="*/ 368868 w 2271082"/>
              <a:gd name="connsiteY840" fmla="*/ 1327002 h 6985290"/>
              <a:gd name="connsiteX841" fmla="*/ 428461 w 2271082"/>
              <a:gd name="connsiteY841" fmla="*/ 1386594 h 6985290"/>
              <a:gd name="connsiteX842" fmla="*/ 368868 w 2271082"/>
              <a:gd name="connsiteY842" fmla="*/ 1446188 h 6985290"/>
              <a:gd name="connsiteX843" fmla="*/ 309275 w 2271082"/>
              <a:gd name="connsiteY843" fmla="*/ 1386594 h 6985290"/>
              <a:gd name="connsiteX844" fmla="*/ 368868 w 2271082"/>
              <a:gd name="connsiteY844" fmla="*/ 1327002 h 6985290"/>
              <a:gd name="connsiteX845" fmla="*/ 1595424 w 2271082"/>
              <a:gd name="connsiteY845" fmla="*/ 1327001 h 6985290"/>
              <a:gd name="connsiteX846" fmla="*/ 1655017 w 2271082"/>
              <a:gd name="connsiteY846" fmla="*/ 1386594 h 6985290"/>
              <a:gd name="connsiteX847" fmla="*/ 1595424 w 2271082"/>
              <a:gd name="connsiteY847" fmla="*/ 1446187 h 6985290"/>
              <a:gd name="connsiteX848" fmla="*/ 1535831 w 2271082"/>
              <a:gd name="connsiteY848" fmla="*/ 1386594 h 6985290"/>
              <a:gd name="connsiteX849" fmla="*/ 1595424 w 2271082"/>
              <a:gd name="connsiteY849" fmla="*/ 1327001 h 6985290"/>
              <a:gd name="connsiteX850" fmla="*/ 1286149 w 2271082"/>
              <a:gd name="connsiteY850" fmla="*/ 1327001 h 6985290"/>
              <a:gd name="connsiteX851" fmla="*/ 1345742 w 2271082"/>
              <a:gd name="connsiteY851" fmla="*/ 1386594 h 6985290"/>
              <a:gd name="connsiteX852" fmla="*/ 1286149 w 2271082"/>
              <a:gd name="connsiteY852" fmla="*/ 1446188 h 6985290"/>
              <a:gd name="connsiteX853" fmla="*/ 1226556 w 2271082"/>
              <a:gd name="connsiteY853" fmla="*/ 1386594 h 6985290"/>
              <a:gd name="connsiteX854" fmla="*/ 1286149 w 2271082"/>
              <a:gd name="connsiteY854" fmla="*/ 1327001 h 6985290"/>
              <a:gd name="connsiteX855" fmla="*/ 982448 w 2271082"/>
              <a:gd name="connsiteY855" fmla="*/ 1327001 h 6985290"/>
              <a:gd name="connsiteX856" fmla="*/ 1042041 w 2271082"/>
              <a:gd name="connsiteY856" fmla="*/ 1386594 h 6985290"/>
              <a:gd name="connsiteX857" fmla="*/ 982448 w 2271082"/>
              <a:gd name="connsiteY857" fmla="*/ 1446188 h 6985290"/>
              <a:gd name="connsiteX858" fmla="*/ 922855 w 2271082"/>
              <a:gd name="connsiteY858" fmla="*/ 1386594 h 6985290"/>
              <a:gd name="connsiteX859" fmla="*/ 982448 w 2271082"/>
              <a:gd name="connsiteY859" fmla="*/ 1327001 h 6985290"/>
              <a:gd name="connsiteX860" fmla="*/ 675658 w 2271082"/>
              <a:gd name="connsiteY860" fmla="*/ 1327001 h 6985290"/>
              <a:gd name="connsiteX861" fmla="*/ 735251 w 2271082"/>
              <a:gd name="connsiteY861" fmla="*/ 1386594 h 6985290"/>
              <a:gd name="connsiteX862" fmla="*/ 675658 w 2271082"/>
              <a:gd name="connsiteY862" fmla="*/ 1446188 h 6985290"/>
              <a:gd name="connsiteX863" fmla="*/ 616065 w 2271082"/>
              <a:gd name="connsiteY863" fmla="*/ 1386594 h 6985290"/>
              <a:gd name="connsiteX864" fmla="*/ 675658 w 2271082"/>
              <a:gd name="connsiteY864" fmla="*/ 1327001 h 6985290"/>
              <a:gd name="connsiteX865" fmla="*/ 2211489 w 2271082"/>
              <a:gd name="connsiteY865" fmla="*/ 1327001 h 6985290"/>
              <a:gd name="connsiteX866" fmla="*/ 2271082 w 2271082"/>
              <a:gd name="connsiteY866" fmla="*/ 1386594 h 6985290"/>
              <a:gd name="connsiteX867" fmla="*/ 2211489 w 2271082"/>
              <a:gd name="connsiteY867" fmla="*/ 1446187 h 6985290"/>
              <a:gd name="connsiteX868" fmla="*/ 2151896 w 2271082"/>
              <a:gd name="connsiteY868" fmla="*/ 1386594 h 6985290"/>
              <a:gd name="connsiteX869" fmla="*/ 2211489 w 2271082"/>
              <a:gd name="connsiteY869" fmla="*/ 1327001 h 6985290"/>
              <a:gd name="connsiteX870" fmla="*/ 1904699 w 2271082"/>
              <a:gd name="connsiteY870" fmla="*/ 1327001 h 6985290"/>
              <a:gd name="connsiteX871" fmla="*/ 1964292 w 2271082"/>
              <a:gd name="connsiteY871" fmla="*/ 1386594 h 6985290"/>
              <a:gd name="connsiteX872" fmla="*/ 1904699 w 2271082"/>
              <a:gd name="connsiteY872" fmla="*/ 1446187 h 6985290"/>
              <a:gd name="connsiteX873" fmla="*/ 1845106 w 2271082"/>
              <a:gd name="connsiteY873" fmla="*/ 1386594 h 6985290"/>
              <a:gd name="connsiteX874" fmla="*/ 1904699 w 2271082"/>
              <a:gd name="connsiteY874" fmla="*/ 1327001 h 6985290"/>
              <a:gd name="connsiteX875" fmla="*/ 59593 w 2271082"/>
              <a:gd name="connsiteY875" fmla="*/ 1327001 h 6985290"/>
              <a:gd name="connsiteX876" fmla="*/ 119186 w 2271082"/>
              <a:gd name="connsiteY876" fmla="*/ 1386594 h 6985290"/>
              <a:gd name="connsiteX877" fmla="*/ 59593 w 2271082"/>
              <a:gd name="connsiteY877" fmla="*/ 1446187 h 6985290"/>
              <a:gd name="connsiteX878" fmla="*/ 0 w 2271082"/>
              <a:gd name="connsiteY878" fmla="*/ 1386594 h 6985290"/>
              <a:gd name="connsiteX879" fmla="*/ 59593 w 2271082"/>
              <a:gd name="connsiteY879" fmla="*/ 1327001 h 6985290"/>
              <a:gd name="connsiteX880" fmla="*/ 368868 w 2271082"/>
              <a:gd name="connsiteY880" fmla="*/ 1067691 h 6985290"/>
              <a:gd name="connsiteX881" fmla="*/ 428461 w 2271082"/>
              <a:gd name="connsiteY881" fmla="*/ 1127283 h 6985290"/>
              <a:gd name="connsiteX882" fmla="*/ 368868 w 2271082"/>
              <a:gd name="connsiteY882" fmla="*/ 1186876 h 6985290"/>
              <a:gd name="connsiteX883" fmla="*/ 309275 w 2271082"/>
              <a:gd name="connsiteY883" fmla="*/ 1127283 h 6985290"/>
              <a:gd name="connsiteX884" fmla="*/ 368868 w 2271082"/>
              <a:gd name="connsiteY884" fmla="*/ 1067691 h 6985290"/>
              <a:gd name="connsiteX885" fmla="*/ 675658 w 2271082"/>
              <a:gd name="connsiteY885" fmla="*/ 1067690 h 6985290"/>
              <a:gd name="connsiteX886" fmla="*/ 735251 w 2271082"/>
              <a:gd name="connsiteY886" fmla="*/ 1127283 h 6985290"/>
              <a:gd name="connsiteX887" fmla="*/ 675658 w 2271082"/>
              <a:gd name="connsiteY887" fmla="*/ 1186876 h 6985290"/>
              <a:gd name="connsiteX888" fmla="*/ 616065 w 2271082"/>
              <a:gd name="connsiteY888" fmla="*/ 1127283 h 6985290"/>
              <a:gd name="connsiteX889" fmla="*/ 675658 w 2271082"/>
              <a:gd name="connsiteY889" fmla="*/ 1067690 h 6985290"/>
              <a:gd name="connsiteX890" fmla="*/ 982448 w 2271082"/>
              <a:gd name="connsiteY890" fmla="*/ 1067690 h 6985290"/>
              <a:gd name="connsiteX891" fmla="*/ 1042041 w 2271082"/>
              <a:gd name="connsiteY891" fmla="*/ 1127283 h 6985290"/>
              <a:gd name="connsiteX892" fmla="*/ 982448 w 2271082"/>
              <a:gd name="connsiteY892" fmla="*/ 1186876 h 6985290"/>
              <a:gd name="connsiteX893" fmla="*/ 922855 w 2271082"/>
              <a:gd name="connsiteY893" fmla="*/ 1127283 h 6985290"/>
              <a:gd name="connsiteX894" fmla="*/ 982448 w 2271082"/>
              <a:gd name="connsiteY894" fmla="*/ 1067690 h 6985290"/>
              <a:gd name="connsiteX895" fmla="*/ 1286149 w 2271082"/>
              <a:gd name="connsiteY895" fmla="*/ 1067690 h 6985290"/>
              <a:gd name="connsiteX896" fmla="*/ 1345742 w 2271082"/>
              <a:gd name="connsiteY896" fmla="*/ 1127283 h 6985290"/>
              <a:gd name="connsiteX897" fmla="*/ 1286149 w 2271082"/>
              <a:gd name="connsiteY897" fmla="*/ 1186876 h 6985290"/>
              <a:gd name="connsiteX898" fmla="*/ 1226556 w 2271082"/>
              <a:gd name="connsiteY898" fmla="*/ 1127283 h 6985290"/>
              <a:gd name="connsiteX899" fmla="*/ 1286149 w 2271082"/>
              <a:gd name="connsiteY899" fmla="*/ 1067690 h 6985290"/>
              <a:gd name="connsiteX900" fmla="*/ 1595424 w 2271082"/>
              <a:gd name="connsiteY900" fmla="*/ 1067690 h 6985290"/>
              <a:gd name="connsiteX901" fmla="*/ 1655017 w 2271082"/>
              <a:gd name="connsiteY901" fmla="*/ 1127283 h 6985290"/>
              <a:gd name="connsiteX902" fmla="*/ 1595424 w 2271082"/>
              <a:gd name="connsiteY902" fmla="*/ 1186876 h 6985290"/>
              <a:gd name="connsiteX903" fmla="*/ 1535831 w 2271082"/>
              <a:gd name="connsiteY903" fmla="*/ 1127283 h 6985290"/>
              <a:gd name="connsiteX904" fmla="*/ 1595424 w 2271082"/>
              <a:gd name="connsiteY904" fmla="*/ 1067690 h 6985290"/>
              <a:gd name="connsiteX905" fmla="*/ 1904699 w 2271082"/>
              <a:gd name="connsiteY905" fmla="*/ 1067690 h 6985290"/>
              <a:gd name="connsiteX906" fmla="*/ 1964292 w 2271082"/>
              <a:gd name="connsiteY906" fmla="*/ 1127283 h 6985290"/>
              <a:gd name="connsiteX907" fmla="*/ 1904699 w 2271082"/>
              <a:gd name="connsiteY907" fmla="*/ 1186876 h 6985290"/>
              <a:gd name="connsiteX908" fmla="*/ 1845106 w 2271082"/>
              <a:gd name="connsiteY908" fmla="*/ 1127283 h 6985290"/>
              <a:gd name="connsiteX909" fmla="*/ 1904699 w 2271082"/>
              <a:gd name="connsiteY909" fmla="*/ 1067690 h 6985290"/>
              <a:gd name="connsiteX910" fmla="*/ 2211489 w 2271082"/>
              <a:gd name="connsiteY910" fmla="*/ 1067690 h 6985290"/>
              <a:gd name="connsiteX911" fmla="*/ 2271082 w 2271082"/>
              <a:gd name="connsiteY911" fmla="*/ 1127283 h 6985290"/>
              <a:gd name="connsiteX912" fmla="*/ 2211489 w 2271082"/>
              <a:gd name="connsiteY912" fmla="*/ 1186876 h 6985290"/>
              <a:gd name="connsiteX913" fmla="*/ 2151896 w 2271082"/>
              <a:gd name="connsiteY913" fmla="*/ 1127283 h 6985290"/>
              <a:gd name="connsiteX914" fmla="*/ 2211489 w 2271082"/>
              <a:gd name="connsiteY914" fmla="*/ 1067690 h 6985290"/>
              <a:gd name="connsiteX915" fmla="*/ 59593 w 2271082"/>
              <a:gd name="connsiteY915" fmla="*/ 1067690 h 6985290"/>
              <a:gd name="connsiteX916" fmla="*/ 119186 w 2271082"/>
              <a:gd name="connsiteY916" fmla="*/ 1127283 h 6985290"/>
              <a:gd name="connsiteX917" fmla="*/ 59593 w 2271082"/>
              <a:gd name="connsiteY917" fmla="*/ 1186876 h 6985290"/>
              <a:gd name="connsiteX918" fmla="*/ 0 w 2271082"/>
              <a:gd name="connsiteY918" fmla="*/ 1127283 h 6985290"/>
              <a:gd name="connsiteX919" fmla="*/ 59593 w 2271082"/>
              <a:gd name="connsiteY919" fmla="*/ 1067690 h 6985290"/>
              <a:gd name="connsiteX920" fmla="*/ 368868 w 2271082"/>
              <a:gd name="connsiteY920" fmla="*/ 777923 h 6985290"/>
              <a:gd name="connsiteX921" fmla="*/ 428461 w 2271082"/>
              <a:gd name="connsiteY921" fmla="*/ 837516 h 6985290"/>
              <a:gd name="connsiteX922" fmla="*/ 368868 w 2271082"/>
              <a:gd name="connsiteY922" fmla="*/ 897109 h 6985290"/>
              <a:gd name="connsiteX923" fmla="*/ 309275 w 2271082"/>
              <a:gd name="connsiteY923" fmla="*/ 837516 h 6985290"/>
              <a:gd name="connsiteX924" fmla="*/ 368868 w 2271082"/>
              <a:gd name="connsiteY924" fmla="*/ 777923 h 6985290"/>
              <a:gd name="connsiteX925" fmla="*/ 675658 w 2271082"/>
              <a:gd name="connsiteY925" fmla="*/ 777923 h 6985290"/>
              <a:gd name="connsiteX926" fmla="*/ 735251 w 2271082"/>
              <a:gd name="connsiteY926" fmla="*/ 837516 h 6985290"/>
              <a:gd name="connsiteX927" fmla="*/ 675658 w 2271082"/>
              <a:gd name="connsiteY927" fmla="*/ 897109 h 6985290"/>
              <a:gd name="connsiteX928" fmla="*/ 616065 w 2271082"/>
              <a:gd name="connsiteY928" fmla="*/ 837516 h 6985290"/>
              <a:gd name="connsiteX929" fmla="*/ 675658 w 2271082"/>
              <a:gd name="connsiteY929" fmla="*/ 777923 h 6985290"/>
              <a:gd name="connsiteX930" fmla="*/ 982448 w 2271082"/>
              <a:gd name="connsiteY930" fmla="*/ 777923 h 6985290"/>
              <a:gd name="connsiteX931" fmla="*/ 1042041 w 2271082"/>
              <a:gd name="connsiteY931" fmla="*/ 837516 h 6985290"/>
              <a:gd name="connsiteX932" fmla="*/ 982448 w 2271082"/>
              <a:gd name="connsiteY932" fmla="*/ 897109 h 6985290"/>
              <a:gd name="connsiteX933" fmla="*/ 922855 w 2271082"/>
              <a:gd name="connsiteY933" fmla="*/ 837516 h 6985290"/>
              <a:gd name="connsiteX934" fmla="*/ 982448 w 2271082"/>
              <a:gd name="connsiteY934" fmla="*/ 777923 h 6985290"/>
              <a:gd name="connsiteX935" fmla="*/ 1286149 w 2271082"/>
              <a:gd name="connsiteY935" fmla="*/ 777923 h 6985290"/>
              <a:gd name="connsiteX936" fmla="*/ 1345742 w 2271082"/>
              <a:gd name="connsiteY936" fmla="*/ 837516 h 6985290"/>
              <a:gd name="connsiteX937" fmla="*/ 1286149 w 2271082"/>
              <a:gd name="connsiteY937" fmla="*/ 897108 h 6985290"/>
              <a:gd name="connsiteX938" fmla="*/ 1226556 w 2271082"/>
              <a:gd name="connsiteY938" fmla="*/ 837516 h 6985290"/>
              <a:gd name="connsiteX939" fmla="*/ 1286149 w 2271082"/>
              <a:gd name="connsiteY939" fmla="*/ 777923 h 6985290"/>
              <a:gd name="connsiteX940" fmla="*/ 1595424 w 2271082"/>
              <a:gd name="connsiteY940" fmla="*/ 777923 h 6985290"/>
              <a:gd name="connsiteX941" fmla="*/ 1655017 w 2271082"/>
              <a:gd name="connsiteY941" fmla="*/ 837516 h 6985290"/>
              <a:gd name="connsiteX942" fmla="*/ 1595424 w 2271082"/>
              <a:gd name="connsiteY942" fmla="*/ 897108 h 6985290"/>
              <a:gd name="connsiteX943" fmla="*/ 1535831 w 2271082"/>
              <a:gd name="connsiteY943" fmla="*/ 837516 h 6985290"/>
              <a:gd name="connsiteX944" fmla="*/ 1595424 w 2271082"/>
              <a:gd name="connsiteY944" fmla="*/ 777923 h 6985290"/>
              <a:gd name="connsiteX945" fmla="*/ 1904699 w 2271082"/>
              <a:gd name="connsiteY945" fmla="*/ 777923 h 6985290"/>
              <a:gd name="connsiteX946" fmla="*/ 1964292 w 2271082"/>
              <a:gd name="connsiteY946" fmla="*/ 837515 h 6985290"/>
              <a:gd name="connsiteX947" fmla="*/ 1904699 w 2271082"/>
              <a:gd name="connsiteY947" fmla="*/ 897108 h 6985290"/>
              <a:gd name="connsiteX948" fmla="*/ 1845106 w 2271082"/>
              <a:gd name="connsiteY948" fmla="*/ 837515 h 6985290"/>
              <a:gd name="connsiteX949" fmla="*/ 1904699 w 2271082"/>
              <a:gd name="connsiteY949" fmla="*/ 777923 h 6985290"/>
              <a:gd name="connsiteX950" fmla="*/ 2211489 w 2271082"/>
              <a:gd name="connsiteY950" fmla="*/ 777922 h 6985290"/>
              <a:gd name="connsiteX951" fmla="*/ 2271082 w 2271082"/>
              <a:gd name="connsiteY951" fmla="*/ 837515 h 6985290"/>
              <a:gd name="connsiteX952" fmla="*/ 2211489 w 2271082"/>
              <a:gd name="connsiteY952" fmla="*/ 897108 h 6985290"/>
              <a:gd name="connsiteX953" fmla="*/ 2151896 w 2271082"/>
              <a:gd name="connsiteY953" fmla="*/ 837515 h 6985290"/>
              <a:gd name="connsiteX954" fmla="*/ 2211489 w 2271082"/>
              <a:gd name="connsiteY954" fmla="*/ 777922 h 6985290"/>
              <a:gd name="connsiteX955" fmla="*/ 59593 w 2271082"/>
              <a:gd name="connsiteY955" fmla="*/ 777922 h 6985290"/>
              <a:gd name="connsiteX956" fmla="*/ 119186 w 2271082"/>
              <a:gd name="connsiteY956" fmla="*/ 837515 h 6985290"/>
              <a:gd name="connsiteX957" fmla="*/ 59593 w 2271082"/>
              <a:gd name="connsiteY957" fmla="*/ 897108 h 6985290"/>
              <a:gd name="connsiteX958" fmla="*/ 0 w 2271082"/>
              <a:gd name="connsiteY958" fmla="*/ 837515 h 6985290"/>
              <a:gd name="connsiteX959" fmla="*/ 59593 w 2271082"/>
              <a:gd name="connsiteY959" fmla="*/ 777922 h 6985290"/>
              <a:gd name="connsiteX960" fmla="*/ 368868 w 2271082"/>
              <a:gd name="connsiteY960" fmla="*/ 518616 h 6985290"/>
              <a:gd name="connsiteX961" fmla="*/ 428461 w 2271082"/>
              <a:gd name="connsiteY961" fmla="*/ 578208 h 6985290"/>
              <a:gd name="connsiteX962" fmla="*/ 368868 w 2271082"/>
              <a:gd name="connsiteY962" fmla="*/ 637801 h 6985290"/>
              <a:gd name="connsiteX963" fmla="*/ 309275 w 2271082"/>
              <a:gd name="connsiteY963" fmla="*/ 578208 h 6985290"/>
              <a:gd name="connsiteX964" fmla="*/ 368868 w 2271082"/>
              <a:gd name="connsiteY964" fmla="*/ 518616 h 6985290"/>
              <a:gd name="connsiteX965" fmla="*/ 675658 w 2271082"/>
              <a:gd name="connsiteY965" fmla="*/ 518616 h 6985290"/>
              <a:gd name="connsiteX966" fmla="*/ 735251 w 2271082"/>
              <a:gd name="connsiteY966" fmla="*/ 578208 h 6985290"/>
              <a:gd name="connsiteX967" fmla="*/ 675658 w 2271082"/>
              <a:gd name="connsiteY967" fmla="*/ 637801 h 6985290"/>
              <a:gd name="connsiteX968" fmla="*/ 616065 w 2271082"/>
              <a:gd name="connsiteY968" fmla="*/ 578208 h 6985290"/>
              <a:gd name="connsiteX969" fmla="*/ 675658 w 2271082"/>
              <a:gd name="connsiteY969" fmla="*/ 518616 h 6985290"/>
              <a:gd name="connsiteX970" fmla="*/ 982448 w 2271082"/>
              <a:gd name="connsiteY970" fmla="*/ 518615 h 6985290"/>
              <a:gd name="connsiteX971" fmla="*/ 1042041 w 2271082"/>
              <a:gd name="connsiteY971" fmla="*/ 578208 h 6985290"/>
              <a:gd name="connsiteX972" fmla="*/ 982448 w 2271082"/>
              <a:gd name="connsiteY972" fmla="*/ 637801 h 6985290"/>
              <a:gd name="connsiteX973" fmla="*/ 922855 w 2271082"/>
              <a:gd name="connsiteY973" fmla="*/ 578208 h 6985290"/>
              <a:gd name="connsiteX974" fmla="*/ 982448 w 2271082"/>
              <a:gd name="connsiteY974" fmla="*/ 518615 h 6985290"/>
              <a:gd name="connsiteX975" fmla="*/ 1286149 w 2271082"/>
              <a:gd name="connsiteY975" fmla="*/ 518615 h 6985290"/>
              <a:gd name="connsiteX976" fmla="*/ 1345742 w 2271082"/>
              <a:gd name="connsiteY976" fmla="*/ 578208 h 6985290"/>
              <a:gd name="connsiteX977" fmla="*/ 1286149 w 2271082"/>
              <a:gd name="connsiteY977" fmla="*/ 637801 h 6985290"/>
              <a:gd name="connsiteX978" fmla="*/ 1226556 w 2271082"/>
              <a:gd name="connsiteY978" fmla="*/ 578208 h 6985290"/>
              <a:gd name="connsiteX979" fmla="*/ 1286149 w 2271082"/>
              <a:gd name="connsiteY979" fmla="*/ 518615 h 6985290"/>
              <a:gd name="connsiteX980" fmla="*/ 1595424 w 2271082"/>
              <a:gd name="connsiteY980" fmla="*/ 518615 h 6985290"/>
              <a:gd name="connsiteX981" fmla="*/ 1655017 w 2271082"/>
              <a:gd name="connsiteY981" fmla="*/ 578208 h 6985290"/>
              <a:gd name="connsiteX982" fmla="*/ 1595424 w 2271082"/>
              <a:gd name="connsiteY982" fmla="*/ 637801 h 6985290"/>
              <a:gd name="connsiteX983" fmla="*/ 1535831 w 2271082"/>
              <a:gd name="connsiteY983" fmla="*/ 578208 h 6985290"/>
              <a:gd name="connsiteX984" fmla="*/ 1595424 w 2271082"/>
              <a:gd name="connsiteY984" fmla="*/ 518615 h 6985290"/>
              <a:gd name="connsiteX985" fmla="*/ 1904699 w 2271082"/>
              <a:gd name="connsiteY985" fmla="*/ 518615 h 6985290"/>
              <a:gd name="connsiteX986" fmla="*/ 1964292 w 2271082"/>
              <a:gd name="connsiteY986" fmla="*/ 578208 h 6985290"/>
              <a:gd name="connsiteX987" fmla="*/ 1904699 w 2271082"/>
              <a:gd name="connsiteY987" fmla="*/ 637801 h 6985290"/>
              <a:gd name="connsiteX988" fmla="*/ 1845106 w 2271082"/>
              <a:gd name="connsiteY988" fmla="*/ 578208 h 6985290"/>
              <a:gd name="connsiteX989" fmla="*/ 1904699 w 2271082"/>
              <a:gd name="connsiteY989" fmla="*/ 518615 h 6985290"/>
              <a:gd name="connsiteX990" fmla="*/ 2211489 w 2271082"/>
              <a:gd name="connsiteY990" fmla="*/ 518615 h 6985290"/>
              <a:gd name="connsiteX991" fmla="*/ 2271082 w 2271082"/>
              <a:gd name="connsiteY991" fmla="*/ 578208 h 6985290"/>
              <a:gd name="connsiteX992" fmla="*/ 2211489 w 2271082"/>
              <a:gd name="connsiteY992" fmla="*/ 637801 h 6985290"/>
              <a:gd name="connsiteX993" fmla="*/ 2151896 w 2271082"/>
              <a:gd name="connsiteY993" fmla="*/ 578208 h 6985290"/>
              <a:gd name="connsiteX994" fmla="*/ 2211489 w 2271082"/>
              <a:gd name="connsiteY994" fmla="*/ 518615 h 6985290"/>
              <a:gd name="connsiteX995" fmla="*/ 59593 w 2271082"/>
              <a:gd name="connsiteY995" fmla="*/ 518615 h 6985290"/>
              <a:gd name="connsiteX996" fmla="*/ 119186 w 2271082"/>
              <a:gd name="connsiteY996" fmla="*/ 578208 h 6985290"/>
              <a:gd name="connsiteX997" fmla="*/ 59593 w 2271082"/>
              <a:gd name="connsiteY997" fmla="*/ 637801 h 6985290"/>
              <a:gd name="connsiteX998" fmla="*/ 0 w 2271082"/>
              <a:gd name="connsiteY998" fmla="*/ 578208 h 6985290"/>
              <a:gd name="connsiteX999" fmla="*/ 59593 w 2271082"/>
              <a:gd name="connsiteY999" fmla="*/ 518615 h 6985290"/>
              <a:gd name="connsiteX1000" fmla="*/ 368868 w 2271082"/>
              <a:gd name="connsiteY1000" fmla="*/ 259308 h 6985290"/>
              <a:gd name="connsiteX1001" fmla="*/ 428461 w 2271082"/>
              <a:gd name="connsiteY1001" fmla="*/ 318901 h 6985290"/>
              <a:gd name="connsiteX1002" fmla="*/ 368868 w 2271082"/>
              <a:gd name="connsiteY1002" fmla="*/ 378494 h 6985290"/>
              <a:gd name="connsiteX1003" fmla="*/ 309275 w 2271082"/>
              <a:gd name="connsiteY1003" fmla="*/ 318901 h 6985290"/>
              <a:gd name="connsiteX1004" fmla="*/ 368868 w 2271082"/>
              <a:gd name="connsiteY1004" fmla="*/ 259308 h 6985290"/>
              <a:gd name="connsiteX1005" fmla="*/ 675658 w 2271082"/>
              <a:gd name="connsiteY1005" fmla="*/ 259308 h 6985290"/>
              <a:gd name="connsiteX1006" fmla="*/ 735251 w 2271082"/>
              <a:gd name="connsiteY1006" fmla="*/ 318901 h 6985290"/>
              <a:gd name="connsiteX1007" fmla="*/ 675658 w 2271082"/>
              <a:gd name="connsiteY1007" fmla="*/ 378494 h 6985290"/>
              <a:gd name="connsiteX1008" fmla="*/ 616065 w 2271082"/>
              <a:gd name="connsiteY1008" fmla="*/ 318901 h 6985290"/>
              <a:gd name="connsiteX1009" fmla="*/ 675658 w 2271082"/>
              <a:gd name="connsiteY1009" fmla="*/ 259308 h 6985290"/>
              <a:gd name="connsiteX1010" fmla="*/ 982448 w 2271082"/>
              <a:gd name="connsiteY1010" fmla="*/ 259308 h 6985290"/>
              <a:gd name="connsiteX1011" fmla="*/ 1042041 w 2271082"/>
              <a:gd name="connsiteY1011" fmla="*/ 318901 h 6985290"/>
              <a:gd name="connsiteX1012" fmla="*/ 982448 w 2271082"/>
              <a:gd name="connsiteY1012" fmla="*/ 378494 h 6985290"/>
              <a:gd name="connsiteX1013" fmla="*/ 922855 w 2271082"/>
              <a:gd name="connsiteY1013" fmla="*/ 318901 h 6985290"/>
              <a:gd name="connsiteX1014" fmla="*/ 982448 w 2271082"/>
              <a:gd name="connsiteY1014" fmla="*/ 259308 h 6985290"/>
              <a:gd name="connsiteX1015" fmla="*/ 1286149 w 2271082"/>
              <a:gd name="connsiteY1015" fmla="*/ 259308 h 6985290"/>
              <a:gd name="connsiteX1016" fmla="*/ 1345742 w 2271082"/>
              <a:gd name="connsiteY1016" fmla="*/ 318901 h 6985290"/>
              <a:gd name="connsiteX1017" fmla="*/ 1286149 w 2271082"/>
              <a:gd name="connsiteY1017" fmla="*/ 378494 h 6985290"/>
              <a:gd name="connsiteX1018" fmla="*/ 1226556 w 2271082"/>
              <a:gd name="connsiteY1018" fmla="*/ 318901 h 6985290"/>
              <a:gd name="connsiteX1019" fmla="*/ 1286149 w 2271082"/>
              <a:gd name="connsiteY1019" fmla="*/ 259308 h 6985290"/>
              <a:gd name="connsiteX1020" fmla="*/ 1595424 w 2271082"/>
              <a:gd name="connsiteY1020" fmla="*/ 259308 h 6985290"/>
              <a:gd name="connsiteX1021" fmla="*/ 1655017 w 2271082"/>
              <a:gd name="connsiteY1021" fmla="*/ 318901 h 6985290"/>
              <a:gd name="connsiteX1022" fmla="*/ 1595424 w 2271082"/>
              <a:gd name="connsiteY1022" fmla="*/ 378494 h 6985290"/>
              <a:gd name="connsiteX1023" fmla="*/ 1535831 w 2271082"/>
              <a:gd name="connsiteY1023" fmla="*/ 318901 h 6985290"/>
              <a:gd name="connsiteX1024" fmla="*/ 1595424 w 2271082"/>
              <a:gd name="connsiteY1024" fmla="*/ 259308 h 6985290"/>
              <a:gd name="connsiteX1025" fmla="*/ 1904699 w 2271082"/>
              <a:gd name="connsiteY1025" fmla="*/ 259308 h 6985290"/>
              <a:gd name="connsiteX1026" fmla="*/ 1964292 w 2271082"/>
              <a:gd name="connsiteY1026" fmla="*/ 318901 h 6985290"/>
              <a:gd name="connsiteX1027" fmla="*/ 1904699 w 2271082"/>
              <a:gd name="connsiteY1027" fmla="*/ 378493 h 6985290"/>
              <a:gd name="connsiteX1028" fmla="*/ 1845106 w 2271082"/>
              <a:gd name="connsiteY1028" fmla="*/ 318901 h 6985290"/>
              <a:gd name="connsiteX1029" fmla="*/ 1904699 w 2271082"/>
              <a:gd name="connsiteY1029" fmla="*/ 259308 h 6985290"/>
              <a:gd name="connsiteX1030" fmla="*/ 2211489 w 2271082"/>
              <a:gd name="connsiteY1030" fmla="*/ 259308 h 6985290"/>
              <a:gd name="connsiteX1031" fmla="*/ 2271082 w 2271082"/>
              <a:gd name="connsiteY1031" fmla="*/ 318900 h 6985290"/>
              <a:gd name="connsiteX1032" fmla="*/ 2211489 w 2271082"/>
              <a:gd name="connsiteY1032" fmla="*/ 378493 h 6985290"/>
              <a:gd name="connsiteX1033" fmla="*/ 2151896 w 2271082"/>
              <a:gd name="connsiteY1033" fmla="*/ 318900 h 6985290"/>
              <a:gd name="connsiteX1034" fmla="*/ 2211489 w 2271082"/>
              <a:gd name="connsiteY1034" fmla="*/ 259308 h 6985290"/>
              <a:gd name="connsiteX1035" fmla="*/ 59593 w 2271082"/>
              <a:gd name="connsiteY1035" fmla="*/ 259308 h 6985290"/>
              <a:gd name="connsiteX1036" fmla="*/ 119186 w 2271082"/>
              <a:gd name="connsiteY1036" fmla="*/ 318900 h 6985290"/>
              <a:gd name="connsiteX1037" fmla="*/ 59593 w 2271082"/>
              <a:gd name="connsiteY1037" fmla="*/ 378493 h 6985290"/>
              <a:gd name="connsiteX1038" fmla="*/ 0 w 2271082"/>
              <a:gd name="connsiteY1038" fmla="*/ 318900 h 6985290"/>
              <a:gd name="connsiteX1039" fmla="*/ 59593 w 2271082"/>
              <a:gd name="connsiteY1039" fmla="*/ 259308 h 6985290"/>
              <a:gd name="connsiteX1040" fmla="*/ 368868 w 2271082"/>
              <a:gd name="connsiteY1040" fmla="*/ 1 h 6985290"/>
              <a:gd name="connsiteX1041" fmla="*/ 428461 w 2271082"/>
              <a:gd name="connsiteY1041" fmla="*/ 59594 h 6985290"/>
              <a:gd name="connsiteX1042" fmla="*/ 368868 w 2271082"/>
              <a:gd name="connsiteY1042" fmla="*/ 119187 h 6985290"/>
              <a:gd name="connsiteX1043" fmla="*/ 309275 w 2271082"/>
              <a:gd name="connsiteY1043" fmla="*/ 59594 h 6985290"/>
              <a:gd name="connsiteX1044" fmla="*/ 368868 w 2271082"/>
              <a:gd name="connsiteY1044" fmla="*/ 1 h 6985290"/>
              <a:gd name="connsiteX1045" fmla="*/ 675658 w 2271082"/>
              <a:gd name="connsiteY1045" fmla="*/ 1 h 6985290"/>
              <a:gd name="connsiteX1046" fmla="*/ 735251 w 2271082"/>
              <a:gd name="connsiteY1046" fmla="*/ 59594 h 6985290"/>
              <a:gd name="connsiteX1047" fmla="*/ 675658 w 2271082"/>
              <a:gd name="connsiteY1047" fmla="*/ 119186 h 6985290"/>
              <a:gd name="connsiteX1048" fmla="*/ 616065 w 2271082"/>
              <a:gd name="connsiteY1048" fmla="*/ 59594 h 6985290"/>
              <a:gd name="connsiteX1049" fmla="*/ 675658 w 2271082"/>
              <a:gd name="connsiteY1049" fmla="*/ 1 h 6985290"/>
              <a:gd name="connsiteX1050" fmla="*/ 982448 w 2271082"/>
              <a:gd name="connsiteY1050" fmla="*/ 1 h 6985290"/>
              <a:gd name="connsiteX1051" fmla="*/ 1042041 w 2271082"/>
              <a:gd name="connsiteY1051" fmla="*/ 59594 h 6985290"/>
              <a:gd name="connsiteX1052" fmla="*/ 982448 w 2271082"/>
              <a:gd name="connsiteY1052" fmla="*/ 119186 h 6985290"/>
              <a:gd name="connsiteX1053" fmla="*/ 922855 w 2271082"/>
              <a:gd name="connsiteY1053" fmla="*/ 59594 h 6985290"/>
              <a:gd name="connsiteX1054" fmla="*/ 982448 w 2271082"/>
              <a:gd name="connsiteY1054" fmla="*/ 1 h 6985290"/>
              <a:gd name="connsiteX1055" fmla="*/ 1286149 w 2271082"/>
              <a:gd name="connsiteY1055" fmla="*/ 1 h 6985290"/>
              <a:gd name="connsiteX1056" fmla="*/ 1345742 w 2271082"/>
              <a:gd name="connsiteY1056" fmla="*/ 59593 h 6985290"/>
              <a:gd name="connsiteX1057" fmla="*/ 1286149 w 2271082"/>
              <a:gd name="connsiteY1057" fmla="*/ 119186 h 6985290"/>
              <a:gd name="connsiteX1058" fmla="*/ 1226556 w 2271082"/>
              <a:gd name="connsiteY1058" fmla="*/ 59593 h 6985290"/>
              <a:gd name="connsiteX1059" fmla="*/ 1286149 w 2271082"/>
              <a:gd name="connsiteY1059" fmla="*/ 1 h 6985290"/>
              <a:gd name="connsiteX1060" fmla="*/ 1595424 w 2271082"/>
              <a:gd name="connsiteY1060" fmla="*/ 0 h 6985290"/>
              <a:gd name="connsiteX1061" fmla="*/ 1655017 w 2271082"/>
              <a:gd name="connsiteY1061" fmla="*/ 59593 h 6985290"/>
              <a:gd name="connsiteX1062" fmla="*/ 1595424 w 2271082"/>
              <a:gd name="connsiteY1062" fmla="*/ 119186 h 6985290"/>
              <a:gd name="connsiteX1063" fmla="*/ 1535831 w 2271082"/>
              <a:gd name="connsiteY1063" fmla="*/ 59593 h 6985290"/>
              <a:gd name="connsiteX1064" fmla="*/ 1595424 w 2271082"/>
              <a:gd name="connsiteY1064" fmla="*/ 0 h 6985290"/>
              <a:gd name="connsiteX1065" fmla="*/ 1904699 w 2271082"/>
              <a:gd name="connsiteY1065" fmla="*/ 0 h 6985290"/>
              <a:gd name="connsiteX1066" fmla="*/ 1964292 w 2271082"/>
              <a:gd name="connsiteY1066" fmla="*/ 59593 h 6985290"/>
              <a:gd name="connsiteX1067" fmla="*/ 1904699 w 2271082"/>
              <a:gd name="connsiteY1067" fmla="*/ 119186 h 6985290"/>
              <a:gd name="connsiteX1068" fmla="*/ 1845106 w 2271082"/>
              <a:gd name="connsiteY1068" fmla="*/ 59593 h 6985290"/>
              <a:gd name="connsiteX1069" fmla="*/ 1904699 w 2271082"/>
              <a:gd name="connsiteY1069" fmla="*/ 0 h 6985290"/>
              <a:gd name="connsiteX1070" fmla="*/ 2211489 w 2271082"/>
              <a:gd name="connsiteY1070" fmla="*/ 0 h 6985290"/>
              <a:gd name="connsiteX1071" fmla="*/ 2271082 w 2271082"/>
              <a:gd name="connsiteY1071" fmla="*/ 59593 h 6985290"/>
              <a:gd name="connsiteX1072" fmla="*/ 2211489 w 2271082"/>
              <a:gd name="connsiteY1072" fmla="*/ 119186 h 6985290"/>
              <a:gd name="connsiteX1073" fmla="*/ 2151896 w 2271082"/>
              <a:gd name="connsiteY1073" fmla="*/ 59593 h 6985290"/>
              <a:gd name="connsiteX1074" fmla="*/ 2211489 w 2271082"/>
              <a:gd name="connsiteY1074" fmla="*/ 0 h 6985290"/>
              <a:gd name="connsiteX1075" fmla="*/ 59593 w 2271082"/>
              <a:gd name="connsiteY1075" fmla="*/ 0 h 6985290"/>
              <a:gd name="connsiteX1076" fmla="*/ 119186 w 2271082"/>
              <a:gd name="connsiteY1076" fmla="*/ 59593 h 6985290"/>
              <a:gd name="connsiteX1077" fmla="*/ 59593 w 2271082"/>
              <a:gd name="connsiteY1077" fmla="*/ 119186 h 6985290"/>
              <a:gd name="connsiteX1078" fmla="*/ 0 w 2271082"/>
              <a:gd name="connsiteY1078" fmla="*/ 59593 h 6985290"/>
              <a:gd name="connsiteX1079" fmla="*/ 59593 w 2271082"/>
              <a:gd name="connsiteY1079" fmla="*/ 0 h 698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2271082" h="6985290">
                <a:moveTo>
                  <a:pt x="2211489" y="6866104"/>
                </a:moveTo>
                <a:cubicBezTo>
                  <a:pt x="2244401" y="6866104"/>
                  <a:pt x="2271082" y="6892785"/>
                  <a:pt x="2271082" y="6925697"/>
                </a:cubicBezTo>
                <a:cubicBezTo>
                  <a:pt x="2271082" y="6958609"/>
                  <a:pt x="2244401" y="6985290"/>
                  <a:pt x="2211489" y="6985290"/>
                </a:cubicBezTo>
                <a:cubicBezTo>
                  <a:pt x="2178577" y="6985290"/>
                  <a:pt x="2151896" y="6958609"/>
                  <a:pt x="2151896" y="6925697"/>
                </a:cubicBezTo>
                <a:cubicBezTo>
                  <a:pt x="2151896" y="6892785"/>
                  <a:pt x="2178577" y="6866104"/>
                  <a:pt x="2211489" y="6866104"/>
                </a:cubicBezTo>
                <a:close/>
                <a:moveTo>
                  <a:pt x="1904699" y="6866104"/>
                </a:moveTo>
                <a:cubicBezTo>
                  <a:pt x="1937611" y="6866104"/>
                  <a:pt x="1964292" y="6892785"/>
                  <a:pt x="1964292" y="6925697"/>
                </a:cubicBezTo>
                <a:cubicBezTo>
                  <a:pt x="1964292" y="6958609"/>
                  <a:pt x="1937611" y="6985290"/>
                  <a:pt x="1904699" y="6985290"/>
                </a:cubicBezTo>
                <a:cubicBezTo>
                  <a:pt x="1871787" y="6985290"/>
                  <a:pt x="1845106" y="6958609"/>
                  <a:pt x="1845106" y="6925697"/>
                </a:cubicBezTo>
                <a:cubicBezTo>
                  <a:pt x="1845106" y="6892785"/>
                  <a:pt x="1871787" y="6866104"/>
                  <a:pt x="1904699" y="6866104"/>
                </a:cubicBezTo>
                <a:close/>
                <a:moveTo>
                  <a:pt x="1595424" y="6866104"/>
                </a:moveTo>
                <a:cubicBezTo>
                  <a:pt x="1628336" y="6866104"/>
                  <a:pt x="1655017" y="6892785"/>
                  <a:pt x="1655017" y="6925697"/>
                </a:cubicBezTo>
                <a:cubicBezTo>
                  <a:pt x="1655017" y="6958609"/>
                  <a:pt x="1628336" y="6985290"/>
                  <a:pt x="1595424" y="6985290"/>
                </a:cubicBezTo>
                <a:cubicBezTo>
                  <a:pt x="1562512" y="6985290"/>
                  <a:pt x="1535831" y="6958609"/>
                  <a:pt x="1535831" y="6925697"/>
                </a:cubicBezTo>
                <a:cubicBezTo>
                  <a:pt x="1535831" y="6892785"/>
                  <a:pt x="1562512" y="6866104"/>
                  <a:pt x="1595424" y="6866104"/>
                </a:cubicBezTo>
                <a:close/>
                <a:moveTo>
                  <a:pt x="1286149" y="6866104"/>
                </a:moveTo>
                <a:cubicBezTo>
                  <a:pt x="1319061" y="6866104"/>
                  <a:pt x="1345742" y="6892785"/>
                  <a:pt x="1345742" y="6925697"/>
                </a:cubicBezTo>
                <a:cubicBezTo>
                  <a:pt x="1345742" y="6958609"/>
                  <a:pt x="1319061" y="6985290"/>
                  <a:pt x="1286149" y="6985290"/>
                </a:cubicBezTo>
                <a:cubicBezTo>
                  <a:pt x="1253237" y="6985290"/>
                  <a:pt x="1226556" y="6958609"/>
                  <a:pt x="1226556" y="6925697"/>
                </a:cubicBezTo>
                <a:cubicBezTo>
                  <a:pt x="1226556" y="6892785"/>
                  <a:pt x="1253237" y="6866104"/>
                  <a:pt x="1286149" y="6866104"/>
                </a:cubicBezTo>
                <a:close/>
                <a:moveTo>
                  <a:pt x="982448" y="6866104"/>
                </a:moveTo>
                <a:cubicBezTo>
                  <a:pt x="1015360" y="6866104"/>
                  <a:pt x="1042041" y="6892785"/>
                  <a:pt x="1042041" y="6925697"/>
                </a:cubicBezTo>
                <a:cubicBezTo>
                  <a:pt x="1042041" y="6958609"/>
                  <a:pt x="1015360" y="6985290"/>
                  <a:pt x="982448" y="6985290"/>
                </a:cubicBezTo>
                <a:cubicBezTo>
                  <a:pt x="949536" y="6985290"/>
                  <a:pt x="922855" y="6958609"/>
                  <a:pt x="922855" y="6925697"/>
                </a:cubicBezTo>
                <a:cubicBezTo>
                  <a:pt x="922855" y="6892785"/>
                  <a:pt x="949536" y="6866104"/>
                  <a:pt x="982448" y="6866104"/>
                </a:cubicBezTo>
                <a:close/>
                <a:moveTo>
                  <a:pt x="675658" y="6866104"/>
                </a:moveTo>
                <a:cubicBezTo>
                  <a:pt x="708570" y="6866104"/>
                  <a:pt x="735251" y="6892785"/>
                  <a:pt x="735251" y="6925697"/>
                </a:cubicBezTo>
                <a:cubicBezTo>
                  <a:pt x="735251" y="6958609"/>
                  <a:pt x="708570" y="6985290"/>
                  <a:pt x="675658" y="6985290"/>
                </a:cubicBezTo>
                <a:cubicBezTo>
                  <a:pt x="642746" y="6985290"/>
                  <a:pt x="616065" y="6958609"/>
                  <a:pt x="616065" y="6925697"/>
                </a:cubicBezTo>
                <a:cubicBezTo>
                  <a:pt x="616065" y="6892785"/>
                  <a:pt x="642746" y="6866104"/>
                  <a:pt x="675658" y="6866104"/>
                </a:cubicBezTo>
                <a:close/>
                <a:moveTo>
                  <a:pt x="368868" y="6866104"/>
                </a:moveTo>
                <a:cubicBezTo>
                  <a:pt x="401780" y="6866104"/>
                  <a:pt x="428461" y="6892785"/>
                  <a:pt x="428461" y="6925697"/>
                </a:cubicBezTo>
                <a:cubicBezTo>
                  <a:pt x="428461" y="6958609"/>
                  <a:pt x="401780" y="6985290"/>
                  <a:pt x="368868" y="6985290"/>
                </a:cubicBezTo>
                <a:cubicBezTo>
                  <a:pt x="335956" y="6985290"/>
                  <a:pt x="309275" y="6958609"/>
                  <a:pt x="309275" y="6925697"/>
                </a:cubicBezTo>
                <a:cubicBezTo>
                  <a:pt x="309275" y="6892785"/>
                  <a:pt x="335956" y="6866104"/>
                  <a:pt x="368868" y="6866104"/>
                </a:cubicBezTo>
                <a:close/>
                <a:moveTo>
                  <a:pt x="59593" y="6866104"/>
                </a:moveTo>
                <a:cubicBezTo>
                  <a:pt x="92505" y="6866104"/>
                  <a:pt x="119186" y="6892785"/>
                  <a:pt x="119186" y="6925697"/>
                </a:cubicBezTo>
                <a:cubicBezTo>
                  <a:pt x="119186" y="6958609"/>
                  <a:pt x="92505" y="6985290"/>
                  <a:pt x="59593" y="6985290"/>
                </a:cubicBezTo>
                <a:cubicBezTo>
                  <a:pt x="26681" y="6985290"/>
                  <a:pt x="0" y="6958609"/>
                  <a:pt x="0" y="6925697"/>
                </a:cubicBezTo>
                <a:cubicBezTo>
                  <a:pt x="0" y="6892785"/>
                  <a:pt x="26681" y="6866104"/>
                  <a:pt x="59593" y="6866104"/>
                </a:cubicBezTo>
                <a:close/>
                <a:moveTo>
                  <a:pt x="2211489" y="6576335"/>
                </a:moveTo>
                <a:cubicBezTo>
                  <a:pt x="2244401" y="6576335"/>
                  <a:pt x="2271082" y="6603016"/>
                  <a:pt x="2271082" y="6635928"/>
                </a:cubicBezTo>
                <a:cubicBezTo>
                  <a:pt x="2271082" y="6668840"/>
                  <a:pt x="2244401" y="6695521"/>
                  <a:pt x="2211489" y="6695521"/>
                </a:cubicBezTo>
                <a:cubicBezTo>
                  <a:pt x="2178577" y="6695521"/>
                  <a:pt x="2151896" y="6668840"/>
                  <a:pt x="2151896" y="6635928"/>
                </a:cubicBezTo>
                <a:cubicBezTo>
                  <a:pt x="2151896" y="6603016"/>
                  <a:pt x="2178577" y="6576335"/>
                  <a:pt x="2211489" y="6576335"/>
                </a:cubicBezTo>
                <a:close/>
                <a:moveTo>
                  <a:pt x="1904699" y="6576335"/>
                </a:moveTo>
                <a:cubicBezTo>
                  <a:pt x="1937611" y="6576335"/>
                  <a:pt x="1964292" y="6603016"/>
                  <a:pt x="1964292" y="6635928"/>
                </a:cubicBezTo>
                <a:cubicBezTo>
                  <a:pt x="1964292" y="6668840"/>
                  <a:pt x="1937611" y="6695521"/>
                  <a:pt x="1904699" y="6695521"/>
                </a:cubicBezTo>
                <a:cubicBezTo>
                  <a:pt x="1871787" y="6695521"/>
                  <a:pt x="1845106" y="6668840"/>
                  <a:pt x="1845106" y="6635928"/>
                </a:cubicBezTo>
                <a:cubicBezTo>
                  <a:pt x="1845106" y="6603016"/>
                  <a:pt x="1871787" y="6576335"/>
                  <a:pt x="1904699" y="6576335"/>
                </a:cubicBezTo>
                <a:close/>
                <a:moveTo>
                  <a:pt x="1595424" y="6576335"/>
                </a:moveTo>
                <a:cubicBezTo>
                  <a:pt x="1628336" y="6576335"/>
                  <a:pt x="1655017" y="6603016"/>
                  <a:pt x="1655017" y="6635928"/>
                </a:cubicBezTo>
                <a:cubicBezTo>
                  <a:pt x="1655017" y="6668840"/>
                  <a:pt x="1628336" y="6695521"/>
                  <a:pt x="1595424" y="6695521"/>
                </a:cubicBezTo>
                <a:cubicBezTo>
                  <a:pt x="1562512" y="6695521"/>
                  <a:pt x="1535831" y="6668840"/>
                  <a:pt x="1535831" y="6635928"/>
                </a:cubicBezTo>
                <a:cubicBezTo>
                  <a:pt x="1535831" y="6603016"/>
                  <a:pt x="1562512" y="6576335"/>
                  <a:pt x="1595424" y="6576335"/>
                </a:cubicBezTo>
                <a:close/>
                <a:moveTo>
                  <a:pt x="1286149" y="6576335"/>
                </a:moveTo>
                <a:cubicBezTo>
                  <a:pt x="1319061" y="6576335"/>
                  <a:pt x="1345742" y="6603016"/>
                  <a:pt x="1345742" y="6635928"/>
                </a:cubicBezTo>
                <a:cubicBezTo>
                  <a:pt x="1345742" y="6668840"/>
                  <a:pt x="1319061" y="6695521"/>
                  <a:pt x="1286149" y="6695521"/>
                </a:cubicBezTo>
                <a:cubicBezTo>
                  <a:pt x="1253237" y="6695521"/>
                  <a:pt x="1226556" y="6668840"/>
                  <a:pt x="1226556" y="6635928"/>
                </a:cubicBezTo>
                <a:cubicBezTo>
                  <a:pt x="1226556" y="6603016"/>
                  <a:pt x="1253237" y="6576335"/>
                  <a:pt x="1286149" y="6576335"/>
                </a:cubicBezTo>
                <a:close/>
                <a:moveTo>
                  <a:pt x="982448" y="6576335"/>
                </a:moveTo>
                <a:cubicBezTo>
                  <a:pt x="1015360" y="6576335"/>
                  <a:pt x="1042041" y="6603016"/>
                  <a:pt x="1042041" y="6635928"/>
                </a:cubicBezTo>
                <a:cubicBezTo>
                  <a:pt x="1042041" y="6668840"/>
                  <a:pt x="1015360" y="6695521"/>
                  <a:pt x="982448" y="6695521"/>
                </a:cubicBezTo>
                <a:cubicBezTo>
                  <a:pt x="949536" y="6695521"/>
                  <a:pt x="922855" y="6668840"/>
                  <a:pt x="922855" y="6635928"/>
                </a:cubicBezTo>
                <a:cubicBezTo>
                  <a:pt x="922855" y="6603016"/>
                  <a:pt x="949536" y="6576335"/>
                  <a:pt x="982448" y="6576335"/>
                </a:cubicBezTo>
                <a:close/>
                <a:moveTo>
                  <a:pt x="675658" y="6576335"/>
                </a:moveTo>
                <a:cubicBezTo>
                  <a:pt x="708570" y="6576335"/>
                  <a:pt x="735251" y="6603016"/>
                  <a:pt x="735251" y="6635928"/>
                </a:cubicBezTo>
                <a:cubicBezTo>
                  <a:pt x="735251" y="6668840"/>
                  <a:pt x="708570" y="6695521"/>
                  <a:pt x="675658" y="6695521"/>
                </a:cubicBezTo>
                <a:cubicBezTo>
                  <a:pt x="642746" y="6695521"/>
                  <a:pt x="616065" y="6668840"/>
                  <a:pt x="616065" y="6635928"/>
                </a:cubicBezTo>
                <a:cubicBezTo>
                  <a:pt x="616065" y="6603016"/>
                  <a:pt x="642746" y="6576335"/>
                  <a:pt x="675658" y="6576335"/>
                </a:cubicBezTo>
                <a:close/>
                <a:moveTo>
                  <a:pt x="368868" y="6576335"/>
                </a:moveTo>
                <a:cubicBezTo>
                  <a:pt x="401780" y="6576335"/>
                  <a:pt x="428461" y="6603016"/>
                  <a:pt x="428461" y="6635928"/>
                </a:cubicBezTo>
                <a:cubicBezTo>
                  <a:pt x="428461" y="6668840"/>
                  <a:pt x="401780" y="6695521"/>
                  <a:pt x="368868" y="6695521"/>
                </a:cubicBezTo>
                <a:cubicBezTo>
                  <a:pt x="335956" y="6695521"/>
                  <a:pt x="309275" y="6668840"/>
                  <a:pt x="309275" y="6635928"/>
                </a:cubicBezTo>
                <a:cubicBezTo>
                  <a:pt x="309275" y="6603016"/>
                  <a:pt x="335956" y="6576335"/>
                  <a:pt x="368868" y="6576335"/>
                </a:cubicBezTo>
                <a:close/>
                <a:moveTo>
                  <a:pt x="59593" y="6576335"/>
                </a:moveTo>
                <a:cubicBezTo>
                  <a:pt x="92505" y="6576335"/>
                  <a:pt x="119186" y="6603016"/>
                  <a:pt x="119186" y="6635928"/>
                </a:cubicBezTo>
                <a:cubicBezTo>
                  <a:pt x="119186" y="6668840"/>
                  <a:pt x="92505" y="6695521"/>
                  <a:pt x="59593" y="6695521"/>
                </a:cubicBezTo>
                <a:cubicBezTo>
                  <a:pt x="26681" y="6695521"/>
                  <a:pt x="0" y="6668840"/>
                  <a:pt x="0" y="6635928"/>
                </a:cubicBezTo>
                <a:cubicBezTo>
                  <a:pt x="0" y="6603016"/>
                  <a:pt x="26681" y="6576335"/>
                  <a:pt x="59593" y="6576335"/>
                </a:cubicBezTo>
                <a:close/>
                <a:moveTo>
                  <a:pt x="2211489" y="6317026"/>
                </a:moveTo>
                <a:cubicBezTo>
                  <a:pt x="2244401" y="6317026"/>
                  <a:pt x="2271082" y="6343707"/>
                  <a:pt x="2271082" y="6376619"/>
                </a:cubicBezTo>
                <a:cubicBezTo>
                  <a:pt x="2271082" y="6409531"/>
                  <a:pt x="2244401" y="6436212"/>
                  <a:pt x="2211489" y="6436212"/>
                </a:cubicBezTo>
                <a:cubicBezTo>
                  <a:pt x="2178577" y="6436212"/>
                  <a:pt x="2151896" y="6409531"/>
                  <a:pt x="2151896" y="6376619"/>
                </a:cubicBezTo>
                <a:cubicBezTo>
                  <a:pt x="2151896" y="6343707"/>
                  <a:pt x="2178577" y="6317026"/>
                  <a:pt x="2211489" y="6317026"/>
                </a:cubicBezTo>
                <a:close/>
                <a:moveTo>
                  <a:pt x="1904699" y="6317026"/>
                </a:moveTo>
                <a:cubicBezTo>
                  <a:pt x="1937611" y="6317026"/>
                  <a:pt x="1964292" y="6343707"/>
                  <a:pt x="1964292" y="6376619"/>
                </a:cubicBezTo>
                <a:cubicBezTo>
                  <a:pt x="1964292" y="6409531"/>
                  <a:pt x="1937611" y="6436212"/>
                  <a:pt x="1904699" y="6436212"/>
                </a:cubicBezTo>
                <a:cubicBezTo>
                  <a:pt x="1871787" y="6436212"/>
                  <a:pt x="1845106" y="6409531"/>
                  <a:pt x="1845106" y="6376619"/>
                </a:cubicBezTo>
                <a:cubicBezTo>
                  <a:pt x="1845106" y="6343707"/>
                  <a:pt x="1871787" y="6317026"/>
                  <a:pt x="1904699" y="6317026"/>
                </a:cubicBezTo>
                <a:close/>
                <a:moveTo>
                  <a:pt x="1595424" y="6317026"/>
                </a:moveTo>
                <a:cubicBezTo>
                  <a:pt x="1628336" y="6317026"/>
                  <a:pt x="1655017" y="6343707"/>
                  <a:pt x="1655017" y="6376619"/>
                </a:cubicBezTo>
                <a:cubicBezTo>
                  <a:pt x="1655017" y="6409531"/>
                  <a:pt x="1628336" y="6436212"/>
                  <a:pt x="1595424" y="6436212"/>
                </a:cubicBezTo>
                <a:cubicBezTo>
                  <a:pt x="1562512" y="6436212"/>
                  <a:pt x="1535831" y="6409531"/>
                  <a:pt x="1535831" y="6376619"/>
                </a:cubicBezTo>
                <a:cubicBezTo>
                  <a:pt x="1535831" y="6343707"/>
                  <a:pt x="1562512" y="6317026"/>
                  <a:pt x="1595424" y="6317026"/>
                </a:cubicBezTo>
                <a:close/>
                <a:moveTo>
                  <a:pt x="1286149" y="6317026"/>
                </a:moveTo>
                <a:cubicBezTo>
                  <a:pt x="1319061" y="6317026"/>
                  <a:pt x="1345742" y="6343707"/>
                  <a:pt x="1345742" y="6376619"/>
                </a:cubicBezTo>
                <a:cubicBezTo>
                  <a:pt x="1345742" y="6409531"/>
                  <a:pt x="1319061" y="6436212"/>
                  <a:pt x="1286149" y="6436212"/>
                </a:cubicBezTo>
                <a:cubicBezTo>
                  <a:pt x="1253237" y="6436212"/>
                  <a:pt x="1226556" y="6409531"/>
                  <a:pt x="1226556" y="6376619"/>
                </a:cubicBezTo>
                <a:cubicBezTo>
                  <a:pt x="1226556" y="6343707"/>
                  <a:pt x="1253237" y="6317026"/>
                  <a:pt x="1286149" y="6317026"/>
                </a:cubicBezTo>
                <a:close/>
                <a:moveTo>
                  <a:pt x="982448" y="6317026"/>
                </a:moveTo>
                <a:cubicBezTo>
                  <a:pt x="1015360" y="6317026"/>
                  <a:pt x="1042041" y="6343707"/>
                  <a:pt x="1042041" y="6376619"/>
                </a:cubicBezTo>
                <a:cubicBezTo>
                  <a:pt x="1042041" y="6409531"/>
                  <a:pt x="1015360" y="6436212"/>
                  <a:pt x="982448" y="6436212"/>
                </a:cubicBezTo>
                <a:cubicBezTo>
                  <a:pt x="949536" y="6436212"/>
                  <a:pt x="922855" y="6409531"/>
                  <a:pt x="922855" y="6376619"/>
                </a:cubicBezTo>
                <a:cubicBezTo>
                  <a:pt x="922855" y="6343707"/>
                  <a:pt x="949536" y="6317026"/>
                  <a:pt x="982448" y="6317026"/>
                </a:cubicBezTo>
                <a:close/>
                <a:moveTo>
                  <a:pt x="675658" y="6317026"/>
                </a:moveTo>
                <a:cubicBezTo>
                  <a:pt x="708570" y="6317026"/>
                  <a:pt x="735251" y="6343707"/>
                  <a:pt x="735251" y="6376619"/>
                </a:cubicBezTo>
                <a:cubicBezTo>
                  <a:pt x="735251" y="6409531"/>
                  <a:pt x="708570" y="6436212"/>
                  <a:pt x="675658" y="6436212"/>
                </a:cubicBezTo>
                <a:cubicBezTo>
                  <a:pt x="642746" y="6436212"/>
                  <a:pt x="616065" y="6409531"/>
                  <a:pt x="616065" y="6376619"/>
                </a:cubicBezTo>
                <a:cubicBezTo>
                  <a:pt x="616065" y="6343707"/>
                  <a:pt x="642746" y="6317026"/>
                  <a:pt x="675658" y="6317026"/>
                </a:cubicBezTo>
                <a:close/>
                <a:moveTo>
                  <a:pt x="368868" y="6317026"/>
                </a:moveTo>
                <a:cubicBezTo>
                  <a:pt x="401780" y="6317026"/>
                  <a:pt x="428461" y="6343707"/>
                  <a:pt x="428461" y="6376619"/>
                </a:cubicBezTo>
                <a:cubicBezTo>
                  <a:pt x="428461" y="6409531"/>
                  <a:pt x="401780" y="6436212"/>
                  <a:pt x="368868" y="6436212"/>
                </a:cubicBezTo>
                <a:cubicBezTo>
                  <a:pt x="335956" y="6436212"/>
                  <a:pt x="309275" y="6409531"/>
                  <a:pt x="309275" y="6376619"/>
                </a:cubicBezTo>
                <a:cubicBezTo>
                  <a:pt x="309275" y="6343707"/>
                  <a:pt x="335956" y="6317026"/>
                  <a:pt x="368868" y="6317026"/>
                </a:cubicBezTo>
                <a:close/>
                <a:moveTo>
                  <a:pt x="59593" y="6317026"/>
                </a:moveTo>
                <a:cubicBezTo>
                  <a:pt x="92505" y="6317026"/>
                  <a:pt x="119186" y="6343707"/>
                  <a:pt x="119186" y="6376619"/>
                </a:cubicBezTo>
                <a:cubicBezTo>
                  <a:pt x="119186" y="6409531"/>
                  <a:pt x="92505" y="6436212"/>
                  <a:pt x="59593" y="6436212"/>
                </a:cubicBezTo>
                <a:cubicBezTo>
                  <a:pt x="26681" y="6436212"/>
                  <a:pt x="0" y="6409531"/>
                  <a:pt x="0" y="6376619"/>
                </a:cubicBezTo>
                <a:cubicBezTo>
                  <a:pt x="0" y="6343707"/>
                  <a:pt x="26681" y="6317026"/>
                  <a:pt x="59593" y="6317026"/>
                </a:cubicBezTo>
                <a:close/>
                <a:moveTo>
                  <a:pt x="2211489" y="6057717"/>
                </a:moveTo>
                <a:cubicBezTo>
                  <a:pt x="2244401" y="6057717"/>
                  <a:pt x="2271082" y="6084398"/>
                  <a:pt x="2271082" y="6117310"/>
                </a:cubicBezTo>
                <a:cubicBezTo>
                  <a:pt x="2271082" y="6150222"/>
                  <a:pt x="2244401" y="6176903"/>
                  <a:pt x="2211489" y="6176903"/>
                </a:cubicBezTo>
                <a:cubicBezTo>
                  <a:pt x="2178577" y="6176903"/>
                  <a:pt x="2151896" y="6150222"/>
                  <a:pt x="2151896" y="6117310"/>
                </a:cubicBezTo>
                <a:cubicBezTo>
                  <a:pt x="2151896" y="6084398"/>
                  <a:pt x="2178577" y="6057717"/>
                  <a:pt x="2211489" y="6057717"/>
                </a:cubicBezTo>
                <a:close/>
                <a:moveTo>
                  <a:pt x="1904699" y="6057717"/>
                </a:moveTo>
                <a:cubicBezTo>
                  <a:pt x="1937611" y="6057717"/>
                  <a:pt x="1964292" y="6084398"/>
                  <a:pt x="1964292" y="6117310"/>
                </a:cubicBezTo>
                <a:cubicBezTo>
                  <a:pt x="1964292" y="6150222"/>
                  <a:pt x="1937611" y="6176903"/>
                  <a:pt x="1904699" y="6176903"/>
                </a:cubicBezTo>
                <a:cubicBezTo>
                  <a:pt x="1871787" y="6176903"/>
                  <a:pt x="1845106" y="6150222"/>
                  <a:pt x="1845106" y="6117310"/>
                </a:cubicBezTo>
                <a:cubicBezTo>
                  <a:pt x="1845106" y="6084398"/>
                  <a:pt x="1871787" y="6057717"/>
                  <a:pt x="1904699" y="6057717"/>
                </a:cubicBezTo>
                <a:close/>
                <a:moveTo>
                  <a:pt x="1595424" y="6057717"/>
                </a:moveTo>
                <a:cubicBezTo>
                  <a:pt x="1628336" y="6057717"/>
                  <a:pt x="1655017" y="6084398"/>
                  <a:pt x="1655017" y="6117310"/>
                </a:cubicBezTo>
                <a:cubicBezTo>
                  <a:pt x="1655017" y="6150222"/>
                  <a:pt x="1628336" y="6176903"/>
                  <a:pt x="1595424" y="6176903"/>
                </a:cubicBezTo>
                <a:cubicBezTo>
                  <a:pt x="1562512" y="6176903"/>
                  <a:pt x="1535831" y="6150222"/>
                  <a:pt x="1535831" y="6117310"/>
                </a:cubicBezTo>
                <a:cubicBezTo>
                  <a:pt x="1535831" y="6084398"/>
                  <a:pt x="1562512" y="6057717"/>
                  <a:pt x="1595424" y="6057717"/>
                </a:cubicBezTo>
                <a:close/>
                <a:moveTo>
                  <a:pt x="1286149" y="6057717"/>
                </a:moveTo>
                <a:cubicBezTo>
                  <a:pt x="1319061" y="6057717"/>
                  <a:pt x="1345742" y="6084398"/>
                  <a:pt x="1345742" y="6117310"/>
                </a:cubicBezTo>
                <a:cubicBezTo>
                  <a:pt x="1345742" y="6150222"/>
                  <a:pt x="1319061" y="6176903"/>
                  <a:pt x="1286149" y="6176903"/>
                </a:cubicBezTo>
                <a:cubicBezTo>
                  <a:pt x="1253237" y="6176903"/>
                  <a:pt x="1226556" y="6150222"/>
                  <a:pt x="1226556" y="6117310"/>
                </a:cubicBezTo>
                <a:cubicBezTo>
                  <a:pt x="1226556" y="6084398"/>
                  <a:pt x="1253237" y="6057717"/>
                  <a:pt x="1286149" y="6057717"/>
                </a:cubicBezTo>
                <a:close/>
                <a:moveTo>
                  <a:pt x="982448" y="6057717"/>
                </a:moveTo>
                <a:cubicBezTo>
                  <a:pt x="1015360" y="6057717"/>
                  <a:pt x="1042041" y="6084398"/>
                  <a:pt x="1042041" y="6117310"/>
                </a:cubicBezTo>
                <a:cubicBezTo>
                  <a:pt x="1042041" y="6150222"/>
                  <a:pt x="1015360" y="6176903"/>
                  <a:pt x="982448" y="6176903"/>
                </a:cubicBezTo>
                <a:cubicBezTo>
                  <a:pt x="949536" y="6176903"/>
                  <a:pt x="922855" y="6150222"/>
                  <a:pt x="922855" y="6117310"/>
                </a:cubicBezTo>
                <a:cubicBezTo>
                  <a:pt x="922855" y="6084398"/>
                  <a:pt x="949536" y="6057717"/>
                  <a:pt x="982448" y="6057717"/>
                </a:cubicBezTo>
                <a:close/>
                <a:moveTo>
                  <a:pt x="675658" y="6057717"/>
                </a:moveTo>
                <a:cubicBezTo>
                  <a:pt x="708570" y="6057717"/>
                  <a:pt x="735251" y="6084398"/>
                  <a:pt x="735251" y="6117310"/>
                </a:cubicBezTo>
                <a:cubicBezTo>
                  <a:pt x="735251" y="6150222"/>
                  <a:pt x="708570" y="6176903"/>
                  <a:pt x="675658" y="6176903"/>
                </a:cubicBezTo>
                <a:cubicBezTo>
                  <a:pt x="642746" y="6176903"/>
                  <a:pt x="616065" y="6150222"/>
                  <a:pt x="616065" y="6117310"/>
                </a:cubicBezTo>
                <a:cubicBezTo>
                  <a:pt x="616065" y="6084398"/>
                  <a:pt x="642746" y="6057717"/>
                  <a:pt x="675658" y="6057717"/>
                </a:cubicBezTo>
                <a:close/>
                <a:moveTo>
                  <a:pt x="368868" y="6057717"/>
                </a:moveTo>
                <a:cubicBezTo>
                  <a:pt x="401780" y="6057717"/>
                  <a:pt x="428461" y="6084398"/>
                  <a:pt x="428461" y="6117310"/>
                </a:cubicBezTo>
                <a:cubicBezTo>
                  <a:pt x="428461" y="6150222"/>
                  <a:pt x="401780" y="6176903"/>
                  <a:pt x="368868" y="6176903"/>
                </a:cubicBezTo>
                <a:cubicBezTo>
                  <a:pt x="335956" y="6176903"/>
                  <a:pt x="309275" y="6150222"/>
                  <a:pt x="309275" y="6117310"/>
                </a:cubicBezTo>
                <a:cubicBezTo>
                  <a:pt x="309275" y="6084398"/>
                  <a:pt x="335956" y="6057717"/>
                  <a:pt x="368868" y="6057717"/>
                </a:cubicBezTo>
                <a:close/>
                <a:moveTo>
                  <a:pt x="59593" y="6057717"/>
                </a:moveTo>
                <a:cubicBezTo>
                  <a:pt x="92505" y="6057717"/>
                  <a:pt x="119186" y="6084398"/>
                  <a:pt x="119186" y="6117310"/>
                </a:cubicBezTo>
                <a:cubicBezTo>
                  <a:pt x="119186" y="6150222"/>
                  <a:pt x="92505" y="6176903"/>
                  <a:pt x="59593" y="6176903"/>
                </a:cubicBezTo>
                <a:cubicBezTo>
                  <a:pt x="26681" y="6176903"/>
                  <a:pt x="0" y="6150222"/>
                  <a:pt x="0" y="6117310"/>
                </a:cubicBezTo>
                <a:cubicBezTo>
                  <a:pt x="0" y="6084398"/>
                  <a:pt x="26681" y="6057717"/>
                  <a:pt x="59593" y="6057717"/>
                </a:cubicBezTo>
                <a:close/>
                <a:moveTo>
                  <a:pt x="2211489" y="5798408"/>
                </a:moveTo>
                <a:cubicBezTo>
                  <a:pt x="2244401" y="5798408"/>
                  <a:pt x="2271082" y="5825089"/>
                  <a:pt x="2271082" y="5858001"/>
                </a:cubicBezTo>
                <a:cubicBezTo>
                  <a:pt x="2271082" y="5890913"/>
                  <a:pt x="2244401" y="5917594"/>
                  <a:pt x="2211489" y="5917594"/>
                </a:cubicBezTo>
                <a:cubicBezTo>
                  <a:pt x="2178577" y="5917594"/>
                  <a:pt x="2151896" y="5890913"/>
                  <a:pt x="2151896" y="5858001"/>
                </a:cubicBezTo>
                <a:cubicBezTo>
                  <a:pt x="2151896" y="5825089"/>
                  <a:pt x="2178577" y="5798408"/>
                  <a:pt x="2211489" y="5798408"/>
                </a:cubicBezTo>
                <a:close/>
                <a:moveTo>
                  <a:pt x="1904699" y="5798408"/>
                </a:moveTo>
                <a:cubicBezTo>
                  <a:pt x="1937611" y="5798408"/>
                  <a:pt x="1964292" y="5825089"/>
                  <a:pt x="1964292" y="5858001"/>
                </a:cubicBezTo>
                <a:cubicBezTo>
                  <a:pt x="1964292" y="5890913"/>
                  <a:pt x="1937611" y="5917594"/>
                  <a:pt x="1904699" y="5917594"/>
                </a:cubicBezTo>
                <a:cubicBezTo>
                  <a:pt x="1871787" y="5917594"/>
                  <a:pt x="1845106" y="5890913"/>
                  <a:pt x="1845106" y="5858001"/>
                </a:cubicBezTo>
                <a:cubicBezTo>
                  <a:pt x="1845106" y="5825089"/>
                  <a:pt x="1871787" y="5798408"/>
                  <a:pt x="1904699" y="5798408"/>
                </a:cubicBezTo>
                <a:close/>
                <a:moveTo>
                  <a:pt x="1595424" y="5798408"/>
                </a:moveTo>
                <a:cubicBezTo>
                  <a:pt x="1628336" y="5798408"/>
                  <a:pt x="1655017" y="5825089"/>
                  <a:pt x="1655017" y="5858001"/>
                </a:cubicBezTo>
                <a:cubicBezTo>
                  <a:pt x="1655017" y="5890913"/>
                  <a:pt x="1628336" y="5917594"/>
                  <a:pt x="1595424" y="5917594"/>
                </a:cubicBezTo>
                <a:cubicBezTo>
                  <a:pt x="1562512" y="5917594"/>
                  <a:pt x="1535831" y="5890913"/>
                  <a:pt x="1535831" y="5858001"/>
                </a:cubicBezTo>
                <a:cubicBezTo>
                  <a:pt x="1535831" y="5825089"/>
                  <a:pt x="1562512" y="5798408"/>
                  <a:pt x="1595424" y="5798408"/>
                </a:cubicBezTo>
                <a:close/>
                <a:moveTo>
                  <a:pt x="1286149" y="5798408"/>
                </a:moveTo>
                <a:cubicBezTo>
                  <a:pt x="1319061" y="5798408"/>
                  <a:pt x="1345742" y="5825089"/>
                  <a:pt x="1345742" y="5858001"/>
                </a:cubicBezTo>
                <a:cubicBezTo>
                  <a:pt x="1345742" y="5890913"/>
                  <a:pt x="1319061" y="5917594"/>
                  <a:pt x="1286149" y="5917594"/>
                </a:cubicBezTo>
                <a:cubicBezTo>
                  <a:pt x="1253237" y="5917594"/>
                  <a:pt x="1226556" y="5890913"/>
                  <a:pt x="1226556" y="5858001"/>
                </a:cubicBezTo>
                <a:cubicBezTo>
                  <a:pt x="1226556" y="5825089"/>
                  <a:pt x="1253237" y="5798408"/>
                  <a:pt x="1286149" y="5798408"/>
                </a:cubicBezTo>
                <a:close/>
                <a:moveTo>
                  <a:pt x="982448" y="5798408"/>
                </a:moveTo>
                <a:cubicBezTo>
                  <a:pt x="1015360" y="5798408"/>
                  <a:pt x="1042041" y="5825089"/>
                  <a:pt x="1042041" y="5858001"/>
                </a:cubicBezTo>
                <a:cubicBezTo>
                  <a:pt x="1042041" y="5890913"/>
                  <a:pt x="1015360" y="5917594"/>
                  <a:pt x="982448" y="5917594"/>
                </a:cubicBezTo>
                <a:cubicBezTo>
                  <a:pt x="949536" y="5917594"/>
                  <a:pt x="922855" y="5890913"/>
                  <a:pt x="922855" y="5858001"/>
                </a:cubicBezTo>
                <a:cubicBezTo>
                  <a:pt x="922855" y="5825089"/>
                  <a:pt x="949536" y="5798408"/>
                  <a:pt x="982448" y="5798408"/>
                </a:cubicBezTo>
                <a:close/>
                <a:moveTo>
                  <a:pt x="675658" y="5798408"/>
                </a:moveTo>
                <a:cubicBezTo>
                  <a:pt x="708570" y="5798408"/>
                  <a:pt x="735251" y="5825089"/>
                  <a:pt x="735251" y="5858001"/>
                </a:cubicBezTo>
                <a:cubicBezTo>
                  <a:pt x="735251" y="5890913"/>
                  <a:pt x="708570" y="5917594"/>
                  <a:pt x="675658" y="5917594"/>
                </a:cubicBezTo>
                <a:cubicBezTo>
                  <a:pt x="642746" y="5917594"/>
                  <a:pt x="616065" y="5890913"/>
                  <a:pt x="616065" y="5858001"/>
                </a:cubicBezTo>
                <a:cubicBezTo>
                  <a:pt x="616065" y="5825089"/>
                  <a:pt x="642746" y="5798408"/>
                  <a:pt x="675658" y="5798408"/>
                </a:cubicBezTo>
                <a:close/>
                <a:moveTo>
                  <a:pt x="368868" y="5798408"/>
                </a:moveTo>
                <a:cubicBezTo>
                  <a:pt x="401780" y="5798408"/>
                  <a:pt x="428461" y="5825089"/>
                  <a:pt x="428461" y="5858001"/>
                </a:cubicBezTo>
                <a:cubicBezTo>
                  <a:pt x="428461" y="5890913"/>
                  <a:pt x="401780" y="5917594"/>
                  <a:pt x="368868" y="5917594"/>
                </a:cubicBezTo>
                <a:cubicBezTo>
                  <a:pt x="335956" y="5917594"/>
                  <a:pt x="309275" y="5890913"/>
                  <a:pt x="309275" y="5858001"/>
                </a:cubicBezTo>
                <a:cubicBezTo>
                  <a:pt x="309275" y="5825089"/>
                  <a:pt x="335956" y="5798408"/>
                  <a:pt x="368868" y="5798408"/>
                </a:cubicBezTo>
                <a:close/>
                <a:moveTo>
                  <a:pt x="59593" y="5798408"/>
                </a:moveTo>
                <a:cubicBezTo>
                  <a:pt x="92505" y="5798408"/>
                  <a:pt x="119186" y="5825089"/>
                  <a:pt x="119186" y="5858001"/>
                </a:cubicBezTo>
                <a:cubicBezTo>
                  <a:pt x="119186" y="5890913"/>
                  <a:pt x="92505" y="5917594"/>
                  <a:pt x="59593" y="5917594"/>
                </a:cubicBezTo>
                <a:cubicBezTo>
                  <a:pt x="26681" y="5917594"/>
                  <a:pt x="0" y="5890913"/>
                  <a:pt x="0" y="5858001"/>
                </a:cubicBezTo>
                <a:cubicBezTo>
                  <a:pt x="0" y="5825089"/>
                  <a:pt x="26681" y="5798408"/>
                  <a:pt x="59593" y="5798408"/>
                </a:cubicBezTo>
                <a:close/>
                <a:moveTo>
                  <a:pt x="2211489" y="5539099"/>
                </a:moveTo>
                <a:cubicBezTo>
                  <a:pt x="2244401" y="5539099"/>
                  <a:pt x="2271082" y="5565780"/>
                  <a:pt x="2271082" y="5598692"/>
                </a:cubicBezTo>
                <a:cubicBezTo>
                  <a:pt x="2271082" y="5631604"/>
                  <a:pt x="2244401" y="5658285"/>
                  <a:pt x="2211489" y="5658285"/>
                </a:cubicBezTo>
                <a:cubicBezTo>
                  <a:pt x="2178577" y="5658285"/>
                  <a:pt x="2151896" y="5631604"/>
                  <a:pt x="2151896" y="5598692"/>
                </a:cubicBezTo>
                <a:cubicBezTo>
                  <a:pt x="2151896" y="5565780"/>
                  <a:pt x="2178577" y="5539099"/>
                  <a:pt x="2211489" y="5539099"/>
                </a:cubicBezTo>
                <a:close/>
                <a:moveTo>
                  <a:pt x="1904699" y="5539099"/>
                </a:moveTo>
                <a:cubicBezTo>
                  <a:pt x="1937611" y="5539099"/>
                  <a:pt x="1964292" y="5565780"/>
                  <a:pt x="1964292" y="5598692"/>
                </a:cubicBezTo>
                <a:cubicBezTo>
                  <a:pt x="1964292" y="5631604"/>
                  <a:pt x="1937611" y="5658285"/>
                  <a:pt x="1904699" y="5658285"/>
                </a:cubicBezTo>
                <a:cubicBezTo>
                  <a:pt x="1871787" y="5658285"/>
                  <a:pt x="1845106" y="5631604"/>
                  <a:pt x="1845106" y="5598692"/>
                </a:cubicBezTo>
                <a:cubicBezTo>
                  <a:pt x="1845106" y="5565780"/>
                  <a:pt x="1871787" y="5539099"/>
                  <a:pt x="1904699" y="5539099"/>
                </a:cubicBezTo>
                <a:close/>
                <a:moveTo>
                  <a:pt x="1595424" y="5539099"/>
                </a:moveTo>
                <a:cubicBezTo>
                  <a:pt x="1628336" y="5539099"/>
                  <a:pt x="1655017" y="5565780"/>
                  <a:pt x="1655017" y="5598692"/>
                </a:cubicBezTo>
                <a:cubicBezTo>
                  <a:pt x="1655017" y="5631604"/>
                  <a:pt x="1628336" y="5658285"/>
                  <a:pt x="1595424" y="5658285"/>
                </a:cubicBezTo>
                <a:cubicBezTo>
                  <a:pt x="1562512" y="5658285"/>
                  <a:pt x="1535831" y="5631604"/>
                  <a:pt x="1535831" y="5598692"/>
                </a:cubicBezTo>
                <a:cubicBezTo>
                  <a:pt x="1535831" y="5565780"/>
                  <a:pt x="1562512" y="5539099"/>
                  <a:pt x="1595424" y="5539099"/>
                </a:cubicBezTo>
                <a:close/>
                <a:moveTo>
                  <a:pt x="1286149" y="5539099"/>
                </a:moveTo>
                <a:cubicBezTo>
                  <a:pt x="1319061" y="5539099"/>
                  <a:pt x="1345742" y="5565780"/>
                  <a:pt x="1345742" y="5598692"/>
                </a:cubicBezTo>
                <a:cubicBezTo>
                  <a:pt x="1345742" y="5631604"/>
                  <a:pt x="1319061" y="5658285"/>
                  <a:pt x="1286149" y="5658285"/>
                </a:cubicBezTo>
                <a:cubicBezTo>
                  <a:pt x="1253237" y="5658285"/>
                  <a:pt x="1226556" y="5631604"/>
                  <a:pt x="1226556" y="5598692"/>
                </a:cubicBezTo>
                <a:cubicBezTo>
                  <a:pt x="1226556" y="5565780"/>
                  <a:pt x="1253237" y="5539099"/>
                  <a:pt x="1286149" y="5539099"/>
                </a:cubicBezTo>
                <a:close/>
                <a:moveTo>
                  <a:pt x="982448" y="5539099"/>
                </a:moveTo>
                <a:cubicBezTo>
                  <a:pt x="1015360" y="5539099"/>
                  <a:pt x="1042041" y="5565780"/>
                  <a:pt x="1042041" y="5598692"/>
                </a:cubicBezTo>
                <a:cubicBezTo>
                  <a:pt x="1042041" y="5631604"/>
                  <a:pt x="1015360" y="5658285"/>
                  <a:pt x="982448" y="5658285"/>
                </a:cubicBezTo>
                <a:cubicBezTo>
                  <a:pt x="949536" y="5658285"/>
                  <a:pt x="922855" y="5631604"/>
                  <a:pt x="922855" y="5598692"/>
                </a:cubicBezTo>
                <a:cubicBezTo>
                  <a:pt x="922855" y="5565780"/>
                  <a:pt x="949536" y="5539099"/>
                  <a:pt x="982448" y="5539099"/>
                </a:cubicBezTo>
                <a:close/>
                <a:moveTo>
                  <a:pt x="675658" y="5539099"/>
                </a:moveTo>
                <a:cubicBezTo>
                  <a:pt x="708570" y="5539099"/>
                  <a:pt x="735251" y="5565780"/>
                  <a:pt x="735251" y="5598692"/>
                </a:cubicBezTo>
                <a:cubicBezTo>
                  <a:pt x="735251" y="5631604"/>
                  <a:pt x="708570" y="5658285"/>
                  <a:pt x="675658" y="5658285"/>
                </a:cubicBezTo>
                <a:cubicBezTo>
                  <a:pt x="642746" y="5658285"/>
                  <a:pt x="616065" y="5631604"/>
                  <a:pt x="616065" y="5598692"/>
                </a:cubicBezTo>
                <a:cubicBezTo>
                  <a:pt x="616065" y="5565780"/>
                  <a:pt x="642746" y="5539099"/>
                  <a:pt x="675658" y="5539099"/>
                </a:cubicBezTo>
                <a:close/>
                <a:moveTo>
                  <a:pt x="368868" y="5539099"/>
                </a:moveTo>
                <a:cubicBezTo>
                  <a:pt x="401780" y="5539099"/>
                  <a:pt x="428461" y="5565780"/>
                  <a:pt x="428461" y="5598692"/>
                </a:cubicBezTo>
                <a:cubicBezTo>
                  <a:pt x="428461" y="5631604"/>
                  <a:pt x="401780" y="5658285"/>
                  <a:pt x="368868" y="5658285"/>
                </a:cubicBezTo>
                <a:cubicBezTo>
                  <a:pt x="335956" y="5658285"/>
                  <a:pt x="309275" y="5631604"/>
                  <a:pt x="309275" y="5598692"/>
                </a:cubicBezTo>
                <a:cubicBezTo>
                  <a:pt x="309275" y="5565780"/>
                  <a:pt x="335956" y="5539099"/>
                  <a:pt x="368868" y="5539099"/>
                </a:cubicBezTo>
                <a:close/>
                <a:moveTo>
                  <a:pt x="59593" y="5539099"/>
                </a:moveTo>
                <a:cubicBezTo>
                  <a:pt x="92505" y="5539099"/>
                  <a:pt x="119186" y="5565780"/>
                  <a:pt x="119186" y="5598692"/>
                </a:cubicBezTo>
                <a:cubicBezTo>
                  <a:pt x="119186" y="5631604"/>
                  <a:pt x="92505" y="5658285"/>
                  <a:pt x="59593" y="5658285"/>
                </a:cubicBezTo>
                <a:cubicBezTo>
                  <a:pt x="26681" y="5658285"/>
                  <a:pt x="0" y="5631604"/>
                  <a:pt x="0" y="5598692"/>
                </a:cubicBezTo>
                <a:cubicBezTo>
                  <a:pt x="0" y="5565780"/>
                  <a:pt x="26681" y="5539099"/>
                  <a:pt x="59593" y="5539099"/>
                </a:cubicBezTo>
                <a:close/>
                <a:moveTo>
                  <a:pt x="2211489" y="5279790"/>
                </a:moveTo>
                <a:cubicBezTo>
                  <a:pt x="2244401" y="5279790"/>
                  <a:pt x="2271082" y="5306471"/>
                  <a:pt x="2271082" y="5339383"/>
                </a:cubicBezTo>
                <a:cubicBezTo>
                  <a:pt x="2271082" y="5372295"/>
                  <a:pt x="2244401" y="5398976"/>
                  <a:pt x="2211489" y="5398976"/>
                </a:cubicBezTo>
                <a:cubicBezTo>
                  <a:pt x="2178577" y="5398976"/>
                  <a:pt x="2151896" y="5372295"/>
                  <a:pt x="2151896" y="5339383"/>
                </a:cubicBezTo>
                <a:cubicBezTo>
                  <a:pt x="2151896" y="5306471"/>
                  <a:pt x="2178577" y="5279790"/>
                  <a:pt x="2211489" y="5279790"/>
                </a:cubicBezTo>
                <a:close/>
                <a:moveTo>
                  <a:pt x="1904699" y="5279790"/>
                </a:moveTo>
                <a:cubicBezTo>
                  <a:pt x="1937611" y="5279790"/>
                  <a:pt x="1964292" y="5306471"/>
                  <a:pt x="1964292" y="5339383"/>
                </a:cubicBezTo>
                <a:cubicBezTo>
                  <a:pt x="1964292" y="5372295"/>
                  <a:pt x="1937611" y="5398976"/>
                  <a:pt x="1904699" y="5398976"/>
                </a:cubicBezTo>
                <a:cubicBezTo>
                  <a:pt x="1871787" y="5398976"/>
                  <a:pt x="1845106" y="5372295"/>
                  <a:pt x="1845106" y="5339383"/>
                </a:cubicBezTo>
                <a:cubicBezTo>
                  <a:pt x="1845106" y="5306471"/>
                  <a:pt x="1871787" y="5279790"/>
                  <a:pt x="1904699" y="5279790"/>
                </a:cubicBezTo>
                <a:close/>
                <a:moveTo>
                  <a:pt x="1595424" y="5279790"/>
                </a:moveTo>
                <a:cubicBezTo>
                  <a:pt x="1628336" y="5279790"/>
                  <a:pt x="1655017" y="5306471"/>
                  <a:pt x="1655017" y="5339383"/>
                </a:cubicBezTo>
                <a:cubicBezTo>
                  <a:pt x="1655017" y="5372295"/>
                  <a:pt x="1628336" y="5398976"/>
                  <a:pt x="1595424" y="5398976"/>
                </a:cubicBezTo>
                <a:cubicBezTo>
                  <a:pt x="1562512" y="5398976"/>
                  <a:pt x="1535831" y="5372295"/>
                  <a:pt x="1535831" y="5339383"/>
                </a:cubicBezTo>
                <a:cubicBezTo>
                  <a:pt x="1535831" y="5306471"/>
                  <a:pt x="1562512" y="5279790"/>
                  <a:pt x="1595424" y="5279790"/>
                </a:cubicBezTo>
                <a:close/>
                <a:moveTo>
                  <a:pt x="1286149" y="5279790"/>
                </a:moveTo>
                <a:cubicBezTo>
                  <a:pt x="1319061" y="5279790"/>
                  <a:pt x="1345742" y="5306471"/>
                  <a:pt x="1345742" y="5339383"/>
                </a:cubicBezTo>
                <a:cubicBezTo>
                  <a:pt x="1345742" y="5372295"/>
                  <a:pt x="1319061" y="5398976"/>
                  <a:pt x="1286149" y="5398976"/>
                </a:cubicBezTo>
                <a:cubicBezTo>
                  <a:pt x="1253237" y="5398976"/>
                  <a:pt x="1226556" y="5372295"/>
                  <a:pt x="1226556" y="5339383"/>
                </a:cubicBezTo>
                <a:cubicBezTo>
                  <a:pt x="1226556" y="5306471"/>
                  <a:pt x="1253237" y="5279790"/>
                  <a:pt x="1286149" y="5279790"/>
                </a:cubicBezTo>
                <a:close/>
                <a:moveTo>
                  <a:pt x="982448" y="5279790"/>
                </a:moveTo>
                <a:cubicBezTo>
                  <a:pt x="1015360" y="5279790"/>
                  <a:pt x="1042041" y="5306471"/>
                  <a:pt x="1042041" y="5339383"/>
                </a:cubicBezTo>
                <a:cubicBezTo>
                  <a:pt x="1042041" y="5372295"/>
                  <a:pt x="1015360" y="5398976"/>
                  <a:pt x="982448" y="5398976"/>
                </a:cubicBezTo>
                <a:cubicBezTo>
                  <a:pt x="949536" y="5398976"/>
                  <a:pt x="922855" y="5372295"/>
                  <a:pt x="922855" y="5339383"/>
                </a:cubicBezTo>
                <a:cubicBezTo>
                  <a:pt x="922855" y="5306471"/>
                  <a:pt x="949536" y="5279790"/>
                  <a:pt x="982448" y="5279790"/>
                </a:cubicBezTo>
                <a:close/>
                <a:moveTo>
                  <a:pt x="675658" y="5279790"/>
                </a:moveTo>
                <a:cubicBezTo>
                  <a:pt x="708570" y="5279790"/>
                  <a:pt x="735251" y="5306471"/>
                  <a:pt x="735251" y="5339383"/>
                </a:cubicBezTo>
                <a:cubicBezTo>
                  <a:pt x="735251" y="5372295"/>
                  <a:pt x="708570" y="5398976"/>
                  <a:pt x="675658" y="5398976"/>
                </a:cubicBezTo>
                <a:cubicBezTo>
                  <a:pt x="642746" y="5398976"/>
                  <a:pt x="616065" y="5372295"/>
                  <a:pt x="616065" y="5339383"/>
                </a:cubicBezTo>
                <a:cubicBezTo>
                  <a:pt x="616065" y="5306471"/>
                  <a:pt x="642746" y="5279790"/>
                  <a:pt x="675658" y="5279790"/>
                </a:cubicBezTo>
                <a:close/>
                <a:moveTo>
                  <a:pt x="368868" y="5279790"/>
                </a:moveTo>
                <a:cubicBezTo>
                  <a:pt x="401780" y="5279790"/>
                  <a:pt x="428461" y="5306471"/>
                  <a:pt x="428461" y="5339383"/>
                </a:cubicBezTo>
                <a:cubicBezTo>
                  <a:pt x="428461" y="5372295"/>
                  <a:pt x="401780" y="5398976"/>
                  <a:pt x="368868" y="5398976"/>
                </a:cubicBezTo>
                <a:cubicBezTo>
                  <a:pt x="335956" y="5398976"/>
                  <a:pt x="309275" y="5372295"/>
                  <a:pt x="309275" y="5339383"/>
                </a:cubicBezTo>
                <a:cubicBezTo>
                  <a:pt x="309275" y="5306471"/>
                  <a:pt x="335956" y="5279790"/>
                  <a:pt x="368868" y="5279790"/>
                </a:cubicBezTo>
                <a:close/>
                <a:moveTo>
                  <a:pt x="59593" y="5279790"/>
                </a:moveTo>
                <a:cubicBezTo>
                  <a:pt x="92505" y="5279790"/>
                  <a:pt x="119186" y="5306471"/>
                  <a:pt x="119186" y="5339383"/>
                </a:cubicBezTo>
                <a:cubicBezTo>
                  <a:pt x="119186" y="5372295"/>
                  <a:pt x="92505" y="5398976"/>
                  <a:pt x="59593" y="5398976"/>
                </a:cubicBezTo>
                <a:cubicBezTo>
                  <a:pt x="26681" y="5398976"/>
                  <a:pt x="0" y="5372295"/>
                  <a:pt x="0" y="5339383"/>
                </a:cubicBezTo>
                <a:cubicBezTo>
                  <a:pt x="0" y="5306471"/>
                  <a:pt x="26681" y="5279790"/>
                  <a:pt x="59593" y="5279790"/>
                </a:cubicBezTo>
                <a:close/>
                <a:moveTo>
                  <a:pt x="2211489" y="5020481"/>
                </a:moveTo>
                <a:cubicBezTo>
                  <a:pt x="2244401" y="5020481"/>
                  <a:pt x="2271082" y="5047162"/>
                  <a:pt x="2271082" y="5080074"/>
                </a:cubicBezTo>
                <a:cubicBezTo>
                  <a:pt x="2271082" y="5112986"/>
                  <a:pt x="2244401" y="5139667"/>
                  <a:pt x="2211489" y="5139667"/>
                </a:cubicBezTo>
                <a:cubicBezTo>
                  <a:pt x="2178577" y="5139667"/>
                  <a:pt x="2151896" y="5112986"/>
                  <a:pt x="2151896" y="5080074"/>
                </a:cubicBezTo>
                <a:cubicBezTo>
                  <a:pt x="2151896" y="5047162"/>
                  <a:pt x="2178577" y="5020481"/>
                  <a:pt x="2211489" y="5020481"/>
                </a:cubicBezTo>
                <a:close/>
                <a:moveTo>
                  <a:pt x="1904699" y="5020481"/>
                </a:moveTo>
                <a:cubicBezTo>
                  <a:pt x="1937611" y="5020481"/>
                  <a:pt x="1964292" y="5047162"/>
                  <a:pt x="1964292" y="5080074"/>
                </a:cubicBezTo>
                <a:cubicBezTo>
                  <a:pt x="1964292" y="5112986"/>
                  <a:pt x="1937611" y="5139667"/>
                  <a:pt x="1904699" y="5139667"/>
                </a:cubicBezTo>
                <a:cubicBezTo>
                  <a:pt x="1871787" y="5139667"/>
                  <a:pt x="1845106" y="5112986"/>
                  <a:pt x="1845106" y="5080074"/>
                </a:cubicBezTo>
                <a:cubicBezTo>
                  <a:pt x="1845106" y="5047162"/>
                  <a:pt x="1871787" y="5020481"/>
                  <a:pt x="1904699" y="5020481"/>
                </a:cubicBezTo>
                <a:close/>
                <a:moveTo>
                  <a:pt x="1595424" y="5020481"/>
                </a:moveTo>
                <a:cubicBezTo>
                  <a:pt x="1628336" y="5020481"/>
                  <a:pt x="1655017" y="5047162"/>
                  <a:pt x="1655017" y="5080074"/>
                </a:cubicBezTo>
                <a:cubicBezTo>
                  <a:pt x="1655017" y="5112986"/>
                  <a:pt x="1628336" y="5139667"/>
                  <a:pt x="1595424" y="5139667"/>
                </a:cubicBezTo>
                <a:cubicBezTo>
                  <a:pt x="1562512" y="5139667"/>
                  <a:pt x="1535831" y="5112986"/>
                  <a:pt x="1535831" y="5080074"/>
                </a:cubicBezTo>
                <a:cubicBezTo>
                  <a:pt x="1535831" y="5047162"/>
                  <a:pt x="1562512" y="5020481"/>
                  <a:pt x="1595424" y="5020481"/>
                </a:cubicBezTo>
                <a:close/>
                <a:moveTo>
                  <a:pt x="1286149" y="5020481"/>
                </a:moveTo>
                <a:cubicBezTo>
                  <a:pt x="1319061" y="5020481"/>
                  <a:pt x="1345742" y="5047162"/>
                  <a:pt x="1345742" y="5080074"/>
                </a:cubicBezTo>
                <a:cubicBezTo>
                  <a:pt x="1345742" y="5112986"/>
                  <a:pt x="1319061" y="5139667"/>
                  <a:pt x="1286149" y="5139667"/>
                </a:cubicBezTo>
                <a:cubicBezTo>
                  <a:pt x="1253237" y="5139667"/>
                  <a:pt x="1226556" y="5112986"/>
                  <a:pt x="1226556" y="5080074"/>
                </a:cubicBezTo>
                <a:cubicBezTo>
                  <a:pt x="1226556" y="5047162"/>
                  <a:pt x="1253237" y="5020481"/>
                  <a:pt x="1286149" y="5020481"/>
                </a:cubicBezTo>
                <a:close/>
                <a:moveTo>
                  <a:pt x="982448" y="5020481"/>
                </a:moveTo>
                <a:cubicBezTo>
                  <a:pt x="1015360" y="5020481"/>
                  <a:pt x="1042041" y="5047162"/>
                  <a:pt x="1042041" y="5080074"/>
                </a:cubicBezTo>
                <a:cubicBezTo>
                  <a:pt x="1042041" y="5112986"/>
                  <a:pt x="1015360" y="5139667"/>
                  <a:pt x="982448" y="5139667"/>
                </a:cubicBezTo>
                <a:cubicBezTo>
                  <a:pt x="949536" y="5139667"/>
                  <a:pt x="922855" y="5112986"/>
                  <a:pt x="922855" y="5080074"/>
                </a:cubicBezTo>
                <a:cubicBezTo>
                  <a:pt x="922855" y="5047162"/>
                  <a:pt x="949536" y="5020481"/>
                  <a:pt x="982448" y="5020481"/>
                </a:cubicBezTo>
                <a:close/>
                <a:moveTo>
                  <a:pt x="675658" y="5020481"/>
                </a:moveTo>
                <a:cubicBezTo>
                  <a:pt x="708570" y="5020481"/>
                  <a:pt x="735251" y="5047162"/>
                  <a:pt x="735251" y="5080074"/>
                </a:cubicBezTo>
                <a:cubicBezTo>
                  <a:pt x="735251" y="5112986"/>
                  <a:pt x="708570" y="5139667"/>
                  <a:pt x="675658" y="5139667"/>
                </a:cubicBezTo>
                <a:cubicBezTo>
                  <a:pt x="642746" y="5139667"/>
                  <a:pt x="616065" y="5112986"/>
                  <a:pt x="616065" y="5080074"/>
                </a:cubicBezTo>
                <a:cubicBezTo>
                  <a:pt x="616065" y="5047162"/>
                  <a:pt x="642746" y="5020481"/>
                  <a:pt x="675658" y="5020481"/>
                </a:cubicBezTo>
                <a:close/>
                <a:moveTo>
                  <a:pt x="368868" y="5020481"/>
                </a:moveTo>
                <a:cubicBezTo>
                  <a:pt x="401780" y="5020481"/>
                  <a:pt x="428461" y="5047162"/>
                  <a:pt x="428461" y="5080074"/>
                </a:cubicBezTo>
                <a:cubicBezTo>
                  <a:pt x="428461" y="5112986"/>
                  <a:pt x="401780" y="5139667"/>
                  <a:pt x="368868" y="5139667"/>
                </a:cubicBezTo>
                <a:cubicBezTo>
                  <a:pt x="335956" y="5139667"/>
                  <a:pt x="309275" y="5112986"/>
                  <a:pt x="309275" y="5080074"/>
                </a:cubicBezTo>
                <a:cubicBezTo>
                  <a:pt x="309275" y="5047162"/>
                  <a:pt x="335956" y="5020481"/>
                  <a:pt x="368868" y="5020481"/>
                </a:cubicBezTo>
                <a:close/>
                <a:moveTo>
                  <a:pt x="59593" y="5020481"/>
                </a:moveTo>
                <a:cubicBezTo>
                  <a:pt x="92505" y="5020481"/>
                  <a:pt x="119186" y="5047162"/>
                  <a:pt x="119186" y="5080074"/>
                </a:cubicBezTo>
                <a:cubicBezTo>
                  <a:pt x="119186" y="5112986"/>
                  <a:pt x="92505" y="5139667"/>
                  <a:pt x="59593" y="5139667"/>
                </a:cubicBezTo>
                <a:cubicBezTo>
                  <a:pt x="26681" y="5139667"/>
                  <a:pt x="0" y="5112986"/>
                  <a:pt x="0" y="5080074"/>
                </a:cubicBezTo>
                <a:cubicBezTo>
                  <a:pt x="0" y="5047162"/>
                  <a:pt x="26681" y="5020481"/>
                  <a:pt x="59593" y="5020481"/>
                </a:cubicBezTo>
                <a:close/>
                <a:moveTo>
                  <a:pt x="2211489" y="4744816"/>
                </a:moveTo>
                <a:cubicBezTo>
                  <a:pt x="2244401" y="4744816"/>
                  <a:pt x="2271082" y="4771497"/>
                  <a:pt x="2271082" y="4804409"/>
                </a:cubicBezTo>
                <a:cubicBezTo>
                  <a:pt x="2271082" y="4837321"/>
                  <a:pt x="2244401" y="4864002"/>
                  <a:pt x="2211489" y="4864002"/>
                </a:cubicBezTo>
                <a:cubicBezTo>
                  <a:pt x="2178577" y="4864002"/>
                  <a:pt x="2151896" y="4837321"/>
                  <a:pt x="2151896" y="4804409"/>
                </a:cubicBezTo>
                <a:cubicBezTo>
                  <a:pt x="2151896" y="4771497"/>
                  <a:pt x="2178577" y="4744816"/>
                  <a:pt x="2211489" y="4744816"/>
                </a:cubicBezTo>
                <a:close/>
                <a:moveTo>
                  <a:pt x="1904699" y="4744816"/>
                </a:moveTo>
                <a:cubicBezTo>
                  <a:pt x="1937611" y="4744816"/>
                  <a:pt x="1964292" y="4771497"/>
                  <a:pt x="1964292" y="4804409"/>
                </a:cubicBezTo>
                <a:cubicBezTo>
                  <a:pt x="1964292" y="4837321"/>
                  <a:pt x="1937611" y="4864002"/>
                  <a:pt x="1904699" y="4864002"/>
                </a:cubicBezTo>
                <a:cubicBezTo>
                  <a:pt x="1871787" y="4864002"/>
                  <a:pt x="1845106" y="4837321"/>
                  <a:pt x="1845106" y="4804409"/>
                </a:cubicBezTo>
                <a:cubicBezTo>
                  <a:pt x="1845106" y="4771497"/>
                  <a:pt x="1871787" y="4744816"/>
                  <a:pt x="1904699" y="4744816"/>
                </a:cubicBezTo>
                <a:close/>
                <a:moveTo>
                  <a:pt x="1595424" y="4744816"/>
                </a:moveTo>
                <a:cubicBezTo>
                  <a:pt x="1628336" y="4744816"/>
                  <a:pt x="1655017" y="4771497"/>
                  <a:pt x="1655017" y="4804409"/>
                </a:cubicBezTo>
                <a:cubicBezTo>
                  <a:pt x="1655017" y="4837321"/>
                  <a:pt x="1628336" y="4864002"/>
                  <a:pt x="1595424" y="4864002"/>
                </a:cubicBezTo>
                <a:cubicBezTo>
                  <a:pt x="1562512" y="4864002"/>
                  <a:pt x="1535831" y="4837321"/>
                  <a:pt x="1535831" y="4804409"/>
                </a:cubicBezTo>
                <a:cubicBezTo>
                  <a:pt x="1535831" y="4771497"/>
                  <a:pt x="1562512" y="4744816"/>
                  <a:pt x="1595424" y="4744816"/>
                </a:cubicBezTo>
                <a:close/>
                <a:moveTo>
                  <a:pt x="1286149" y="4744816"/>
                </a:moveTo>
                <a:cubicBezTo>
                  <a:pt x="1319061" y="4744816"/>
                  <a:pt x="1345742" y="4771497"/>
                  <a:pt x="1345742" y="4804409"/>
                </a:cubicBezTo>
                <a:cubicBezTo>
                  <a:pt x="1345742" y="4837321"/>
                  <a:pt x="1319061" y="4864002"/>
                  <a:pt x="1286149" y="4864002"/>
                </a:cubicBezTo>
                <a:cubicBezTo>
                  <a:pt x="1253237" y="4864002"/>
                  <a:pt x="1226556" y="4837321"/>
                  <a:pt x="1226556" y="4804409"/>
                </a:cubicBezTo>
                <a:cubicBezTo>
                  <a:pt x="1226556" y="4771497"/>
                  <a:pt x="1253237" y="4744816"/>
                  <a:pt x="1286149" y="4744816"/>
                </a:cubicBezTo>
                <a:close/>
                <a:moveTo>
                  <a:pt x="982448" y="4744816"/>
                </a:moveTo>
                <a:cubicBezTo>
                  <a:pt x="1015360" y="4744816"/>
                  <a:pt x="1042041" y="4771497"/>
                  <a:pt x="1042041" y="4804409"/>
                </a:cubicBezTo>
                <a:cubicBezTo>
                  <a:pt x="1042041" y="4837321"/>
                  <a:pt x="1015360" y="4864002"/>
                  <a:pt x="982448" y="4864002"/>
                </a:cubicBezTo>
                <a:cubicBezTo>
                  <a:pt x="949536" y="4864002"/>
                  <a:pt x="922855" y="4837321"/>
                  <a:pt x="922855" y="4804409"/>
                </a:cubicBezTo>
                <a:cubicBezTo>
                  <a:pt x="922855" y="4771497"/>
                  <a:pt x="949536" y="4744816"/>
                  <a:pt x="982448" y="4744816"/>
                </a:cubicBezTo>
                <a:close/>
                <a:moveTo>
                  <a:pt x="675658" y="4744816"/>
                </a:moveTo>
                <a:cubicBezTo>
                  <a:pt x="708570" y="4744816"/>
                  <a:pt x="735251" y="4771497"/>
                  <a:pt x="735251" y="4804409"/>
                </a:cubicBezTo>
                <a:cubicBezTo>
                  <a:pt x="735251" y="4837321"/>
                  <a:pt x="708570" y="4864002"/>
                  <a:pt x="675658" y="4864002"/>
                </a:cubicBezTo>
                <a:cubicBezTo>
                  <a:pt x="642746" y="4864002"/>
                  <a:pt x="616065" y="4837321"/>
                  <a:pt x="616065" y="4804409"/>
                </a:cubicBezTo>
                <a:cubicBezTo>
                  <a:pt x="616065" y="4771497"/>
                  <a:pt x="642746" y="4744816"/>
                  <a:pt x="675658" y="4744816"/>
                </a:cubicBezTo>
                <a:close/>
                <a:moveTo>
                  <a:pt x="368868" y="4744816"/>
                </a:moveTo>
                <a:cubicBezTo>
                  <a:pt x="401780" y="4744816"/>
                  <a:pt x="428461" y="4771497"/>
                  <a:pt x="428461" y="4804409"/>
                </a:cubicBezTo>
                <a:cubicBezTo>
                  <a:pt x="428461" y="4837321"/>
                  <a:pt x="401780" y="4864002"/>
                  <a:pt x="368868" y="4864002"/>
                </a:cubicBezTo>
                <a:cubicBezTo>
                  <a:pt x="335956" y="4864002"/>
                  <a:pt x="309275" y="4837321"/>
                  <a:pt x="309275" y="4804409"/>
                </a:cubicBezTo>
                <a:cubicBezTo>
                  <a:pt x="309275" y="4771497"/>
                  <a:pt x="335956" y="4744816"/>
                  <a:pt x="368868" y="4744816"/>
                </a:cubicBezTo>
                <a:close/>
                <a:moveTo>
                  <a:pt x="59593" y="4744816"/>
                </a:moveTo>
                <a:cubicBezTo>
                  <a:pt x="92505" y="4744816"/>
                  <a:pt x="119186" y="4771497"/>
                  <a:pt x="119186" y="4804409"/>
                </a:cubicBezTo>
                <a:cubicBezTo>
                  <a:pt x="119186" y="4837321"/>
                  <a:pt x="92505" y="4864002"/>
                  <a:pt x="59593" y="4864002"/>
                </a:cubicBezTo>
                <a:cubicBezTo>
                  <a:pt x="26681" y="4864002"/>
                  <a:pt x="0" y="4837321"/>
                  <a:pt x="0" y="4804409"/>
                </a:cubicBezTo>
                <a:cubicBezTo>
                  <a:pt x="0" y="4771497"/>
                  <a:pt x="26681" y="4744816"/>
                  <a:pt x="59593" y="4744816"/>
                </a:cubicBezTo>
                <a:close/>
                <a:moveTo>
                  <a:pt x="2211489" y="4485507"/>
                </a:moveTo>
                <a:cubicBezTo>
                  <a:pt x="2244401" y="4485507"/>
                  <a:pt x="2271082" y="4512188"/>
                  <a:pt x="2271082" y="4545100"/>
                </a:cubicBezTo>
                <a:cubicBezTo>
                  <a:pt x="2271082" y="4578012"/>
                  <a:pt x="2244401" y="4604693"/>
                  <a:pt x="2211489" y="4604693"/>
                </a:cubicBezTo>
                <a:cubicBezTo>
                  <a:pt x="2178577" y="4604693"/>
                  <a:pt x="2151896" y="4578012"/>
                  <a:pt x="2151896" y="4545100"/>
                </a:cubicBezTo>
                <a:cubicBezTo>
                  <a:pt x="2151896" y="4512188"/>
                  <a:pt x="2178577" y="4485507"/>
                  <a:pt x="2211489" y="4485507"/>
                </a:cubicBezTo>
                <a:close/>
                <a:moveTo>
                  <a:pt x="1904699" y="4485507"/>
                </a:moveTo>
                <a:cubicBezTo>
                  <a:pt x="1937611" y="4485507"/>
                  <a:pt x="1964292" y="4512188"/>
                  <a:pt x="1964292" y="4545100"/>
                </a:cubicBezTo>
                <a:cubicBezTo>
                  <a:pt x="1964292" y="4578012"/>
                  <a:pt x="1937611" y="4604693"/>
                  <a:pt x="1904699" y="4604693"/>
                </a:cubicBezTo>
                <a:cubicBezTo>
                  <a:pt x="1871787" y="4604693"/>
                  <a:pt x="1845106" y="4578012"/>
                  <a:pt x="1845106" y="4545100"/>
                </a:cubicBezTo>
                <a:cubicBezTo>
                  <a:pt x="1845106" y="4512188"/>
                  <a:pt x="1871787" y="4485507"/>
                  <a:pt x="1904699" y="4485507"/>
                </a:cubicBezTo>
                <a:close/>
                <a:moveTo>
                  <a:pt x="1595424" y="4485507"/>
                </a:moveTo>
                <a:cubicBezTo>
                  <a:pt x="1628336" y="4485507"/>
                  <a:pt x="1655017" y="4512188"/>
                  <a:pt x="1655017" y="4545100"/>
                </a:cubicBezTo>
                <a:cubicBezTo>
                  <a:pt x="1655017" y="4578012"/>
                  <a:pt x="1628336" y="4604693"/>
                  <a:pt x="1595424" y="4604693"/>
                </a:cubicBezTo>
                <a:cubicBezTo>
                  <a:pt x="1562512" y="4604693"/>
                  <a:pt x="1535831" y="4578012"/>
                  <a:pt x="1535831" y="4545100"/>
                </a:cubicBezTo>
                <a:cubicBezTo>
                  <a:pt x="1535831" y="4512188"/>
                  <a:pt x="1562512" y="4485507"/>
                  <a:pt x="1595424" y="4485507"/>
                </a:cubicBezTo>
                <a:close/>
                <a:moveTo>
                  <a:pt x="1286149" y="4485507"/>
                </a:moveTo>
                <a:cubicBezTo>
                  <a:pt x="1319061" y="4485507"/>
                  <a:pt x="1345742" y="4512188"/>
                  <a:pt x="1345742" y="4545100"/>
                </a:cubicBezTo>
                <a:cubicBezTo>
                  <a:pt x="1345742" y="4578012"/>
                  <a:pt x="1319061" y="4604693"/>
                  <a:pt x="1286149" y="4604693"/>
                </a:cubicBezTo>
                <a:cubicBezTo>
                  <a:pt x="1253237" y="4604693"/>
                  <a:pt x="1226556" y="4578012"/>
                  <a:pt x="1226556" y="4545100"/>
                </a:cubicBezTo>
                <a:cubicBezTo>
                  <a:pt x="1226556" y="4512188"/>
                  <a:pt x="1253237" y="4485507"/>
                  <a:pt x="1286149" y="4485507"/>
                </a:cubicBezTo>
                <a:close/>
                <a:moveTo>
                  <a:pt x="982448" y="4485507"/>
                </a:moveTo>
                <a:cubicBezTo>
                  <a:pt x="1015360" y="4485507"/>
                  <a:pt x="1042041" y="4512188"/>
                  <a:pt x="1042041" y="4545100"/>
                </a:cubicBezTo>
                <a:cubicBezTo>
                  <a:pt x="1042041" y="4578012"/>
                  <a:pt x="1015360" y="4604693"/>
                  <a:pt x="982448" y="4604693"/>
                </a:cubicBezTo>
                <a:cubicBezTo>
                  <a:pt x="949536" y="4604693"/>
                  <a:pt x="922855" y="4578012"/>
                  <a:pt x="922855" y="4545100"/>
                </a:cubicBezTo>
                <a:cubicBezTo>
                  <a:pt x="922855" y="4512188"/>
                  <a:pt x="949536" y="4485507"/>
                  <a:pt x="982448" y="4485507"/>
                </a:cubicBezTo>
                <a:close/>
                <a:moveTo>
                  <a:pt x="675658" y="4485507"/>
                </a:moveTo>
                <a:cubicBezTo>
                  <a:pt x="708570" y="4485507"/>
                  <a:pt x="735251" y="4512188"/>
                  <a:pt x="735251" y="4545100"/>
                </a:cubicBezTo>
                <a:cubicBezTo>
                  <a:pt x="735251" y="4578012"/>
                  <a:pt x="708570" y="4604693"/>
                  <a:pt x="675658" y="4604693"/>
                </a:cubicBezTo>
                <a:cubicBezTo>
                  <a:pt x="642746" y="4604693"/>
                  <a:pt x="616065" y="4578012"/>
                  <a:pt x="616065" y="4545100"/>
                </a:cubicBezTo>
                <a:cubicBezTo>
                  <a:pt x="616065" y="4512188"/>
                  <a:pt x="642746" y="4485507"/>
                  <a:pt x="675658" y="4485507"/>
                </a:cubicBezTo>
                <a:close/>
                <a:moveTo>
                  <a:pt x="368868" y="4485507"/>
                </a:moveTo>
                <a:cubicBezTo>
                  <a:pt x="401780" y="4485507"/>
                  <a:pt x="428461" y="4512188"/>
                  <a:pt x="428461" y="4545100"/>
                </a:cubicBezTo>
                <a:cubicBezTo>
                  <a:pt x="428461" y="4578012"/>
                  <a:pt x="401780" y="4604693"/>
                  <a:pt x="368868" y="4604693"/>
                </a:cubicBezTo>
                <a:cubicBezTo>
                  <a:pt x="335956" y="4604693"/>
                  <a:pt x="309275" y="4578012"/>
                  <a:pt x="309275" y="4545100"/>
                </a:cubicBezTo>
                <a:cubicBezTo>
                  <a:pt x="309275" y="4512188"/>
                  <a:pt x="335956" y="4485507"/>
                  <a:pt x="368868" y="4485507"/>
                </a:cubicBezTo>
                <a:close/>
                <a:moveTo>
                  <a:pt x="59593" y="4485507"/>
                </a:moveTo>
                <a:cubicBezTo>
                  <a:pt x="92505" y="4485507"/>
                  <a:pt x="119186" y="4512188"/>
                  <a:pt x="119186" y="4545100"/>
                </a:cubicBezTo>
                <a:cubicBezTo>
                  <a:pt x="119186" y="4578012"/>
                  <a:pt x="92505" y="4604693"/>
                  <a:pt x="59593" y="4604693"/>
                </a:cubicBezTo>
                <a:cubicBezTo>
                  <a:pt x="26681" y="4604693"/>
                  <a:pt x="0" y="4578012"/>
                  <a:pt x="0" y="4545100"/>
                </a:cubicBezTo>
                <a:cubicBezTo>
                  <a:pt x="0" y="4512188"/>
                  <a:pt x="26681" y="4485507"/>
                  <a:pt x="59593" y="4485507"/>
                </a:cubicBezTo>
                <a:close/>
                <a:moveTo>
                  <a:pt x="2211489" y="4226198"/>
                </a:moveTo>
                <a:cubicBezTo>
                  <a:pt x="2244401" y="4226198"/>
                  <a:pt x="2271082" y="4252879"/>
                  <a:pt x="2271082" y="4285791"/>
                </a:cubicBezTo>
                <a:cubicBezTo>
                  <a:pt x="2271082" y="4318703"/>
                  <a:pt x="2244401" y="4345384"/>
                  <a:pt x="2211489" y="4345384"/>
                </a:cubicBezTo>
                <a:cubicBezTo>
                  <a:pt x="2178577" y="4345384"/>
                  <a:pt x="2151896" y="4318703"/>
                  <a:pt x="2151896" y="4285791"/>
                </a:cubicBezTo>
                <a:cubicBezTo>
                  <a:pt x="2151896" y="4252879"/>
                  <a:pt x="2178577" y="4226198"/>
                  <a:pt x="2211489" y="4226198"/>
                </a:cubicBezTo>
                <a:close/>
                <a:moveTo>
                  <a:pt x="1904699" y="4226198"/>
                </a:moveTo>
                <a:cubicBezTo>
                  <a:pt x="1937611" y="4226198"/>
                  <a:pt x="1964292" y="4252879"/>
                  <a:pt x="1964292" y="4285791"/>
                </a:cubicBezTo>
                <a:cubicBezTo>
                  <a:pt x="1964292" y="4318703"/>
                  <a:pt x="1937611" y="4345384"/>
                  <a:pt x="1904699" y="4345384"/>
                </a:cubicBezTo>
                <a:cubicBezTo>
                  <a:pt x="1871787" y="4345384"/>
                  <a:pt x="1845106" y="4318703"/>
                  <a:pt x="1845106" y="4285791"/>
                </a:cubicBezTo>
                <a:cubicBezTo>
                  <a:pt x="1845106" y="4252879"/>
                  <a:pt x="1871787" y="4226198"/>
                  <a:pt x="1904699" y="4226198"/>
                </a:cubicBezTo>
                <a:close/>
                <a:moveTo>
                  <a:pt x="1595424" y="4226198"/>
                </a:moveTo>
                <a:cubicBezTo>
                  <a:pt x="1628336" y="4226198"/>
                  <a:pt x="1655017" y="4252879"/>
                  <a:pt x="1655017" y="4285791"/>
                </a:cubicBezTo>
                <a:cubicBezTo>
                  <a:pt x="1655017" y="4318703"/>
                  <a:pt x="1628336" y="4345384"/>
                  <a:pt x="1595424" y="4345384"/>
                </a:cubicBezTo>
                <a:cubicBezTo>
                  <a:pt x="1562512" y="4345384"/>
                  <a:pt x="1535831" y="4318703"/>
                  <a:pt x="1535831" y="4285791"/>
                </a:cubicBezTo>
                <a:cubicBezTo>
                  <a:pt x="1535831" y="4252879"/>
                  <a:pt x="1562512" y="4226198"/>
                  <a:pt x="1595424" y="4226198"/>
                </a:cubicBezTo>
                <a:close/>
                <a:moveTo>
                  <a:pt x="1286149" y="4226198"/>
                </a:moveTo>
                <a:cubicBezTo>
                  <a:pt x="1319061" y="4226198"/>
                  <a:pt x="1345742" y="4252879"/>
                  <a:pt x="1345742" y="4285791"/>
                </a:cubicBezTo>
                <a:cubicBezTo>
                  <a:pt x="1345742" y="4318703"/>
                  <a:pt x="1319061" y="4345384"/>
                  <a:pt x="1286149" y="4345384"/>
                </a:cubicBezTo>
                <a:cubicBezTo>
                  <a:pt x="1253237" y="4345384"/>
                  <a:pt x="1226556" y="4318703"/>
                  <a:pt x="1226556" y="4285791"/>
                </a:cubicBezTo>
                <a:cubicBezTo>
                  <a:pt x="1226556" y="4252879"/>
                  <a:pt x="1253237" y="4226198"/>
                  <a:pt x="1286149" y="4226198"/>
                </a:cubicBezTo>
                <a:close/>
                <a:moveTo>
                  <a:pt x="982448" y="4226198"/>
                </a:moveTo>
                <a:cubicBezTo>
                  <a:pt x="1015360" y="4226198"/>
                  <a:pt x="1042041" y="4252879"/>
                  <a:pt x="1042041" y="4285791"/>
                </a:cubicBezTo>
                <a:cubicBezTo>
                  <a:pt x="1042041" y="4318703"/>
                  <a:pt x="1015360" y="4345384"/>
                  <a:pt x="982448" y="4345384"/>
                </a:cubicBezTo>
                <a:cubicBezTo>
                  <a:pt x="949536" y="4345384"/>
                  <a:pt x="922855" y="4318703"/>
                  <a:pt x="922855" y="4285791"/>
                </a:cubicBezTo>
                <a:cubicBezTo>
                  <a:pt x="922855" y="4252879"/>
                  <a:pt x="949536" y="4226198"/>
                  <a:pt x="982448" y="4226198"/>
                </a:cubicBezTo>
                <a:close/>
                <a:moveTo>
                  <a:pt x="675658" y="4226198"/>
                </a:moveTo>
                <a:cubicBezTo>
                  <a:pt x="708570" y="4226198"/>
                  <a:pt x="735251" y="4252879"/>
                  <a:pt x="735251" y="4285791"/>
                </a:cubicBezTo>
                <a:cubicBezTo>
                  <a:pt x="735251" y="4318703"/>
                  <a:pt x="708570" y="4345384"/>
                  <a:pt x="675658" y="4345384"/>
                </a:cubicBezTo>
                <a:cubicBezTo>
                  <a:pt x="642746" y="4345384"/>
                  <a:pt x="616065" y="4318703"/>
                  <a:pt x="616065" y="4285791"/>
                </a:cubicBezTo>
                <a:cubicBezTo>
                  <a:pt x="616065" y="4252879"/>
                  <a:pt x="642746" y="4226198"/>
                  <a:pt x="675658" y="4226198"/>
                </a:cubicBezTo>
                <a:close/>
                <a:moveTo>
                  <a:pt x="368868" y="4226198"/>
                </a:moveTo>
                <a:cubicBezTo>
                  <a:pt x="401780" y="4226198"/>
                  <a:pt x="428461" y="4252879"/>
                  <a:pt x="428461" y="4285791"/>
                </a:cubicBezTo>
                <a:cubicBezTo>
                  <a:pt x="428461" y="4318703"/>
                  <a:pt x="401780" y="4345384"/>
                  <a:pt x="368868" y="4345384"/>
                </a:cubicBezTo>
                <a:cubicBezTo>
                  <a:pt x="335956" y="4345384"/>
                  <a:pt x="309275" y="4318703"/>
                  <a:pt x="309275" y="4285791"/>
                </a:cubicBezTo>
                <a:cubicBezTo>
                  <a:pt x="309275" y="4252879"/>
                  <a:pt x="335956" y="4226198"/>
                  <a:pt x="368868" y="4226198"/>
                </a:cubicBezTo>
                <a:close/>
                <a:moveTo>
                  <a:pt x="59593" y="4226198"/>
                </a:moveTo>
                <a:cubicBezTo>
                  <a:pt x="92505" y="4226198"/>
                  <a:pt x="119186" y="4252879"/>
                  <a:pt x="119186" y="4285791"/>
                </a:cubicBezTo>
                <a:cubicBezTo>
                  <a:pt x="119186" y="4318703"/>
                  <a:pt x="92505" y="4345384"/>
                  <a:pt x="59593" y="4345384"/>
                </a:cubicBezTo>
                <a:cubicBezTo>
                  <a:pt x="26681" y="4345384"/>
                  <a:pt x="0" y="4318703"/>
                  <a:pt x="0" y="4285791"/>
                </a:cubicBezTo>
                <a:cubicBezTo>
                  <a:pt x="0" y="4252879"/>
                  <a:pt x="26681" y="4226198"/>
                  <a:pt x="59593" y="4226198"/>
                </a:cubicBezTo>
                <a:close/>
                <a:moveTo>
                  <a:pt x="2211489" y="3966889"/>
                </a:moveTo>
                <a:cubicBezTo>
                  <a:pt x="2244401" y="3966889"/>
                  <a:pt x="2271082" y="3993570"/>
                  <a:pt x="2271082" y="4026482"/>
                </a:cubicBezTo>
                <a:cubicBezTo>
                  <a:pt x="2271082" y="4059394"/>
                  <a:pt x="2244401" y="4086075"/>
                  <a:pt x="2211489" y="4086075"/>
                </a:cubicBezTo>
                <a:cubicBezTo>
                  <a:pt x="2178577" y="4086075"/>
                  <a:pt x="2151896" y="4059394"/>
                  <a:pt x="2151896" y="4026482"/>
                </a:cubicBezTo>
                <a:cubicBezTo>
                  <a:pt x="2151896" y="3993570"/>
                  <a:pt x="2178577" y="3966889"/>
                  <a:pt x="2211489" y="3966889"/>
                </a:cubicBezTo>
                <a:close/>
                <a:moveTo>
                  <a:pt x="1904699" y="3966889"/>
                </a:moveTo>
                <a:cubicBezTo>
                  <a:pt x="1937611" y="3966889"/>
                  <a:pt x="1964292" y="3993570"/>
                  <a:pt x="1964292" y="4026482"/>
                </a:cubicBezTo>
                <a:cubicBezTo>
                  <a:pt x="1964292" y="4059394"/>
                  <a:pt x="1937611" y="4086075"/>
                  <a:pt x="1904699" y="4086075"/>
                </a:cubicBezTo>
                <a:cubicBezTo>
                  <a:pt x="1871787" y="4086075"/>
                  <a:pt x="1845106" y="4059394"/>
                  <a:pt x="1845106" y="4026482"/>
                </a:cubicBezTo>
                <a:cubicBezTo>
                  <a:pt x="1845106" y="3993570"/>
                  <a:pt x="1871787" y="3966889"/>
                  <a:pt x="1904699" y="3966889"/>
                </a:cubicBezTo>
                <a:close/>
                <a:moveTo>
                  <a:pt x="1595424" y="3966889"/>
                </a:moveTo>
                <a:cubicBezTo>
                  <a:pt x="1628336" y="3966889"/>
                  <a:pt x="1655017" y="3993570"/>
                  <a:pt x="1655017" y="4026482"/>
                </a:cubicBezTo>
                <a:cubicBezTo>
                  <a:pt x="1655017" y="4059394"/>
                  <a:pt x="1628336" y="4086075"/>
                  <a:pt x="1595424" y="4086075"/>
                </a:cubicBezTo>
                <a:cubicBezTo>
                  <a:pt x="1562512" y="4086075"/>
                  <a:pt x="1535831" y="4059394"/>
                  <a:pt x="1535831" y="4026482"/>
                </a:cubicBezTo>
                <a:cubicBezTo>
                  <a:pt x="1535831" y="3993570"/>
                  <a:pt x="1562512" y="3966889"/>
                  <a:pt x="1595424" y="3966889"/>
                </a:cubicBezTo>
                <a:close/>
                <a:moveTo>
                  <a:pt x="1286149" y="3966889"/>
                </a:moveTo>
                <a:cubicBezTo>
                  <a:pt x="1319061" y="3966889"/>
                  <a:pt x="1345742" y="3993570"/>
                  <a:pt x="1345742" y="4026482"/>
                </a:cubicBezTo>
                <a:cubicBezTo>
                  <a:pt x="1345742" y="4059394"/>
                  <a:pt x="1319061" y="4086075"/>
                  <a:pt x="1286149" y="4086075"/>
                </a:cubicBezTo>
                <a:cubicBezTo>
                  <a:pt x="1253237" y="4086075"/>
                  <a:pt x="1226556" y="4059394"/>
                  <a:pt x="1226556" y="4026482"/>
                </a:cubicBezTo>
                <a:cubicBezTo>
                  <a:pt x="1226556" y="3993570"/>
                  <a:pt x="1253237" y="3966889"/>
                  <a:pt x="1286149" y="3966889"/>
                </a:cubicBezTo>
                <a:close/>
                <a:moveTo>
                  <a:pt x="982448" y="3966889"/>
                </a:moveTo>
                <a:cubicBezTo>
                  <a:pt x="1015360" y="3966889"/>
                  <a:pt x="1042041" y="3993570"/>
                  <a:pt x="1042041" y="4026482"/>
                </a:cubicBezTo>
                <a:cubicBezTo>
                  <a:pt x="1042041" y="4059394"/>
                  <a:pt x="1015360" y="4086075"/>
                  <a:pt x="982448" y="4086075"/>
                </a:cubicBezTo>
                <a:cubicBezTo>
                  <a:pt x="949536" y="4086075"/>
                  <a:pt x="922855" y="4059394"/>
                  <a:pt x="922855" y="4026482"/>
                </a:cubicBezTo>
                <a:cubicBezTo>
                  <a:pt x="922855" y="3993570"/>
                  <a:pt x="949536" y="3966889"/>
                  <a:pt x="982448" y="3966889"/>
                </a:cubicBezTo>
                <a:close/>
                <a:moveTo>
                  <a:pt x="675658" y="3966889"/>
                </a:moveTo>
                <a:cubicBezTo>
                  <a:pt x="708570" y="3966889"/>
                  <a:pt x="735251" y="3993570"/>
                  <a:pt x="735251" y="4026482"/>
                </a:cubicBezTo>
                <a:cubicBezTo>
                  <a:pt x="735251" y="4059394"/>
                  <a:pt x="708570" y="4086075"/>
                  <a:pt x="675658" y="4086075"/>
                </a:cubicBezTo>
                <a:cubicBezTo>
                  <a:pt x="642746" y="4086075"/>
                  <a:pt x="616065" y="4059394"/>
                  <a:pt x="616065" y="4026482"/>
                </a:cubicBezTo>
                <a:cubicBezTo>
                  <a:pt x="616065" y="3993570"/>
                  <a:pt x="642746" y="3966889"/>
                  <a:pt x="675658" y="3966889"/>
                </a:cubicBezTo>
                <a:close/>
                <a:moveTo>
                  <a:pt x="368868" y="3966889"/>
                </a:moveTo>
                <a:cubicBezTo>
                  <a:pt x="401780" y="3966889"/>
                  <a:pt x="428461" y="3993570"/>
                  <a:pt x="428461" y="4026482"/>
                </a:cubicBezTo>
                <a:cubicBezTo>
                  <a:pt x="428461" y="4059394"/>
                  <a:pt x="401780" y="4086075"/>
                  <a:pt x="368868" y="4086075"/>
                </a:cubicBezTo>
                <a:cubicBezTo>
                  <a:pt x="335956" y="4086075"/>
                  <a:pt x="309275" y="4059394"/>
                  <a:pt x="309275" y="4026482"/>
                </a:cubicBezTo>
                <a:cubicBezTo>
                  <a:pt x="309275" y="3993570"/>
                  <a:pt x="335956" y="3966889"/>
                  <a:pt x="368868" y="3966889"/>
                </a:cubicBezTo>
                <a:close/>
                <a:moveTo>
                  <a:pt x="59593" y="3966889"/>
                </a:moveTo>
                <a:cubicBezTo>
                  <a:pt x="92505" y="3966889"/>
                  <a:pt x="119186" y="3993570"/>
                  <a:pt x="119186" y="4026482"/>
                </a:cubicBezTo>
                <a:cubicBezTo>
                  <a:pt x="119186" y="4059394"/>
                  <a:pt x="92505" y="4086075"/>
                  <a:pt x="59593" y="4086075"/>
                </a:cubicBezTo>
                <a:cubicBezTo>
                  <a:pt x="26681" y="4086075"/>
                  <a:pt x="0" y="4059394"/>
                  <a:pt x="0" y="4026482"/>
                </a:cubicBezTo>
                <a:cubicBezTo>
                  <a:pt x="0" y="3993570"/>
                  <a:pt x="26681" y="3966889"/>
                  <a:pt x="59593" y="3966889"/>
                </a:cubicBezTo>
                <a:close/>
                <a:moveTo>
                  <a:pt x="2211489" y="3677120"/>
                </a:moveTo>
                <a:cubicBezTo>
                  <a:pt x="2244401" y="3677120"/>
                  <a:pt x="2271082" y="3703801"/>
                  <a:pt x="2271082" y="3736713"/>
                </a:cubicBezTo>
                <a:cubicBezTo>
                  <a:pt x="2271082" y="3769625"/>
                  <a:pt x="2244401" y="3796306"/>
                  <a:pt x="2211489" y="3796306"/>
                </a:cubicBezTo>
                <a:cubicBezTo>
                  <a:pt x="2178577" y="3796306"/>
                  <a:pt x="2151896" y="3769625"/>
                  <a:pt x="2151896" y="3736713"/>
                </a:cubicBezTo>
                <a:cubicBezTo>
                  <a:pt x="2151896" y="3703801"/>
                  <a:pt x="2178577" y="3677120"/>
                  <a:pt x="2211489" y="3677120"/>
                </a:cubicBezTo>
                <a:close/>
                <a:moveTo>
                  <a:pt x="1904699" y="3677120"/>
                </a:moveTo>
                <a:cubicBezTo>
                  <a:pt x="1937611" y="3677120"/>
                  <a:pt x="1964292" y="3703801"/>
                  <a:pt x="1964292" y="3736713"/>
                </a:cubicBezTo>
                <a:cubicBezTo>
                  <a:pt x="1964292" y="3769625"/>
                  <a:pt x="1937611" y="3796306"/>
                  <a:pt x="1904699" y="3796306"/>
                </a:cubicBezTo>
                <a:cubicBezTo>
                  <a:pt x="1871787" y="3796306"/>
                  <a:pt x="1845106" y="3769625"/>
                  <a:pt x="1845106" y="3736713"/>
                </a:cubicBezTo>
                <a:cubicBezTo>
                  <a:pt x="1845106" y="3703801"/>
                  <a:pt x="1871787" y="3677120"/>
                  <a:pt x="1904699" y="3677120"/>
                </a:cubicBezTo>
                <a:close/>
                <a:moveTo>
                  <a:pt x="1595424" y="3677120"/>
                </a:moveTo>
                <a:cubicBezTo>
                  <a:pt x="1628336" y="3677120"/>
                  <a:pt x="1655017" y="3703801"/>
                  <a:pt x="1655017" y="3736713"/>
                </a:cubicBezTo>
                <a:cubicBezTo>
                  <a:pt x="1655017" y="3769625"/>
                  <a:pt x="1628336" y="3796306"/>
                  <a:pt x="1595424" y="3796306"/>
                </a:cubicBezTo>
                <a:cubicBezTo>
                  <a:pt x="1562512" y="3796306"/>
                  <a:pt x="1535831" y="3769625"/>
                  <a:pt x="1535831" y="3736713"/>
                </a:cubicBezTo>
                <a:cubicBezTo>
                  <a:pt x="1535831" y="3703801"/>
                  <a:pt x="1562512" y="3677120"/>
                  <a:pt x="1595424" y="3677120"/>
                </a:cubicBezTo>
                <a:close/>
                <a:moveTo>
                  <a:pt x="1286149" y="3677120"/>
                </a:moveTo>
                <a:cubicBezTo>
                  <a:pt x="1319061" y="3677120"/>
                  <a:pt x="1345742" y="3703801"/>
                  <a:pt x="1345742" y="3736713"/>
                </a:cubicBezTo>
                <a:cubicBezTo>
                  <a:pt x="1345742" y="3769625"/>
                  <a:pt x="1319061" y="3796306"/>
                  <a:pt x="1286149" y="3796306"/>
                </a:cubicBezTo>
                <a:cubicBezTo>
                  <a:pt x="1253237" y="3796306"/>
                  <a:pt x="1226556" y="3769625"/>
                  <a:pt x="1226556" y="3736713"/>
                </a:cubicBezTo>
                <a:cubicBezTo>
                  <a:pt x="1226556" y="3703801"/>
                  <a:pt x="1253237" y="3677120"/>
                  <a:pt x="1286149" y="3677120"/>
                </a:cubicBezTo>
                <a:close/>
                <a:moveTo>
                  <a:pt x="982448" y="3677120"/>
                </a:moveTo>
                <a:cubicBezTo>
                  <a:pt x="1015360" y="3677120"/>
                  <a:pt x="1042041" y="3703801"/>
                  <a:pt x="1042041" y="3736713"/>
                </a:cubicBezTo>
                <a:cubicBezTo>
                  <a:pt x="1042041" y="3769625"/>
                  <a:pt x="1015360" y="3796306"/>
                  <a:pt x="982448" y="3796306"/>
                </a:cubicBezTo>
                <a:cubicBezTo>
                  <a:pt x="949536" y="3796306"/>
                  <a:pt x="922855" y="3769625"/>
                  <a:pt x="922855" y="3736713"/>
                </a:cubicBezTo>
                <a:cubicBezTo>
                  <a:pt x="922855" y="3703801"/>
                  <a:pt x="949536" y="3677120"/>
                  <a:pt x="982448" y="3677120"/>
                </a:cubicBezTo>
                <a:close/>
                <a:moveTo>
                  <a:pt x="675658" y="3677120"/>
                </a:moveTo>
                <a:cubicBezTo>
                  <a:pt x="708570" y="3677120"/>
                  <a:pt x="735251" y="3703801"/>
                  <a:pt x="735251" y="3736713"/>
                </a:cubicBezTo>
                <a:cubicBezTo>
                  <a:pt x="735251" y="3769625"/>
                  <a:pt x="708570" y="3796306"/>
                  <a:pt x="675658" y="3796306"/>
                </a:cubicBezTo>
                <a:cubicBezTo>
                  <a:pt x="642746" y="3796306"/>
                  <a:pt x="616065" y="3769625"/>
                  <a:pt x="616065" y="3736713"/>
                </a:cubicBezTo>
                <a:cubicBezTo>
                  <a:pt x="616065" y="3703801"/>
                  <a:pt x="642746" y="3677120"/>
                  <a:pt x="675658" y="3677120"/>
                </a:cubicBezTo>
                <a:close/>
                <a:moveTo>
                  <a:pt x="368868" y="3677120"/>
                </a:moveTo>
                <a:cubicBezTo>
                  <a:pt x="401780" y="3677120"/>
                  <a:pt x="428461" y="3703801"/>
                  <a:pt x="428461" y="3736713"/>
                </a:cubicBezTo>
                <a:cubicBezTo>
                  <a:pt x="428461" y="3769625"/>
                  <a:pt x="401780" y="3796306"/>
                  <a:pt x="368868" y="3796306"/>
                </a:cubicBezTo>
                <a:cubicBezTo>
                  <a:pt x="335956" y="3796306"/>
                  <a:pt x="309275" y="3769625"/>
                  <a:pt x="309275" y="3736713"/>
                </a:cubicBezTo>
                <a:cubicBezTo>
                  <a:pt x="309275" y="3703801"/>
                  <a:pt x="335956" y="3677120"/>
                  <a:pt x="368868" y="3677120"/>
                </a:cubicBezTo>
                <a:close/>
                <a:moveTo>
                  <a:pt x="59593" y="3677120"/>
                </a:moveTo>
                <a:cubicBezTo>
                  <a:pt x="92505" y="3677120"/>
                  <a:pt x="119186" y="3703801"/>
                  <a:pt x="119186" y="3736713"/>
                </a:cubicBezTo>
                <a:cubicBezTo>
                  <a:pt x="119186" y="3769625"/>
                  <a:pt x="92505" y="3796306"/>
                  <a:pt x="59593" y="3796306"/>
                </a:cubicBezTo>
                <a:cubicBezTo>
                  <a:pt x="26681" y="3796306"/>
                  <a:pt x="0" y="3769625"/>
                  <a:pt x="0" y="3736713"/>
                </a:cubicBezTo>
                <a:cubicBezTo>
                  <a:pt x="0" y="3703801"/>
                  <a:pt x="26681" y="3677120"/>
                  <a:pt x="59593" y="3677120"/>
                </a:cubicBezTo>
                <a:close/>
                <a:moveTo>
                  <a:pt x="2211489" y="3417819"/>
                </a:moveTo>
                <a:cubicBezTo>
                  <a:pt x="2244401" y="3417819"/>
                  <a:pt x="2271082" y="3444499"/>
                  <a:pt x="2271082" y="3477409"/>
                </a:cubicBezTo>
                <a:cubicBezTo>
                  <a:pt x="2271082" y="3510316"/>
                  <a:pt x="2244401" y="3536997"/>
                  <a:pt x="2211489" y="3536997"/>
                </a:cubicBezTo>
                <a:cubicBezTo>
                  <a:pt x="2178577" y="3536997"/>
                  <a:pt x="2151896" y="3510316"/>
                  <a:pt x="2151896" y="3477409"/>
                </a:cubicBezTo>
                <a:cubicBezTo>
                  <a:pt x="2151896" y="3444499"/>
                  <a:pt x="2178577" y="3417819"/>
                  <a:pt x="2211489" y="3417819"/>
                </a:cubicBezTo>
                <a:close/>
                <a:moveTo>
                  <a:pt x="1904699" y="3417819"/>
                </a:moveTo>
                <a:cubicBezTo>
                  <a:pt x="1937611" y="3417819"/>
                  <a:pt x="1964292" y="3444499"/>
                  <a:pt x="1964292" y="3477409"/>
                </a:cubicBezTo>
                <a:cubicBezTo>
                  <a:pt x="1964292" y="3510316"/>
                  <a:pt x="1937611" y="3536997"/>
                  <a:pt x="1904699" y="3536997"/>
                </a:cubicBezTo>
                <a:cubicBezTo>
                  <a:pt x="1871787" y="3536997"/>
                  <a:pt x="1845106" y="3510316"/>
                  <a:pt x="1845106" y="3477409"/>
                </a:cubicBezTo>
                <a:cubicBezTo>
                  <a:pt x="1845106" y="3444499"/>
                  <a:pt x="1871787" y="3417819"/>
                  <a:pt x="1904699" y="3417819"/>
                </a:cubicBezTo>
                <a:close/>
                <a:moveTo>
                  <a:pt x="1595424" y="3417819"/>
                </a:moveTo>
                <a:cubicBezTo>
                  <a:pt x="1628336" y="3417819"/>
                  <a:pt x="1655017" y="3444500"/>
                  <a:pt x="1655017" y="3477409"/>
                </a:cubicBezTo>
                <a:cubicBezTo>
                  <a:pt x="1655017" y="3510316"/>
                  <a:pt x="1628336" y="3536997"/>
                  <a:pt x="1595424" y="3536997"/>
                </a:cubicBezTo>
                <a:cubicBezTo>
                  <a:pt x="1562512" y="3536997"/>
                  <a:pt x="1535831" y="3510316"/>
                  <a:pt x="1535831" y="3477409"/>
                </a:cubicBezTo>
                <a:cubicBezTo>
                  <a:pt x="1535831" y="3444500"/>
                  <a:pt x="1562512" y="3417819"/>
                  <a:pt x="1595424" y="3417819"/>
                </a:cubicBezTo>
                <a:close/>
                <a:moveTo>
                  <a:pt x="1286149" y="3417819"/>
                </a:moveTo>
                <a:cubicBezTo>
                  <a:pt x="1319061" y="3417819"/>
                  <a:pt x="1345742" y="3444500"/>
                  <a:pt x="1345742" y="3477409"/>
                </a:cubicBezTo>
                <a:cubicBezTo>
                  <a:pt x="1345742" y="3510316"/>
                  <a:pt x="1319061" y="3536997"/>
                  <a:pt x="1286149" y="3536997"/>
                </a:cubicBezTo>
                <a:cubicBezTo>
                  <a:pt x="1253237" y="3536997"/>
                  <a:pt x="1226556" y="3510316"/>
                  <a:pt x="1226556" y="3477409"/>
                </a:cubicBezTo>
                <a:cubicBezTo>
                  <a:pt x="1226556" y="3444500"/>
                  <a:pt x="1253237" y="3417819"/>
                  <a:pt x="1286149" y="3417819"/>
                </a:cubicBezTo>
                <a:close/>
                <a:moveTo>
                  <a:pt x="982448" y="3417819"/>
                </a:moveTo>
                <a:cubicBezTo>
                  <a:pt x="1015360" y="3417819"/>
                  <a:pt x="1042041" y="3444500"/>
                  <a:pt x="1042041" y="3477409"/>
                </a:cubicBezTo>
                <a:cubicBezTo>
                  <a:pt x="1042041" y="3510316"/>
                  <a:pt x="1015360" y="3536997"/>
                  <a:pt x="982448" y="3536997"/>
                </a:cubicBezTo>
                <a:cubicBezTo>
                  <a:pt x="949536" y="3536997"/>
                  <a:pt x="922855" y="3510316"/>
                  <a:pt x="922855" y="3477409"/>
                </a:cubicBezTo>
                <a:cubicBezTo>
                  <a:pt x="922855" y="3444500"/>
                  <a:pt x="949536" y="3417819"/>
                  <a:pt x="982448" y="3417819"/>
                </a:cubicBezTo>
                <a:close/>
                <a:moveTo>
                  <a:pt x="675658" y="3417819"/>
                </a:moveTo>
                <a:cubicBezTo>
                  <a:pt x="708570" y="3417819"/>
                  <a:pt x="735251" y="3444500"/>
                  <a:pt x="735251" y="3477409"/>
                </a:cubicBezTo>
                <a:cubicBezTo>
                  <a:pt x="735251" y="3510316"/>
                  <a:pt x="708570" y="3536997"/>
                  <a:pt x="675658" y="3536997"/>
                </a:cubicBezTo>
                <a:cubicBezTo>
                  <a:pt x="642746" y="3536997"/>
                  <a:pt x="616065" y="3510316"/>
                  <a:pt x="616065" y="3477409"/>
                </a:cubicBezTo>
                <a:cubicBezTo>
                  <a:pt x="616065" y="3444500"/>
                  <a:pt x="642746" y="3417819"/>
                  <a:pt x="675658" y="3417819"/>
                </a:cubicBezTo>
                <a:close/>
                <a:moveTo>
                  <a:pt x="368868" y="3417819"/>
                </a:moveTo>
                <a:cubicBezTo>
                  <a:pt x="401780" y="3417819"/>
                  <a:pt x="428461" y="3444500"/>
                  <a:pt x="428461" y="3477410"/>
                </a:cubicBezTo>
                <a:cubicBezTo>
                  <a:pt x="428461" y="3510316"/>
                  <a:pt x="401780" y="3536997"/>
                  <a:pt x="368868" y="3536997"/>
                </a:cubicBezTo>
                <a:cubicBezTo>
                  <a:pt x="335956" y="3536997"/>
                  <a:pt x="309275" y="3510316"/>
                  <a:pt x="309275" y="3477410"/>
                </a:cubicBezTo>
                <a:cubicBezTo>
                  <a:pt x="309275" y="3444500"/>
                  <a:pt x="335956" y="3417819"/>
                  <a:pt x="368868" y="3417819"/>
                </a:cubicBezTo>
                <a:close/>
                <a:moveTo>
                  <a:pt x="59593" y="3417819"/>
                </a:moveTo>
                <a:cubicBezTo>
                  <a:pt x="92505" y="3417819"/>
                  <a:pt x="119186" y="3444499"/>
                  <a:pt x="119186" y="3477409"/>
                </a:cubicBezTo>
                <a:cubicBezTo>
                  <a:pt x="119186" y="3510316"/>
                  <a:pt x="92505" y="3536997"/>
                  <a:pt x="59593" y="3536997"/>
                </a:cubicBezTo>
                <a:cubicBezTo>
                  <a:pt x="26681" y="3536997"/>
                  <a:pt x="0" y="3510316"/>
                  <a:pt x="0" y="3477409"/>
                </a:cubicBezTo>
                <a:cubicBezTo>
                  <a:pt x="0" y="3444499"/>
                  <a:pt x="26681" y="3417819"/>
                  <a:pt x="59593" y="3417819"/>
                </a:cubicBezTo>
                <a:close/>
                <a:moveTo>
                  <a:pt x="368868" y="3158513"/>
                </a:moveTo>
                <a:cubicBezTo>
                  <a:pt x="401780" y="3158513"/>
                  <a:pt x="428461" y="3185194"/>
                  <a:pt x="428461" y="3218105"/>
                </a:cubicBezTo>
                <a:cubicBezTo>
                  <a:pt x="428461" y="3251019"/>
                  <a:pt x="401780" y="3277698"/>
                  <a:pt x="368868" y="3277698"/>
                </a:cubicBezTo>
                <a:cubicBezTo>
                  <a:pt x="335956" y="3277698"/>
                  <a:pt x="309275" y="3251019"/>
                  <a:pt x="309275" y="3218105"/>
                </a:cubicBezTo>
                <a:cubicBezTo>
                  <a:pt x="309275" y="3185194"/>
                  <a:pt x="335956" y="3158513"/>
                  <a:pt x="368868" y="3158513"/>
                </a:cubicBezTo>
                <a:close/>
                <a:moveTo>
                  <a:pt x="2211489" y="3158512"/>
                </a:moveTo>
                <a:cubicBezTo>
                  <a:pt x="2244401" y="3158512"/>
                  <a:pt x="2271082" y="3185194"/>
                  <a:pt x="2271082" y="3218105"/>
                </a:cubicBezTo>
                <a:cubicBezTo>
                  <a:pt x="2271082" y="3251017"/>
                  <a:pt x="2244401" y="3277697"/>
                  <a:pt x="2211489" y="3277697"/>
                </a:cubicBezTo>
                <a:cubicBezTo>
                  <a:pt x="2178577" y="3277697"/>
                  <a:pt x="2151896" y="3251017"/>
                  <a:pt x="2151896" y="3218105"/>
                </a:cubicBezTo>
                <a:cubicBezTo>
                  <a:pt x="2151896" y="3185194"/>
                  <a:pt x="2178577" y="3158512"/>
                  <a:pt x="2211489" y="3158512"/>
                </a:cubicBezTo>
                <a:close/>
                <a:moveTo>
                  <a:pt x="1904699" y="3158512"/>
                </a:moveTo>
                <a:cubicBezTo>
                  <a:pt x="1937611" y="3158512"/>
                  <a:pt x="1964292" y="3185194"/>
                  <a:pt x="1964292" y="3218105"/>
                </a:cubicBezTo>
                <a:cubicBezTo>
                  <a:pt x="1964292" y="3251017"/>
                  <a:pt x="1937611" y="3277697"/>
                  <a:pt x="1904699" y="3277697"/>
                </a:cubicBezTo>
                <a:cubicBezTo>
                  <a:pt x="1871787" y="3277697"/>
                  <a:pt x="1845106" y="3251017"/>
                  <a:pt x="1845106" y="3218105"/>
                </a:cubicBezTo>
                <a:cubicBezTo>
                  <a:pt x="1845106" y="3185194"/>
                  <a:pt x="1871787" y="3158512"/>
                  <a:pt x="1904699" y="3158512"/>
                </a:cubicBezTo>
                <a:close/>
                <a:moveTo>
                  <a:pt x="1595424" y="3158512"/>
                </a:moveTo>
                <a:cubicBezTo>
                  <a:pt x="1628336" y="3158512"/>
                  <a:pt x="1655017" y="3185194"/>
                  <a:pt x="1655017" y="3218105"/>
                </a:cubicBezTo>
                <a:cubicBezTo>
                  <a:pt x="1655017" y="3251017"/>
                  <a:pt x="1628336" y="3277697"/>
                  <a:pt x="1595424" y="3277697"/>
                </a:cubicBezTo>
                <a:cubicBezTo>
                  <a:pt x="1562512" y="3277697"/>
                  <a:pt x="1535831" y="3251017"/>
                  <a:pt x="1535831" y="3218105"/>
                </a:cubicBezTo>
                <a:cubicBezTo>
                  <a:pt x="1535831" y="3185194"/>
                  <a:pt x="1562512" y="3158512"/>
                  <a:pt x="1595424" y="3158512"/>
                </a:cubicBezTo>
                <a:close/>
                <a:moveTo>
                  <a:pt x="1286149" y="3158512"/>
                </a:moveTo>
                <a:cubicBezTo>
                  <a:pt x="1319061" y="3158512"/>
                  <a:pt x="1345742" y="3185194"/>
                  <a:pt x="1345742" y="3218105"/>
                </a:cubicBezTo>
                <a:cubicBezTo>
                  <a:pt x="1345742" y="3251019"/>
                  <a:pt x="1319061" y="3277697"/>
                  <a:pt x="1286149" y="3277697"/>
                </a:cubicBezTo>
                <a:cubicBezTo>
                  <a:pt x="1253237" y="3277697"/>
                  <a:pt x="1226556" y="3251019"/>
                  <a:pt x="1226556" y="3218105"/>
                </a:cubicBezTo>
                <a:cubicBezTo>
                  <a:pt x="1226556" y="3185194"/>
                  <a:pt x="1253237" y="3158512"/>
                  <a:pt x="1286149" y="3158512"/>
                </a:cubicBezTo>
                <a:close/>
                <a:moveTo>
                  <a:pt x="982448" y="3158512"/>
                </a:moveTo>
                <a:cubicBezTo>
                  <a:pt x="1015360" y="3158512"/>
                  <a:pt x="1042041" y="3185194"/>
                  <a:pt x="1042041" y="3218105"/>
                </a:cubicBezTo>
                <a:cubicBezTo>
                  <a:pt x="1042041" y="3251019"/>
                  <a:pt x="1015360" y="3277698"/>
                  <a:pt x="982448" y="3277698"/>
                </a:cubicBezTo>
                <a:cubicBezTo>
                  <a:pt x="949536" y="3277698"/>
                  <a:pt x="922855" y="3251019"/>
                  <a:pt x="922855" y="3218105"/>
                </a:cubicBezTo>
                <a:cubicBezTo>
                  <a:pt x="922855" y="3185194"/>
                  <a:pt x="949536" y="3158512"/>
                  <a:pt x="982448" y="3158512"/>
                </a:cubicBezTo>
                <a:close/>
                <a:moveTo>
                  <a:pt x="675658" y="3158512"/>
                </a:moveTo>
                <a:cubicBezTo>
                  <a:pt x="708570" y="3158512"/>
                  <a:pt x="735251" y="3185194"/>
                  <a:pt x="735251" y="3218105"/>
                </a:cubicBezTo>
                <a:cubicBezTo>
                  <a:pt x="735251" y="3251019"/>
                  <a:pt x="708570" y="3277698"/>
                  <a:pt x="675658" y="3277698"/>
                </a:cubicBezTo>
                <a:cubicBezTo>
                  <a:pt x="642746" y="3277698"/>
                  <a:pt x="616065" y="3251019"/>
                  <a:pt x="616065" y="3218105"/>
                </a:cubicBezTo>
                <a:cubicBezTo>
                  <a:pt x="616065" y="3185194"/>
                  <a:pt x="642746" y="3158512"/>
                  <a:pt x="675658" y="3158512"/>
                </a:cubicBezTo>
                <a:close/>
                <a:moveTo>
                  <a:pt x="59593" y="3158512"/>
                </a:moveTo>
                <a:cubicBezTo>
                  <a:pt x="92505" y="3158512"/>
                  <a:pt x="119186" y="3185194"/>
                  <a:pt x="119186" y="3218105"/>
                </a:cubicBezTo>
                <a:cubicBezTo>
                  <a:pt x="119186" y="3251017"/>
                  <a:pt x="92505" y="3277697"/>
                  <a:pt x="59593" y="3277697"/>
                </a:cubicBezTo>
                <a:cubicBezTo>
                  <a:pt x="26681" y="3277697"/>
                  <a:pt x="0" y="3251017"/>
                  <a:pt x="0" y="3218105"/>
                </a:cubicBezTo>
                <a:cubicBezTo>
                  <a:pt x="0" y="3185194"/>
                  <a:pt x="26681" y="3158512"/>
                  <a:pt x="59593" y="3158512"/>
                </a:cubicBezTo>
                <a:close/>
                <a:moveTo>
                  <a:pt x="1286149" y="2899203"/>
                </a:moveTo>
                <a:cubicBezTo>
                  <a:pt x="1319061" y="2899203"/>
                  <a:pt x="1345742" y="2925887"/>
                  <a:pt x="1345742" y="2958800"/>
                </a:cubicBezTo>
                <a:cubicBezTo>
                  <a:pt x="1345742" y="2991711"/>
                  <a:pt x="1319061" y="3018393"/>
                  <a:pt x="1286149" y="3018393"/>
                </a:cubicBezTo>
                <a:cubicBezTo>
                  <a:pt x="1253237" y="3018393"/>
                  <a:pt x="1226556" y="2991711"/>
                  <a:pt x="1226556" y="2958800"/>
                </a:cubicBezTo>
                <a:cubicBezTo>
                  <a:pt x="1226556" y="2925887"/>
                  <a:pt x="1253237" y="2899203"/>
                  <a:pt x="1286149" y="2899203"/>
                </a:cubicBezTo>
                <a:close/>
                <a:moveTo>
                  <a:pt x="982448" y="2899203"/>
                </a:moveTo>
                <a:cubicBezTo>
                  <a:pt x="1015360" y="2899203"/>
                  <a:pt x="1042041" y="2925887"/>
                  <a:pt x="1042041" y="2958800"/>
                </a:cubicBezTo>
                <a:cubicBezTo>
                  <a:pt x="1042041" y="2991711"/>
                  <a:pt x="1015360" y="3018393"/>
                  <a:pt x="982448" y="3018393"/>
                </a:cubicBezTo>
                <a:cubicBezTo>
                  <a:pt x="949536" y="3018393"/>
                  <a:pt x="922855" y="2991711"/>
                  <a:pt x="922855" y="2958800"/>
                </a:cubicBezTo>
                <a:cubicBezTo>
                  <a:pt x="922855" y="2925887"/>
                  <a:pt x="949536" y="2899203"/>
                  <a:pt x="982448" y="2899203"/>
                </a:cubicBezTo>
                <a:close/>
                <a:moveTo>
                  <a:pt x="675658" y="2899203"/>
                </a:moveTo>
                <a:cubicBezTo>
                  <a:pt x="708570" y="2899203"/>
                  <a:pt x="735251" y="2925887"/>
                  <a:pt x="735251" y="2958801"/>
                </a:cubicBezTo>
                <a:cubicBezTo>
                  <a:pt x="735251" y="2991711"/>
                  <a:pt x="708570" y="3018393"/>
                  <a:pt x="675658" y="3018393"/>
                </a:cubicBezTo>
                <a:cubicBezTo>
                  <a:pt x="642746" y="3018393"/>
                  <a:pt x="616065" y="2991711"/>
                  <a:pt x="616065" y="2958801"/>
                </a:cubicBezTo>
                <a:cubicBezTo>
                  <a:pt x="616065" y="2925887"/>
                  <a:pt x="642746" y="2899203"/>
                  <a:pt x="675658" y="2899203"/>
                </a:cubicBezTo>
                <a:close/>
                <a:moveTo>
                  <a:pt x="368868" y="2899203"/>
                </a:moveTo>
                <a:cubicBezTo>
                  <a:pt x="401780" y="2899203"/>
                  <a:pt x="428461" y="2925887"/>
                  <a:pt x="428461" y="2958801"/>
                </a:cubicBezTo>
                <a:cubicBezTo>
                  <a:pt x="428461" y="2991711"/>
                  <a:pt x="401780" y="3018393"/>
                  <a:pt x="368868" y="3018393"/>
                </a:cubicBezTo>
                <a:cubicBezTo>
                  <a:pt x="335956" y="3018393"/>
                  <a:pt x="309275" y="2991711"/>
                  <a:pt x="309275" y="2958801"/>
                </a:cubicBezTo>
                <a:cubicBezTo>
                  <a:pt x="309275" y="2925887"/>
                  <a:pt x="335956" y="2899203"/>
                  <a:pt x="368868" y="2899203"/>
                </a:cubicBezTo>
                <a:close/>
                <a:moveTo>
                  <a:pt x="2211489" y="2899202"/>
                </a:moveTo>
                <a:cubicBezTo>
                  <a:pt x="2244401" y="2899202"/>
                  <a:pt x="2271082" y="2925887"/>
                  <a:pt x="2271082" y="2958800"/>
                </a:cubicBezTo>
                <a:cubicBezTo>
                  <a:pt x="2271082" y="2991711"/>
                  <a:pt x="2244401" y="3018393"/>
                  <a:pt x="2211489" y="3018393"/>
                </a:cubicBezTo>
                <a:cubicBezTo>
                  <a:pt x="2178577" y="3018393"/>
                  <a:pt x="2151896" y="2991711"/>
                  <a:pt x="2151896" y="2958800"/>
                </a:cubicBezTo>
                <a:cubicBezTo>
                  <a:pt x="2151896" y="2925887"/>
                  <a:pt x="2178577" y="2899202"/>
                  <a:pt x="2211489" y="2899202"/>
                </a:cubicBezTo>
                <a:close/>
                <a:moveTo>
                  <a:pt x="1904699" y="2899202"/>
                </a:moveTo>
                <a:cubicBezTo>
                  <a:pt x="1937611" y="2899202"/>
                  <a:pt x="1964292" y="2925887"/>
                  <a:pt x="1964292" y="2958800"/>
                </a:cubicBezTo>
                <a:cubicBezTo>
                  <a:pt x="1964292" y="2991711"/>
                  <a:pt x="1937611" y="3018393"/>
                  <a:pt x="1904699" y="3018393"/>
                </a:cubicBezTo>
                <a:cubicBezTo>
                  <a:pt x="1871787" y="3018393"/>
                  <a:pt x="1845106" y="2991711"/>
                  <a:pt x="1845106" y="2958800"/>
                </a:cubicBezTo>
                <a:cubicBezTo>
                  <a:pt x="1845106" y="2925887"/>
                  <a:pt x="1871787" y="2899202"/>
                  <a:pt x="1904699" y="2899202"/>
                </a:cubicBezTo>
                <a:close/>
                <a:moveTo>
                  <a:pt x="1595424" y="2899202"/>
                </a:moveTo>
                <a:cubicBezTo>
                  <a:pt x="1628336" y="2899202"/>
                  <a:pt x="1655017" y="2925887"/>
                  <a:pt x="1655017" y="2958800"/>
                </a:cubicBezTo>
                <a:cubicBezTo>
                  <a:pt x="1655017" y="2991711"/>
                  <a:pt x="1628336" y="3018393"/>
                  <a:pt x="1595424" y="3018393"/>
                </a:cubicBezTo>
                <a:cubicBezTo>
                  <a:pt x="1562512" y="3018393"/>
                  <a:pt x="1535831" y="2991711"/>
                  <a:pt x="1535831" y="2958800"/>
                </a:cubicBezTo>
                <a:cubicBezTo>
                  <a:pt x="1535831" y="2925887"/>
                  <a:pt x="1562512" y="2899202"/>
                  <a:pt x="1595424" y="2899202"/>
                </a:cubicBezTo>
                <a:close/>
                <a:moveTo>
                  <a:pt x="59593" y="2899202"/>
                </a:moveTo>
                <a:cubicBezTo>
                  <a:pt x="92505" y="2899202"/>
                  <a:pt x="119186" y="2925887"/>
                  <a:pt x="119186" y="2958800"/>
                </a:cubicBezTo>
                <a:cubicBezTo>
                  <a:pt x="119186" y="2991711"/>
                  <a:pt x="92505" y="3018393"/>
                  <a:pt x="59593" y="3018393"/>
                </a:cubicBezTo>
                <a:cubicBezTo>
                  <a:pt x="26681" y="3018393"/>
                  <a:pt x="0" y="2991711"/>
                  <a:pt x="0" y="2958800"/>
                </a:cubicBezTo>
                <a:cubicBezTo>
                  <a:pt x="0" y="2925887"/>
                  <a:pt x="26681" y="2899202"/>
                  <a:pt x="59593" y="2899202"/>
                </a:cubicBezTo>
                <a:close/>
                <a:moveTo>
                  <a:pt x="1904699" y="2639898"/>
                </a:moveTo>
                <a:cubicBezTo>
                  <a:pt x="1937611" y="2639898"/>
                  <a:pt x="1964292" y="2666576"/>
                  <a:pt x="1964292" y="2699491"/>
                </a:cubicBezTo>
                <a:cubicBezTo>
                  <a:pt x="1964292" y="2732404"/>
                  <a:pt x="1937611" y="2759084"/>
                  <a:pt x="1904699" y="2759084"/>
                </a:cubicBezTo>
                <a:cubicBezTo>
                  <a:pt x="1871787" y="2759084"/>
                  <a:pt x="1845106" y="2732404"/>
                  <a:pt x="1845106" y="2699491"/>
                </a:cubicBezTo>
                <a:cubicBezTo>
                  <a:pt x="1845106" y="2666576"/>
                  <a:pt x="1871787" y="2639898"/>
                  <a:pt x="1904699" y="2639898"/>
                </a:cubicBezTo>
                <a:close/>
                <a:moveTo>
                  <a:pt x="1595424" y="2639898"/>
                </a:moveTo>
                <a:cubicBezTo>
                  <a:pt x="1628336" y="2639898"/>
                  <a:pt x="1655017" y="2666576"/>
                  <a:pt x="1655017" y="2699491"/>
                </a:cubicBezTo>
                <a:cubicBezTo>
                  <a:pt x="1655017" y="2732404"/>
                  <a:pt x="1628336" y="2759084"/>
                  <a:pt x="1595424" y="2759084"/>
                </a:cubicBezTo>
                <a:cubicBezTo>
                  <a:pt x="1562512" y="2759084"/>
                  <a:pt x="1535831" y="2732404"/>
                  <a:pt x="1535831" y="2699491"/>
                </a:cubicBezTo>
                <a:cubicBezTo>
                  <a:pt x="1535831" y="2666576"/>
                  <a:pt x="1562512" y="2639898"/>
                  <a:pt x="1595424" y="2639898"/>
                </a:cubicBezTo>
                <a:close/>
                <a:moveTo>
                  <a:pt x="1286149" y="2639898"/>
                </a:moveTo>
                <a:cubicBezTo>
                  <a:pt x="1319061" y="2639898"/>
                  <a:pt x="1345742" y="2666576"/>
                  <a:pt x="1345742" y="2699491"/>
                </a:cubicBezTo>
                <a:cubicBezTo>
                  <a:pt x="1345742" y="2732404"/>
                  <a:pt x="1319061" y="2759085"/>
                  <a:pt x="1286149" y="2759085"/>
                </a:cubicBezTo>
                <a:cubicBezTo>
                  <a:pt x="1253237" y="2759085"/>
                  <a:pt x="1226556" y="2732404"/>
                  <a:pt x="1226556" y="2699491"/>
                </a:cubicBezTo>
                <a:cubicBezTo>
                  <a:pt x="1226556" y="2666576"/>
                  <a:pt x="1253237" y="2639898"/>
                  <a:pt x="1286149" y="2639898"/>
                </a:cubicBezTo>
                <a:close/>
                <a:moveTo>
                  <a:pt x="982448" y="2639898"/>
                </a:moveTo>
                <a:cubicBezTo>
                  <a:pt x="1015360" y="2639898"/>
                  <a:pt x="1042041" y="2666576"/>
                  <a:pt x="1042041" y="2699491"/>
                </a:cubicBezTo>
                <a:cubicBezTo>
                  <a:pt x="1042041" y="2732404"/>
                  <a:pt x="1015360" y="2759085"/>
                  <a:pt x="982448" y="2759085"/>
                </a:cubicBezTo>
                <a:cubicBezTo>
                  <a:pt x="949536" y="2759085"/>
                  <a:pt x="922855" y="2732404"/>
                  <a:pt x="922855" y="2699491"/>
                </a:cubicBezTo>
                <a:cubicBezTo>
                  <a:pt x="922855" y="2666576"/>
                  <a:pt x="949536" y="2639898"/>
                  <a:pt x="982448" y="2639898"/>
                </a:cubicBezTo>
                <a:close/>
                <a:moveTo>
                  <a:pt x="675658" y="2639898"/>
                </a:moveTo>
                <a:cubicBezTo>
                  <a:pt x="708570" y="2639898"/>
                  <a:pt x="735251" y="2666577"/>
                  <a:pt x="735251" y="2699491"/>
                </a:cubicBezTo>
                <a:cubicBezTo>
                  <a:pt x="735251" y="2732404"/>
                  <a:pt x="708570" y="2759085"/>
                  <a:pt x="675658" y="2759085"/>
                </a:cubicBezTo>
                <a:cubicBezTo>
                  <a:pt x="642746" y="2759085"/>
                  <a:pt x="616065" y="2732404"/>
                  <a:pt x="616065" y="2699491"/>
                </a:cubicBezTo>
                <a:cubicBezTo>
                  <a:pt x="616065" y="2666577"/>
                  <a:pt x="642746" y="2639898"/>
                  <a:pt x="675658" y="2639898"/>
                </a:cubicBezTo>
                <a:close/>
                <a:moveTo>
                  <a:pt x="368868" y="2639898"/>
                </a:moveTo>
                <a:cubicBezTo>
                  <a:pt x="401780" y="2639898"/>
                  <a:pt x="428461" y="2666577"/>
                  <a:pt x="428461" y="2699491"/>
                </a:cubicBezTo>
                <a:cubicBezTo>
                  <a:pt x="428461" y="2732404"/>
                  <a:pt x="401780" y="2759085"/>
                  <a:pt x="368868" y="2759085"/>
                </a:cubicBezTo>
                <a:cubicBezTo>
                  <a:pt x="335956" y="2759085"/>
                  <a:pt x="309275" y="2732404"/>
                  <a:pt x="309275" y="2699491"/>
                </a:cubicBezTo>
                <a:cubicBezTo>
                  <a:pt x="309275" y="2666577"/>
                  <a:pt x="335956" y="2639898"/>
                  <a:pt x="368868" y="2639898"/>
                </a:cubicBezTo>
                <a:close/>
                <a:moveTo>
                  <a:pt x="2211489" y="2639897"/>
                </a:moveTo>
                <a:cubicBezTo>
                  <a:pt x="2244401" y="2639897"/>
                  <a:pt x="2271082" y="2666576"/>
                  <a:pt x="2271082" y="2699491"/>
                </a:cubicBezTo>
                <a:cubicBezTo>
                  <a:pt x="2271082" y="2732404"/>
                  <a:pt x="2244401" y="2759084"/>
                  <a:pt x="2211489" y="2759084"/>
                </a:cubicBezTo>
                <a:cubicBezTo>
                  <a:pt x="2178577" y="2759084"/>
                  <a:pt x="2151896" y="2732404"/>
                  <a:pt x="2151896" y="2699491"/>
                </a:cubicBezTo>
                <a:cubicBezTo>
                  <a:pt x="2151896" y="2666576"/>
                  <a:pt x="2178577" y="2639897"/>
                  <a:pt x="2211489" y="2639897"/>
                </a:cubicBezTo>
                <a:close/>
                <a:moveTo>
                  <a:pt x="59593" y="2639897"/>
                </a:moveTo>
                <a:cubicBezTo>
                  <a:pt x="92505" y="2639897"/>
                  <a:pt x="119186" y="2666576"/>
                  <a:pt x="119186" y="2699491"/>
                </a:cubicBezTo>
                <a:cubicBezTo>
                  <a:pt x="119186" y="2732404"/>
                  <a:pt x="92505" y="2759084"/>
                  <a:pt x="59593" y="2759084"/>
                </a:cubicBezTo>
                <a:cubicBezTo>
                  <a:pt x="26681" y="2759084"/>
                  <a:pt x="0" y="2732404"/>
                  <a:pt x="0" y="2699491"/>
                </a:cubicBezTo>
                <a:cubicBezTo>
                  <a:pt x="0" y="2666576"/>
                  <a:pt x="26681" y="2639897"/>
                  <a:pt x="59593" y="2639897"/>
                </a:cubicBezTo>
                <a:close/>
                <a:moveTo>
                  <a:pt x="1286149" y="2380588"/>
                </a:moveTo>
                <a:cubicBezTo>
                  <a:pt x="1319061" y="2380588"/>
                  <a:pt x="1345742" y="2407272"/>
                  <a:pt x="1345742" y="2440174"/>
                </a:cubicBezTo>
                <a:cubicBezTo>
                  <a:pt x="1345742" y="2473095"/>
                  <a:pt x="1319061" y="2499776"/>
                  <a:pt x="1286149" y="2499776"/>
                </a:cubicBezTo>
                <a:cubicBezTo>
                  <a:pt x="1253237" y="2499776"/>
                  <a:pt x="1226556" y="2473095"/>
                  <a:pt x="1226556" y="2440174"/>
                </a:cubicBezTo>
                <a:cubicBezTo>
                  <a:pt x="1226556" y="2407272"/>
                  <a:pt x="1253237" y="2380588"/>
                  <a:pt x="1286149" y="2380588"/>
                </a:cubicBezTo>
                <a:close/>
                <a:moveTo>
                  <a:pt x="982448" y="2380588"/>
                </a:moveTo>
                <a:cubicBezTo>
                  <a:pt x="1015360" y="2380588"/>
                  <a:pt x="1042041" y="2407272"/>
                  <a:pt x="1042041" y="2440174"/>
                </a:cubicBezTo>
                <a:cubicBezTo>
                  <a:pt x="1042041" y="2473098"/>
                  <a:pt x="1015360" y="2499776"/>
                  <a:pt x="982448" y="2499776"/>
                </a:cubicBezTo>
                <a:cubicBezTo>
                  <a:pt x="949536" y="2499776"/>
                  <a:pt x="922855" y="2473098"/>
                  <a:pt x="922855" y="2440174"/>
                </a:cubicBezTo>
                <a:cubicBezTo>
                  <a:pt x="922855" y="2407272"/>
                  <a:pt x="949536" y="2380588"/>
                  <a:pt x="982448" y="2380588"/>
                </a:cubicBezTo>
                <a:close/>
                <a:moveTo>
                  <a:pt x="675658" y="2380588"/>
                </a:moveTo>
                <a:cubicBezTo>
                  <a:pt x="708570" y="2380588"/>
                  <a:pt x="735251" y="2407272"/>
                  <a:pt x="735251" y="2440174"/>
                </a:cubicBezTo>
                <a:cubicBezTo>
                  <a:pt x="735251" y="2473098"/>
                  <a:pt x="708570" y="2499777"/>
                  <a:pt x="675658" y="2499777"/>
                </a:cubicBezTo>
                <a:cubicBezTo>
                  <a:pt x="642746" y="2499777"/>
                  <a:pt x="616065" y="2473098"/>
                  <a:pt x="616065" y="2440174"/>
                </a:cubicBezTo>
                <a:cubicBezTo>
                  <a:pt x="616065" y="2407272"/>
                  <a:pt x="642746" y="2380588"/>
                  <a:pt x="675658" y="2380588"/>
                </a:cubicBezTo>
                <a:close/>
                <a:moveTo>
                  <a:pt x="368868" y="2380588"/>
                </a:moveTo>
                <a:cubicBezTo>
                  <a:pt x="401780" y="2380588"/>
                  <a:pt x="428461" y="2407272"/>
                  <a:pt x="428461" y="2440174"/>
                </a:cubicBezTo>
                <a:cubicBezTo>
                  <a:pt x="428461" y="2473098"/>
                  <a:pt x="401780" y="2499777"/>
                  <a:pt x="368868" y="2499777"/>
                </a:cubicBezTo>
                <a:cubicBezTo>
                  <a:pt x="335956" y="2499777"/>
                  <a:pt x="309275" y="2473098"/>
                  <a:pt x="309275" y="2440174"/>
                </a:cubicBezTo>
                <a:cubicBezTo>
                  <a:pt x="309275" y="2407272"/>
                  <a:pt x="335956" y="2380588"/>
                  <a:pt x="368868" y="2380588"/>
                </a:cubicBezTo>
                <a:close/>
                <a:moveTo>
                  <a:pt x="2211489" y="2380587"/>
                </a:moveTo>
                <a:cubicBezTo>
                  <a:pt x="2244401" y="2380587"/>
                  <a:pt x="2271082" y="2407272"/>
                  <a:pt x="2271082" y="2440174"/>
                </a:cubicBezTo>
                <a:cubicBezTo>
                  <a:pt x="2271082" y="2473095"/>
                  <a:pt x="2244401" y="2499776"/>
                  <a:pt x="2211489" y="2499776"/>
                </a:cubicBezTo>
                <a:cubicBezTo>
                  <a:pt x="2178577" y="2499776"/>
                  <a:pt x="2151896" y="2473095"/>
                  <a:pt x="2151896" y="2440174"/>
                </a:cubicBezTo>
                <a:cubicBezTo>
                  <a:pt x="2151896" y="2407272"/>
                  <a:pt x="2178577" y="2380587"/>
                  <a:pt x="2211489" y="2380587"/>
                </a:cubicBezTo>
                <a:close/>
                <a:moveTo>
                  <a:pt x="1904699" y="2380587"/>
                </a:moveTo>
                <a:cubicBezTo>
                  <a:pt x="1937611" y="2380587"/>
                  <a:pt x="1964292" y="2407272"/>
                  <a:pt x="1964292" y="2440174"/>
                </a:cubicBezTo>
                <a:cubicBezTo>
                  <a:pt x="1964292" y="2473095"/>
                  <a:pt x="1937611" y="2499776"/>
                  <a:pt x="1904699" y="2499776"/>
                </a:cubicBezTo>
                <a:cubicBezTo>
                  <a:pt x="1871787" y="2499776"/>
                  <a:pt x="1845106" y="2473095"/>
                  <a:pt x="1845106" y="2440174"/>
                </a:cubicBezTo>
                <a:cubicBezTo>
                  <a:pt x="1845106" y="2407272"/>
                  <a:pt x="1871787" y="2380587"/>
                  <a:pt x="1904699" y="2380587"/>
                </a:cubicBezTo>
                <a:close/>
                <a:moveTo>
                  <a:pt x="1595424" y="2380587"/>
                </a:moveTo>
                <a:cubicBezTo>
                  <a:pt x="1628336" y="2380587"/>
                  <a:pt x="1655017" y="2407272"/>
                  <a:pt x="1655017" y="2440174"/>
                </a:cubicBezTo>
                <a:cubicBezTo>
                  <a:pt x="1655017" y="2473095"/>
                  <a:pt x="1628336" y="2499776"/>
                  <a:pt x="1595424" y="2499776"/>
                </a:cubicBezTo>
                <a:cubicBezTo>
                  <a:pt x="1562512" y="2499776"/>
                  <a:pt x="1535831" y="2473095"/>
                  <a:pt x="1535831" y="2440174"/>
                </a:cubicBezTo>
                <a:cubicBezTo>
                  <a:pt x="1535831" y="2407272"/>
                  <a:pt x="1562512" y="2380587"/>
                  <a:pt x="1595424" y="2380587"/>
                </a:cubicBezTo>
                <a:close/>
                <a:moveTo>
                  <a:pt x="59593" y="2380587"/>
                </a:moveTo>
                <a:cubicBezTo>
                  <a:pt x="92505" y="2380587"/>
                  <a:pt x="119186" y="2407272"/>
                  <a:pt x="119186" y="2440174"/>
                </a:cubicBezTo>
                <a:cubicBezTo>
                  <a:pt x="119186" y="2473095"/>
                  <a:pt x="92505" y="2499776"/>
                  <a:pt x="59593" y="2499776"/>
                </a:cubicBezTo>
                <a:cubicBezTo>
                  <a:pt x="26681" y="2499776"/>
                  <a:pt x="0" y="2473095"/>
                  <a:pt x="0" y="2440174"/>
                </a:cubicBezTo>
                <a:cubicBezTo>
                  <a:pt x="0" y="2407272"/>
                  <a:pt x="26681" y="2380587"/>
                  <a:pt x="59593" y="2380587"/>
                </a:cubicBezTo>
                <a:close/>
                <a:moveTo>
                  <a:pt x="675658" y="2121284"/>
                </a:moveTo>
                <a:cubicBezTo>
                  <a:pt x="708570" y="2121284"/>
                  <a:pt x="735251" y="2147965"/>
                  <a:pt x="735251" y="2180877"/>
                </a:cubicBezTo>
                <a:cubicBezTo>
                  <a:pt x="735251" y="2213790"/>
                  <a:pt x="708570" y="2240470"/>
                  <a:pt x="675658" y="2240470"/>
                </a:cubicBezTo>
                <a:cubicBezTo>
                  <a:pt x="642746" y="2240470"/>
                  <a:pt x="616065" y="2213790"/>
                  <a:pt x="616065" y="2180877"/>
                </a:cubicBezTo>
                <a:cubicBezTo>
                  <a:pt x="616065" y="2147965"/>
                  <a:pt x="642746" y="2121284"/>
                  <a:pt x="675658" y="2121284"/>
                </a:cubicBezTo>
                <a:close/>
                <a:moveTo>
                  <a:pt x="368868" y="2121284"/>
                </a:moveTo>
                <a:cubicBezTo>
                  <a:pt x="401780" y="2121284"/>
                  <a:pt x="428461" y="2147965"/>
                  <a:pt x="428461" y="2180878"/>
                </a:cubicBezTo>
                <a:cubicBezTo>
                  <a:pt x="428461" y="2213790"/>
                  <a:pt x="401780" y="2240470"/>
                  <a:pt x="368868" y="2240470"/>
                </a:cubicBezTo>
                <a:cubicBezTo>
                  <a:pt x="335956" y="2240470"/>
                  <a:pt x="309275" y="2213790"/>
                  <a:pt x="309275" y="2180878"/>
                </a:cubicBezTo>
                <a:cubicBezTo>
                  <a:pt x="309275" y="2147965"/>
                  <a:pt x="335956" y="2121284"/>
                  <a:pt x="368868" y="2121284"/>
                </a:cubicBezTo>
                <a:close/>
                <a:moveTo>
                  <a:pt x="1286149" y="2121284"/>
                </a:moveTo>
                <a:cubicBezTo>
                  <a:pt x="1319061" y="2121284"/>
                  <a:pt x="1345742" y="2147965"/>
                  <a:pt x="1345742" y="2180877"/>
                </a:cubicBezTo>
                <a:cubicBezTo>
                  <a:pt x="1345742" y="2213789"/>
                  <a:pt x="1319061" y="2240470"/>
                  <a:pt x="1286149" y="2240470"/>
                </a:cubicBezTo>
                <a:cubicBezTo>
                  <a:pt x="1253237" y="2240470"/>
                  <a:pt x="1226556" y="2213789"/>
                  <a:pt x="1226556" y="2180877"/>
                </a:cubicBezTo>
                <a:cubicBezTo>
                  <a:pt x="1226556" y="2147965"/>
                  <a:pt x="1253237" y="2121284"/>
                  <a:pt x="1286149" y="2121284"/>
                </a:cubicBezTo>
                <a:close/>
                <a:moveTo>
                  <a:pt x="982448" y="2121284"/>
                </a:moveTo>
                <a:cubicBezTo>
                  <a:pt x="1015360" y="2121284"/>
                  <a:pt x="1042041" y="2147965"/>
                  <a:pt x="1042041" y="2180877"/>
                </a:cubicBezTo>
                <a:cubicBezTo>
                  <a:pt x="1042041" y="2213790"/>
                  <a:pt x="1015360" y="2240470"/>
                  <a:pt x="982448" y="2240470"/>
                </a:cubicBezTo>
                <a:cubicBezTo>
                  <a:pt x="949536" y="2240470"/>
                  <a:pt x="922855" y="2213790"/>
                  <a:pt x="922855" y="2180877"/>
                </a:cubicBezTo>
                <a:cubicBezTo>
                  <a:pt x="922855" y="2147965"/>
                  <a:pt x="949536" y="2121284"/>
                  <a:pt x="982448" y="2121284"/>
                </a:cubicBezTo>
                <a:close/>
                <a:moveTo>
                  <a:pt x="1904699" y="2121283"/>
                </a:moveTo>
                <a:cubicBezTo>
                  <a:pt x="1937611" y="2121283"/>
                  <a:pt x="1964292" y="2147965"/>
                  <a:pt x="1964292" y="2180877"/>
                </a:cubicBezTo>
                <a:cubicBezTo>
                  <a:pt x="1964292" y="2213789"/>
                  <a:pt x="1937611" y="2240470"/>
                  <a:pt x="1904699" y="2240470"/>
                </a:cubicBezTo>
                <a:cubicBezTo>
                  <a:pt x="1871787" y="2240470"/>
                  <a:pt x="1845106" y="2213789"/>
                  <a:pt x="1845106" y="2180877"/>
                </a:cubicBezTo>
                <a:cubicBezTo>
                  <a:pt x="1845106" y="2147965"/>
                  <a:pt x="1871787" y="2121283"/>
                  <a:pt x="1904699" y="2121283"/>
                </a:cubicBezTo>
                <a:close/>
                <a:moveTo>
                  <a:pt x="1595424" y="2121283"/>
                </a:moveTo>
                <a:cubicBezTo>
                  <a:pt x="1628336" y="2121283"/>
                  <a:pt x="1655017" y="2147965"/>
                  <a:pt x="1655017" y="2180877"/>
                </a:cubicBezTo>
                <a:cubicBezTo>
                  <a:pt x="1655017" y="2213789"/>
                  <a:pt x="1628336" y="2240470"/>
                  <a:pt x="1595424" y="2240470"/>
                </a:cubicBezTo>
                <a:cubicBezTo>
                  <a:pt x="1562512" y="2240470"/>
                  <a:pt x="1535831" y="2213789"/>
                  <a:pt x="1535831" y="2180877"/>
                </a:cubicBezTo>
                <a:cubicBezTo>
                  <a:pt x="1535831" y="2147965"/>
                  <a:pt x="1562512" y="2121283"/>
                  <a:pt x="1595424" y="2121283"/>
                </a:cubicBezTo>
                <a:close/>
                <a:moveTo>
                  <a:pt x="2211489" y="2121283"/>
                </a:moveTo>
                <a:cubicBezTo>
                  <a:pt x="2244401" y="2121283"/>
                  <a:pt x="2271082" y="2147964"/>
                  <a:pt x="2271082" y="2180877"/>
                </a:cubicBezTo>
                <a:cubicBezTo>
                  <a:pt x="2271082" y="2213789"/>
                  <a:pt x="2244401" y="2240470"/>
                  <a:pt x="2211489" y="2240470"/>
                </a:cubicBezTo>
                <a:cubicBezTo>
                  <a:pt x="2178577" y="2240470"/>
                  <a:pt x="2151896" y="2213789"/>
                  <a:pt x="2151896" y="2180877"/>
                </a:cubicBezTo>
                <a:cubicBezTo>
                  <a:pt x="2151896" y="2147964"/>
                  <a:pt x="2178577" y="2121283"/>
                  <a:pt x="2211489" y="2121283"/>
                </a:cubicBezTo>
                <a:close/>
                <a:moveTo>
                  <a:pt x="59593" y="2121283"/>
                </a:moveTo>
                <a:cubicBezTo>
                  <a:pt x="92505" y="2121283"/>
                  <a:pt x="119186" y="2147964"/>
                  <a:pt x="119186" y="2180877"/>
                </a:cubicBezTo>
                <a:cubicBezTo>
                  <a:pt x="119186" y="2213789"/>
                  <a:pt x="92505" y="2240470"/>
                  <a:pt x="59593" y="2240470"/>
                </a:cubicBezTo>
                <a:cubicBezTo>
                  <a:pt x="26681" y="2240470"/>
                  <a:pt x="0" y="2213789"/>
                  <a:pt x="0" y="2180877"/>
                </a:cubicBezTo>
                <a:cubicBezTo>
                  <a:pt x="0" y="2147964"/>
                  <a:pt x="26681" y="2121283"/>
                  <a:pt x="59593" y="2121283"/>
                </a:cubicBezTo>
                <a:close/>
                <a:moveTo>
                  <a:pt x="368868" y="1845618"/>
                </a:moveTo>
                <a:cubicBezTo>
                  <a:pt x="401780" y="1845618"/>
                  <a:pt x="428461" y="1872299"/>
                  <a:pt x="428461" y="1905213"/>
                </a:cubicBezTo>
                <a:cubicBezTo>
                  <a:pt x="428461" y="1938123"/>
                  <a:pt x="401780" y="1964804"/>
                  <a:pt x="368868" y="1964804"/>
                </a:cubicBezTo>
                <a:cubicBezTo>
                  <a:pt x="335956" y="1964804"/>
                  <a:pt x="309275" y="1938123"/>
                  <a:pt x="309275" y="1905213"/>
                </a:cubicBezTo>
                <a:cubicBezTo>
                  <a:pt x="309275" y="1872299"/>
                  <a:pt x="335956" y="1845618"/>
                  <a:pt x="368868" y="1845618"/>
                </a:cubicBezTo>
                <a:close/>
                <a:moveTo>
                  <a:pt x="1595424" y="1845618"/>
                </a:moveTo>
                <a:cubicBezTo>
                  <a:pt x="1628336" y="1845618"/>
                  <a:pt x="1655017" y="1872298"/>
                  <a:pt x="1655017" y="1905211"/>
                </a:cubicBezTo>
                <a:cubicBezTo>
                  <a:pt x="1655017" y="1938123"/>
                  <a:pt x="1628336" y="1964804"/>
                  <a:pt x="1595424" y="1964804"/>
                </a:cubicBezTo>
                <a:cubicBezTo>
                  <a:pt x="1562512" y="1964804"/>
                  <a:pt x="1535831" y="1938123"/>
                  <a:pt x="1535831" y="1905211"/>
                </a:cubicBezTo>
                <a:cubicBezTo>
                  <a:pt x="1535831" y="1872298"/>
                  <a:pt x="1562512" y="1845618"/>
                  <a:pt x="1595424" y="1845618"/>
                </a:cubicBezTo>
                <a:close/>
                <a:moveTo>
                  <a:pt x="1286149" y="1845618"/>
                </a:moveTo>
                <a:cubicBezTo>
                  <a:pt x="1319061" y="1845618"/>
                  <a:pt x="1345742" y="1872299"/>
                  <a:pt x="1345742" y="1905211"/>
                </a:cubicBezTo>
                <a:cubicBezTo>
                  <a:pt x="1345742" y="1938123"/>
                  <a:pt x="1319061" y="1964804"/>
                  <a:pt x="1286149" y="1964804"/>
                </a:cubicBezTo>
                <a:cubicBezTo>
                  <a:pt x="1253237" y="1964804"/>
                  <a:pt x="1226556" y="1938123"/>
                  <a:pt x="1226556" y="1905211"/>
                </a:cubicBezTo>
                <a:cubicBezTo>
                  <a:pt x="1226556" y="1872299"/>
                  <a:pt x="1253237" y="1845618"/>
                  <a:pt x="1286149" y="1845618"/>
                </a:cubicBezTo>
                <a:close/>
                <a:moveTo>
                  <a:pt x="982448" y="1845618"/>
                </a:moveTo>
                <a:cubicBezTo>
                  <a:pt x="1015360" y="1845618"/>
                  <a:pt x="1042041" y="1872299"/>
                  <a:pt x="1042041" y="1905211"/>
                </a:cubicBezTo>
                <a:cubicBezTo>
                  <a:pt x="1042041" y="1938123"/>
                  <a:pt x="1015360" y="1964804"/>
                  <a:pt x="982448" y="1964804"/>
                </a:cubicBezTo>
                <a:cubicBezTo>
                  <a:pt x="949536" y="1964804"/>
                  <a:pt x="922855" y="1938123"/>
                  <a:pt x="922855" y="1905211"/>
                </a:cubicBezTo>
                <a:cubicBezTo>
                  <a:pt x="922855" y="1872299"/>
                  <a:pt x="949536" y="1845618"/>
                  <a:pt x="982448" y="1845618"/>
                </a:cubicBezTo>
                <a:close/>
                <a:moveTo>
                  <a:pt x="675658" y="1845618"/>
                </a:moveTo>
                <a:cubicBezTo>
                  <a:pt x="708570" y="1845618"/>
                  <a:pt x="735251" y="1872299"/>
                  <a:pt x="735251" y="1905211"/>
                </a:cubicBezTo>
                <a:cubicBezTo>
                  <a:pt x="735251" y="1938123"/>
                  <a:pt x="708570" y="1964804"/>
                  <a:pt x="675658" y="1964804"/>
                </a:cubicBezTo>
                <a:cubicBezTo>
                  <a:pt x="642746" y="1964804"/>
                  <a:pt x="616065" y="1938123"/>
                  <a:pt x="616065" y="1905211"/>
                </a:cubicBezTo>
                <a:cubicBezTo>
                  <a:pt x="616065" y="1872299"/>
                  <a:pt x="642746" y="1845618"/>
                  <a:pt x="675658" y="1845618"/>
                </a:cubicBezTo>
                <a:close/>
                <a:moveTo>
                  <a:pt x="2211489" y="1845617"/>
                </a:moveTo>
                <a:cubicBezTo>
                  <a:pt x="2244401" y="1845617"/>
                  <a:pt x="2271082" y="1872298"/>
                  <a:pt x="2271082" y="1905210"/>
                </a:cubicBezTo>
                <a:cubicBezTo>
                  <a:pt x="2271082" y="1938123"/>
                  <a:pt x="2244401" y="1964804"/>
                  <a:pt x="2211489" y="1964804"/>
                </a:cubicBezTo>
                <a:cubicBezTo>
                  <a:pt x="2178577" y="1964804"/>
                  <a:pt x="2151896" y="1938123"/>
                  <a:pt x="2151896" y="1905210"/>
                </a:cubicBezTo>
                <a:cubicBezTo>
                  <a:pt x="2151896" y="1872298"/>
                  <a:pt x="2178577" y="1845617"/>
                  <a:pt x="2211489" y="1845617"/>
                </a:cubicBezTo>
                <a:close/>
                <a:moveTo>
                  <a:pt x="1904699" y="1845617"/>
                </a:moveTo>
                <a:cubicBezTo>
                  <a:pt x="1937611" y="1845617"/>
                  <a:pt x="1964292" y="1872298"/>
                  <a:pt x="1964292" y="1905210"/>
                </a:cubicBezTo>
                <a:cubicBezTo>
                  <a:pt x="1964292" y="1938123"/>
                  <a:pt x="1937611" y="1964804"/>
                  <a:pt x="1904699" y="1964804"/>
                </a:cubicBezTo>
                <a:cubicBezTo>
                  <a:pt x="1871787" y="1964804"/>
                  <a:pt x="1845106" y="1938123"/>
                  <a:pt x="1845106" y="1905210"/>
                </a:cubicBezTo>
                <a:cubicBezTo>
                  <a:pt x="1845106" y="1872298"/>
                  <a:pt x="1871787" y="1845617"/>
                  <a:pt x="1904699" y="1845617"/>
                </a:cubicBezTo>
                <a:close/>
                <a:moveTo>
                  <a:pt x="59593" y="1845617"/>
                </a:moveTo>
                <a:cubicBezTo>
                  <a:pt x="92505" y="1845617"/>
                  <a:pt x="119186" y="1872298"/>
                  <a:pt x="119186" y="1905210"/>
                </a:cubicBezTo>
                <a:cubicBezTo>
                  <a:pt x="119186" y="1938123"/>
                  <a:pt x="92505" y="1964804"/>
                  <a:pt x="59593" y="1964804"/>
                </a:cubicBezTo>
                <a:cubicBezTo>
                  <a:pt x="26681" y="1964804"/>
                  <a:pt x="0" y="1938123"/>
                  <a:pt x="0" y="1905210"/>
                </a:cubicBezTo>
                <a:cubicBezTo>
                  <a:pt x="0" y="1872298"/>
                  <a:pt x="26681" y="1845617"/>
                  <a:pt x="59593" y="1845617"/>
                </a:cubicBezTo>
                <a:close/>
                <a:moveTo>
                  <a:pt x="1595424" y="1586309"/>
                </a:moveTo>
                <a:cubicBezTo>
                  <a:pt x="1628336" y="1586309"/>
                  <a:pt x="1655017" y="1612990"/>
                  <a:pt x="1655017" y="1645903"/>
                </a:cubicBezTo>
                <a:cubicBezTo>
                  <a:pt x="1655017" y="1678815"/>
                  <a:pt x="1628336" y="1705495"/>
                  <a:pt x="1595424" y="1705495"/>
                </a:cubicBezTo>
                <a:cubicBezTo>
                  <a:pt x="1562512" y="1705495"/>
                  <a:pt x="1535831" y="1678815"/>
                  <a:pt x="1535831" y="1645903"/>
                </a:cubicBezTo>
                <a:cubicBezTo>
                  <a:pt x="1535831" y="1612990"/>
                  <a:pt x="1562512" y="1586309"/>
                  <a:pt x="1595424" y="1586309"/>
                </a:cubicBezTo>
                <a:close/>
                <a:moveTo>
                  <a:pt x="1286149" y="1586309"/>
                </a:moveTo>
                <a:cubicBezTo>
                  <a:pt x="1319061" y="1586309"/>
                  <a:pt x="1345742" y="1612990"/>
                  <a:pt x="1345742" y="1645903"/>
                </a:cubicBezTo>
                <a:cubicBezTo>
                  <a:pt x="1345742" y="1678815"/>
                  <a:pt x="1319061" y="1705496"/>
                  <a:pt x="1286149" y="1705496"/>
                </a:cubicBezTo>
                <a:cubicBezTo>
                  <a:pt x="1253237" y="1705496"/>
                  <a:pt x="1226556" y="1678815"/>
                  <a:pt x="1226556" y="1645903"/>
                </a:cubicBezTo>
                <a:cubicBezTo>
                  <a:pt x="1226556" y="1612990"/>
                  <a:pt x="1253237" y="1586309"/>
                  <a:pt x="1286149" y="1586309"/>
                </a:cubicBezTo>
                <a:close/>
                <a:moveTo>
                  <a:pt x="982448" y="1586309"/>
                </a:moveTo>
                <a:cubicBezTo>
                  <a:pt x="1015360" y="1586309"/>
                  <a:pt x="1042041" y="1612990"/>
                  <a:pt x="1042041" y="1645903"/>
                </a:cubicBezTo>
                <a:cubicBezTo>
                  <a:pt x="1042041" y="1678815"/>
                  <a:pt x="1015360" y="1705496"/>
                  <a:pt x="982448" y="1705496"/>
                </a:cubicBezTo>
                <a:cubicBezTo>
                  <a:pt x="949536" y="1705496"/>
                  <a:pt x="922855" y="1678815"/>
                  <a:pt x="922855" y="1645903"/>
                </a:cubicBezTo>
                <a:cubicBezTo>
                  <a:pt x="922855" y="1612990"/>
                  <a:pt x="949536" y="1586309"/>
                  <a:pt x="982448" y="1586309"/>
                </a:cubicBezTo>
                <a:close/>
                <a:moveTo>
                  <a:pt x="675658" y="1586309"/>
                </a:moveTo>
                <a:cubicBezTo>
                  <a:pt x="708570" y="1586309"/>
                  <a:pt x="735251" y="1612990"/>
                  <a:pt x="735251" y="1645903"/>
                </a:cubicBezTo>
                <a:cubicBezTo>
                  <a:pt x="735251" y="1678815"/>
                  <a:pt x="708570" y="1705496"/>
                  <a:pt x="675658" y="1705496"/>
                </a:cubicBezTo>
                <a:cubicBezTo>
                  <a:pt x="642746" y="1705496"/>
                  <a:pt x="616065" y="1678815"/>
                  <a:pt x="616065" y="1645903"/>
                </a:cubicBezTo>
                <a:cubicBezTo>
                  <a:pt x="616065" y="1612990"/>
                  <a:pt x="642746" y="1586309"/>
                  <a:pt x="675658" y="1586309"/>
                </a:cubicBezTo>
                <a:close/>
                <a:moveTo>
                  <a:pt x="368868" y="1586309"/>
                </a:moveTo>
                <a:cubicBezTo>
                  <a:pt x="401780" y="1586309"/>
                  <a:pt x="428461" y="1612991"/>
                  <a:pt x="428461" y="1645903"/>
                </a:cubicBezTo>
                <a:cubicBezTo>
                  <a:pt x="428461" y="1678815"/>
                  <a:pt x="401780" y="1705496"/>
                  <a:pt x="368868" y="1705496"/>
                </a:cubicBezTo>
                <a:cubicBezTo>
                  <a:pt x="335956" y="1705496"/>
                  <a:pt x="309275" y="1678815"/>
                  <a:pt x="309275" y="1645903"/>
                </a:cubicBezTo>
                <a:cubicBezTo>
                  <a:pt x="309275" y="1612991"/>
                  <a:pt x="335956" y="1586309"/>
                  <a:pt x="368868" y="1586309"/>
                </a:cubicBezTo>
                <a:close/>
                <a:moveTo>
                  <a:pt x="2211489" y="1586309"/>
                </a:moveTo>
                <a:cubicBezTo>
                  <a:pt x="2244401" y="1586309"/>
                  <a:pt x="2271082" y="1612990"/>
                  <a:pt x="2271082" y="1645902"/>
                </a:cubicBezTo>
                <a:cubicBezTo>
                  <a:pt x="2271082" y="1678815"/>
                  <a:pt x="2244401" y="1705495"/>
                  <a:pt x="2211489" y="1705495"/>
                </a:cubicBezTo>
                <a:cubicBezTo>
                  <a:pt x="2178577" y="1705495"/>
                  <a:pt x="2151896" y="1678815"/>
                  <a:pt x="2151896" y="1645902"/>
                </a:cubicBezTo>
                <a:cubicBezTo>
                  <a:pt x="2151896" y="1612990"/>
                  <a:pt x="2178577" y="1586309"/>
                  <a:pt x="2211489" y="1586309"/>
                </a:cubicBezTo>
                <a:close/>
                <a:moveTo>
                  <a:pt x="1904699" y="1586309"/>
                </a:moveTo>
                <a:cubicBezTo>
                  <a:pt x="1937611" y="1586309"/>
                  <a:pt x="1964292" y="1612990"/>
                  <a:pt x="1964292" y="1645903"/>
                </a:cubicBezTo>
                <a:cubicBezTo>
                  <a:pt x="1964292" y="1678815"/>
                  <a:pt x="1937611" y="1705495"/>
                  <a:pt x="1904699" y="1705495"/>
                </a:cubicBezTo>
                <a:cubicBezTo>
                  <a:pt x="1871787" y="1705495"/>
                  <a:pt x="1845106" y="1678815"/>
                  <a:pt x="1845106" y="1645903"/>
                </a:cubicBezTo>
                <a:cubicBezTo>
                  <a:pt x="1845106" y="1612990"/>
                  <a:pt x="1871787" y="1586309"/>
                  <a:pt x="1904699" y="1586309"/>
                </a:cubicBezTo>
                <a:close/>
                <a:moveTo>
                  <a:pt x="59593" y="1586309"/>
                </a:moveTo>
                <a:cubicBezTo>
                  <a:pt x="92505" y="1586309"/>
                  <a:pt x="119186" y="1612990"/>
                  <a:pt x="119186" y="1645902"/>
                </a:cubicBezTo>
                <a:cubicBezTo>
                  <a:pt x="119186" y="1678815"/>
                  <a:pt x="92505" y="1705495"/>
                  <a:pt x="59593" y="1705495"/>
                </a:cubicBezTo>
                <a:cubicBezTo>
                  <a:pt x="26681" y="1705495"/>
                  <a:pt x="0" y="1678815"/>
                  <a:pt x="0" y="1645902"/>
                </a:cubicBezTo>
                <a:cubicBezTo>
                  <a:pt x="0" y="1612990"/>
                  <a:pt x="26681" y="1586309"/>
                  <a:pt x="59593" y="1586309"/>
                </a:cubicBezTo>
                <a:close/>
                <a:moveTo>
                  <a:pt x="368868" y="1327002"/>
                </a:moveTo>
                <a:cubicBezTo>
                  <a:pt x="401780" y="1327002"/>
                  <a:pt x="428461" y="1353684"/>
                  <a:pt x="428461" y="1386594"/>
                </a:cubicBezTo>
                <a:cubicBezTo>
                  <a:pt x="428461" y="1419507"/>
                  <a:pt x="401780" y="1446188"/>
                  <a:pt x="368868" y="1446188"/>
                </a:cubicBezTo>
                <a:cubicBezTo>
                  <a:pt x="335956" y="1446188"/>
                  <a:pt x="309275" y="1419507"/>
                  <a:pt x="309275" y="1386594"/>
                </a:cubicBezTo>
                <a:cubicBezTo>
                  <a:pt x="309275" y="1353684"/>
                  <a:pt x="335956" y="1327002"/>
                  <a:pt x="368868" y="1327002"/>
                </a:cubicBezTo>
                <a:close/>
                <a:moveTo>
                  <a:pt x="1595424" y="1327001"/>
                </a:moveTo>
                <a:cubicBezTo>
                  <a:pt x="1628336" y="1327001"/>
                  <a:pt x="1655017" y="1353683"/>
                  <a:pt x="1655017" y="1386594"/>
                </a:cubicBezTo>
                <a:cubicBezTo>
                  <a:pt x="1655017" y="1419507"/>
                  <a:pt x="1628336" y="1446187"/>
                  <a:pt x="1595424" y="1446187"/>
                </a:cubicBezTo>
                <a:cubicBezTo>
                  <a:pt x="1562512" y="1446187"/>
                  <a:pt x="1535831" y="1419507"/>
                  <a:pt x="1535831" y="1386594"/>
                </a:cubicBezTo>
                <a:cubicBezTo>
                  <a:pt x="1535831" y="1353683"/>
                  <a:pt x="1562512" y="1327001"/>
                  <a:pt x="1595424" y="1327001"/>
                </a:cubicBezTo>
                <a:close/>
                <a:moveTo>
                  <a:pt x="1286149" y="1327001"/>
                </a:moveTo>
                <a:cubicBezTo>
                  <a:pt x="1319061" y="1327001"/>
                  <a:pt x="1345742" y="1353683"/>
                  <a:pt x="1345742" y="1386594"/>
                </a:cubicBezTo>
                <a:cubicBezTo>
                  <a:pt x="1345742" y="1419507"/>
                  <a:pt x="1319061" y="1446188"/>
                  <a:pt x="1286149" y="1446188"/>
                </a:cubicBezTo>
                <a:cubicBezTo>
                  <a:pt x="1253237" y="1446188"/>
                  <a:pt x="1226556" y="1419507"/>
                  <a:pt x="1226556" y="1386594"/>
                </a:cubicBezTo>
                <a:cubicBezTo>
                  <a:pt x="1226556" y="1353683"/>
                  <a:pt x="1253237" y="1327001"/>
                  <a:pt x="1286149" y="1327001"/>
                </a:cubicBezTo>
                <a:close/>
                <a:moveTo>
                  <a:pt x="982448" y="1327001"/>
                </a:moveTo>
                <a:cubicBezTo>
                  <a:pt x="1015360" y="1327001"/>
                  <a:pt x="1042041" y="1353683"/>
                  <a:pt x="1042041" y="1386594"/>
                </a:cubicBezTo>
                <a:cubicBezTo>
                  <a:pt x="1042041" y="1419507"/>
                  <a:pt x="1015360" y="1446188"/>
                  <a:pt x="982448" y="1446188"/>
                </a:cubicBezTo>
                <a:cubicBezTo>
                  <a:pt x="949536" y="1446188"/>
                  <a:pt x="922855" y="1419507"/>
                  <a:pt x="922855" y="1386594"/>
                </a:cubicBezTo>
                <a:cubicBezTo>
                  <a:pt x="922855" y="1353683"/>
                  <a:pt x="949536" y="1327001"/>
                  <a:pt x="982448" y="1327001"/>
                </a:cubicBezTo>
                <a:close/>
                <a:moveTo>
                  <a:pt x="675658" y="1327001"/>
                </a:moveTo>
                <a:cubicBezTo>
                  <a:pt x="708570" y="1327001"/>
                  <a:pt x="735251" y="1353684"/>
                  <a:pt x="735251" y="1386594"/>
                </a:cubicBezTo>
                <a:cubicBezTo>
                  <a:pt x="735251" y="1419507"/>
                  <a:pt x="708570" y="1446188"/>
                  <a:pt x="675658" y="1446188"/>
                </a:cubicBezTo>
                <a:cubicBezTo>
                  <a:pt x="642746" y="1446188"/>
                  <a:pt x="616065" y="1419507"/>
                  <a:pt x="616065" y="1386594"/>
                </a:cubicBezTo>
                <a:cubicBezTo>
                  <a:pt x="616065" y="1353684"/>
                  <a:pt x="642746" y="1327001"/>
                  <a:pt x="675658" y="1327001"/>
                </a:cubicBezTo>
                <a:close/>
                <a:moveTo>
                  <a:pt x="2211489" y="1327001"/>
                </a:moveTo>
                <a:cubicBezTo>
                  <a:pt x="2244401" y="1327001"/>
                  <a:pt x="2271082" y="1353683"/>
                  <a:pt x="2271082" y="1386594"/>
                </a:cubicBezTo>
                <a:cubicBezTo>
                  <a:pt x="2271082" y="1419506"/>
                  <a:pt x="2244401" y="1446187"/>
                  <a:pt x="2211489" y="1446187"/>
                </a:cubicBezTo>
                <a:cubicBezTo>
                  <a:pt x="2178577" y="1446187"/>
                  <a:pt x="2151896" y="1419506"/>
                  <a:pt x="2151896" y="1386594"/>
                </a:cubicBezTo>
                <a:cubicBezTo>
                  <a:pt x="2151896" y="1353683"/>
                  <a:pt x="2178577" y="1327001"/>
                  <a:pt x="2211489" y="1327001"/>
                </a:cubicBezTo>
                <a:close/>
                <a:moveTo>
                  <a:pt x="1904699" y="1327001"/>
                </a:moveTo>
                <a:cubicBezTo>
                  <a:pt x="1937611" y="1327001"/>
                  <a:pt x="1964292" y="1353683"/>
                  <a:pt x="1964292" y="1386594"/>
                </a:cubicBezTo>
                <a:cubicBezTo>
                  <a:pt x="1964292" y="1419507"/>
                  <a:pt x="1937611" y="1446187"/>
                  <a:pt x="1904699" y="1446187"/>
                </a:cubicBezTo>
                <a:cubicBezTo>
                  <a:pt x="1871787" y="1446187"/>
                  <a:pt x="1845106" y="1419507"/>
                  <a:pt x="1845106" y="1386594"/>
                </a:cubicBezTo>
                <a:cubicBezTo>
                  <a:pt x="1845106" y="1353683"/>
                  <a:pt x="1871787" y="1327001"/>
                  <a:pt x="1904699" y="1327001"/>
                </a:cubicBezTo>
                <a:close/>
                <a:moveTo>
                  <a:pt x="59593" y="1327001"/>
                </a:moveTo>
                <a:cubicBezTo>
                  <a:pt x="92505" y="1327001"/>
                  <a:pt x="119186" y="1353683"/>
                  <a:pt x="119186" y="1386594"/>
                </a:cubicBezTo>
                <a:cubicBezTo>
                  <a:pt x="119186" y="1419506"/>
                  <a:pt x="92505" y="1446187"/>
                  <a:pt x="59593" y="1446187"/>
                </a:cubicBezTo>
                <a:cubicBezTo>
                  <a:pt x="26681" y="1446187"/>
                  <a:pt x="0" y="1419506"/>
                  <a:pt x="0" y="1386594"/>
                </a:cubicBezTo>
                <a:cubicBezTo>
                  <a:pt x="0" y="1353683"/>
                  <a:pt x="26681" y="1327001"/>
                  <a:pt x="59593" y="1327001"/>
                </a:cubicBezTo>
                <a:close/>
                <a:moveTo>
                  <a:pt x="368868" y="1067691"/>
                </a:moveTo>
                <a:cubicBezTo>
                  <a:pt x="401780" y="1067691"/>
                  <a:pt x="428461" y="1094371"/>
                  <a:pt x="428461" y="1127283"/>
                </a:cubicBezTo>
                <a:cubicBezTo>
                  <a:pt x="428461" y="1160195"/>
                  <a:pt x="401780" y="1186876"/>
                  <a:pt x="368868" y="1186876"/>
                </a:cubicBezTo>
                <a:cubicBezTo>
                  <a:pt x="335956" y="1186876"/>
                  <a:pt x="309275" y="1160195"/>
                  <a:pt x="309275" y="1127283"/>
                </a:cubicBezTo>
                <a:cubicBezTo>
                  <a:pt x="309275" y="1094371"/>
                  <a:pt x="335956" y="1067691"/>
                  <a:pt x="368868" y="1067691"/>
                </a:cubicBezTo>
                <a:close/>
                <a:moveTo>
                  <a:pt x="675658" y="1067690"/>
                </a:moveTo>
                <a:cubicBezTo>
                  <a:pt x="708570" y="1067690"/>
                  <a:pt x="735251" y="1094371"/>
                  <a:pt x="735251" y="1127283"/>
                </a:cubicBezTo>
                <a:cubicBezTo>
                  <a:pt x="735251" y="1160195"/>
                  <a:pt x="708570" y="1186876"/>
                  <a:pt x="675658" y="1186876"/>
                </a:cubicBezTo>
                <a:cubicBezTo>
                  <a:pt x="642746" y="1186876"/>
                  <a:pt x="616065" y="1160195"/>
                  <a:pt x="616065" y="1127283"/>
                </a:cubicBezTo>
                <a:cubicBezTo>
                  <a:pt x="616065" y="1094371"/>
                  <a:pt x="642746" y="1067690"/>
                  <a:pt x="675658" y="1067690"/>
                </a:cubicBezTo>
                <a:close/>
                <a:moveTo>
                  <a:pt x="982448" y="1067690"/>
                </a:moveTo>
                <a:cubicBezTo>
                  <a:pt x="1015360" y="1067690"/>
                  <a:pt x="1042041" y="1094371"/>
                  <a:pt x="1042041" y="1127283"/>
                </a:cubicBezTo>
                <a:cubicBezTo>
                  <a:pt x="1042041" y="1160195"/>
                  <a:pt x="1015360" y="1186876"/>
                  <a:pt x="982448" y="1186876"/>
                </a:cubicBezTo>
                <a:cubicBezTo>
                  <a:pt x="949536" y="1186876"/>
                  <a:pt x="922855" y="1160195"/>
                  <a:pt x="922855" y="1127283"/>
                </a:cubicBezTo>
                <a:cubicBezTo>
                  <a:pt x="922855" y="1094371"/>
                  <a:pt x="949536" y="1067690"/>
                  <a:pt x="982448" y="1067690"/>
                </a:cubicBezTo>
                <a:close/>
                <a:moveTo>
                  <a:pt x="1286149" y="1067690"/>
                </a:moveTo>
                <a:cubicBezTo>
                  <a:pt x="1319061" y="1067690"/>
                  <a:pt x="1345742" y="1094371"/>
                  <a:pt x="1345742" y="1127283"/>
                </a:cubicBezTo>
                <a:cubicBezTo>
                  <a:pt x="1345742" y="1160195"/>
                  <a:pt x="1319061" y="1186876"/>
                  <a:pt x="1286149" y="1186876"/>
                </a:cubicBezTo>
                <a:cubicBezTo>
                  <a:pt x="1253237" y="1186876"/>
                  <a:pt x="1226556" y="1160195"/>
                  <a:pt x="1226556" y="1127283"/>
                </a:cubicBezTo>
                <a:cubicBezTo>
                  <a:pt x="1226556" y="1094371"/>
                  <a:pt x="1253237" y="1067690"/>
                  <a:pt x="1286149" y="1067690"/>
                </a:cubicBezTo>
                <a:close/>
                <a:moveTo>
                  <a:pt x="1595424" y="1067690"/>
                </a:moveTo>
                <a:cubicBezTo>
                  <a:pt x="1628336" y="1067690"/>
                  <a:pt x="1655017" y="1094371"/>
                  <a:pt x="1655017" y="1127283"/>
                </a:cubicBezTo>
                <a:cubicBezTo>
                  <a:pt x="1655017" y="1160195"/>
                  <a:pt x="1628336" y="1186876"/>
                  <a:pt x="1595424" y="1186876"/>
                </a:cubicBezTo>
                <a:cubicBezTo>
                  <a:pt x="1562512" y="1186876"/>
                  <a:pt x="1535831" y="1160195"/>
                  <a:pt x="1535831" y="1127283"/>
                </a:cubicBezTo>
                <a:cubicBezTo>
                  <a:pt x="1535831" y="1094371"/>
                  <a:pt x="1562512" y="1067690"/>
                  <a:pt x="1595424" y="1067690"/>
                </a:cubicBezTo>
                <a:close/>
                <a:moveTo>
                  <a:pt x="1904699" y="1067690"/>
                </a:moveTo>
                <a:cubicBezTo>
                  <a:pt x="1937611" y="1067690"/>
                  <a:pt x="1964292" y="1094371"/>
                  <a:pt x="1964292" y="1127283"/>
                </a:cubicBezTo>
                <a:cubicBezTo>
                  <a:pt x="1964292" y="1160195"/>
                  <a:pt x="1937611" y="1186876"/>
                  <a:pt x="1904699" y="1186876"/>
                </a:cubicBezTo>
                <a:cubicBezTo>
                  <a:pt x="1871787" y="1186876"/>
                  <a:pt x="1845106" y="1160195"/>
                  <a:pt x="1845106" y="1127283"/>
                </a:cubicBezTo>
                <a:cubicBezTo>
                  <a:pt x="1845106" y="1094371"/>
                  <a:pt x="1871787" y="1067690"/>
                  <a:pt x="1904699" y="1067690"/>
                </a:cubicBezTo>
                <a:close/>
                <a:moveTo>
                  <a:pt x="2211489" y="1067690"/>
                </a:moveTo>
                <a:cubicBezTo>
                  <a:pt x="2244401" y="1067690"/>
                  <a:pt x="2271082" y="1094371"/>
                  <a:pt x="2271082" y="1127283"/>
                </a:cubicBezTo>
                <a:cubicBezTo>
                  <a:pt x="2271082" y="1160195"/>
                  <a:pt x="2244401" y="1186876"/>
                  <a:pt x="2211489" y="1186876"/>
                </a:cubicBezTo>
                <a:cubicBezTo>
                  <a:pt x="2178577" y="1186876"/>
                  <a:pt x="2151896" y="1160195"/>
                  <a:pt x="2151896" y="1127283"/>
                </a:cubicBezTo>
                <a:cubicBezTo>
                  <a:pt x="2151896" y="1094371"/>
                  <a:pt x="2178577" y="1067690"/>
                  <a:pt x="2211489" y="1067690"/>
                </a:cubicBezTo>
                <a:close/>
                <a:moveTo>
                  <a:pt x="59593" y="1067690"/>
                </a:moveTo>
                <a:cubicBezTo>
                  <a:pt x="92505" y="1067690"/>
                  <a:pt x="119186" y="1094371"/>
                  <a:pt x="119186" y="1127283"/>
                </a:cubicBezTo>
                <a:cubicBezTo>
                  <a:pt x="119186" y="1160195"/>
                  <a:pt x="92505" y="1186876"/>
                  <a:pt x="59593" y="1186876"/>
                </a:cubicBezTo>
                <a:cubicBezTo>
                  <a:pt x="26681" y="1186876"/>
                  <a:pt x="0" y="1160195"/>
                  <a:pt x="0" y="1127283"/>
                </a:cubicBezTo>
                <a:cubicBezTo>
                  <a:pt x="0" y="1094371"/>
                  <a:pt x="26681" y="1067690"/>
                  <a:pt x="59593" y="1067690"/>
                </a:cubicBezTo>
                <a:close/>
                <a:moveTo>
                  <a:pt x="368868" y="777923"/>
                </a:moveTo>
                <a:cubicBezTo>
                  <a:pt x="401780" y="777923"/>
                  <a:pt x="428461" y="804604"/>
                  <a:pt x="428461" y="837516"/>
                </a:cubicBezTo>
                <a:cubicBezTo>
                  <a:pt x="428461" y="870428"/>
                  <a:pt x="401780" y="897109"/>
                  <a:pt x="368868" y="897109"/>
                </a:cubicBezTo>
                <a:cubicBezTo>
                  <a:pt x="335956" y="897109"/>
                  <a:pt x="309275" y="870428"/>
                  <a:pt x="309275" y="837516"/>
                </a:cubicBezTo>
                <a:cubicBezTo>
                  <a:pt x="309275" y="804604"/>
                  <a:pt x="335956" y="777923"/>
                  <a:pt x="368868" y="777923"/>
                </a:cubicBezTo>
                <a:close/>
                <a:moveTo>
                  <a:pt x="675658" y="777923"/>
                </a:moveTo>
                <a:cubicBezTo>
                  <a:pt x="708570" y="777923"/>
                  <a:pt x="735251" y="804604"/>
                  <a:pt x="735251" y="837516"/>
                </a:cubicBezTo>
                <a:cubicBezTo>
                  <a:pt x="735251" y="870428"/>
                  <a:pt x="708570" y="897109"/>
                  <a:pt x="675658" y="897109"/>
                </a:cubicBezTo>
                <a:cubicBezTo>
                  <a:pt x="642746" y="897109"/>
                  <a:pt x="616065" y="870428"/>
                  <a:pt x="616065" y="837516"/>
                </a:cubicBezTo>
                <a:cubicBezTo>
                  <a:pt x="616065" y="804604"/>
                  <a:pt x="642746" y="777923"/>
                  <a:pt x="675658" y="777923"/>
                </a:cubicBezTo>
                <a:close/>
                <a:moveTo>
                  <a:pt x="982448" y="777923"/>
                </a:moveTo>
                <a:cubicBezTo>
                  <a:pt x="1015360" y="777923"/>
                  <a:pt x="1042041" y="804604"/>
                  <a:pt x="1042041" y="837516"/>
                </a:cubicBezTo>
                <a:cubicBezTo>
                  <a:pt x="1042041" y="870428"/>
                  <a:pt x="1015360" y="897109"/>
                  <a:pt x="982448" y="897109"/>
                </a:cubicBezTo>
                <a:cubicBezTo>
                  <a:pt x="949536" y="897109"/>
                  <a:pt x="922855" y="870428"/>
                  <a:pt x="922855" y="837516"/>
                </a:cubicBezTo>
                <a:cubicBezTo>
                  <a:pt x="922855" y="804604"/>
                  <a:pt x="949536" y="777923"/>
                  <a:pt x="982448" y="777923"/>
                </a:cubicBezTo>
                <a:close/>
                <a:moveTo>
                  <a:pt x="1286149" y="777923"/>
                </a:moveTo>
                <a:cubicBezTo>
                  <a:pt x="1319061" y="777923"/>
                  <a:pt x="1345742" y="804604"/>
                  <a:pt x="1345742" y="837516"/>
                </a:cubicBezTo>
                <a:cubicBezTo>
                  <a:pt x="1345742" y="870428"/>
                  <a:pt x="1319061" y="897108"/>
                  <a:pt x="1286149" y="897108"/>
                </a:cubicBezTo>
                <a:cubicBezTo>
                  <a:pt x="1253237" y="897108"/>
                  <a:pt x="1226556" y="870428"/>
                  <a:pt x="1226556" y="837516"/>
                </a:cubicBezTo>
                <a:cubicBezTo>
                  <a:pt x="1226556" y="804604"/>
                  <a:pt x="1253237" y="777923"/>
                  <a:pt x="1286149" y="777923"/>
                </a:cubicBezTo>
                <a:close/>
                <a:moveTo>
                  <a:pt x="1595424" y="777923"/>
                </a:moveTo>
                <a:cubicBezTo>
                  <a:pt x="1628336" y="777923"/>
                  <a:pt x="1655017" y="804604"/>
                  <a:pt x="1655017" y="837516"/>
                </a:cubicBezTo>
                <a:cubicBezTo>
                  <a:pt x="1655017" y="870427"/>
                  <a:pt x="1628336" y="897108"/>
                  <a:pt x="1595424" y="897108"/>
                </a:cubicBezTo>
                <a:cubicBezTo>
                  <a:pt x="1562512" y="897108"/>
                  <a:pt x="1535831" y="870427"/>
                  <a:pt x="1535831" y="837516"/>
                </a:cubicBezTo>
                <a:cubicBezTo>
                  <a:pt x="1535831" y="804604"/>
                  <a:pt x="1562512" y="777923"/>
                  <a:pt x="1595424" y="777923"/>
                </a:cubicBezTo>
                <a:close/>
                <a:moveTo>
                  <a:pt x="1904699" y="777923"/>
                </a:moveTo>
                <a:cubicBezTo>
                  <a:pt x="1937611" y="777923"/>
                  <a:pt x="1964292" y="804604"/>
                  <a:pt x="1964292" y="837515"/>
                </a:cubicBezTo>
                <a:cubicBezTo>
                  <a:pt x="1964292" y="870427"/>
                  <a:pt x="1937611" y="897108"/>
                  <a:pt x="1904699" y="897108"/>
                </a:cubicBezTo>
                <a:cubicBezTo>
                  <a:pt x="1871787" y="897108"/>
                  <a:pt x="1845106" y="870427"/>
                  <a:pt x="1845106" y="837515"/>
                </a:cubicBezTo>
                <a:cubicBezTo>
                  <a:pt x="1845106" y="804604"/>
                  <a:pt x="1871787" y="777923"/>
                  <a:pt x="1904699" y="777923"/>
                </a:cubicBezTo>
                <a:close/>
                <a:moveTo>
                  <a:pt x="2211489" y="777922"/>
                </a:moveTo>
                <a:cubicBezTo>
                  <a:pt x="2244401" y="777922"/>
                  <a:pt x="2271082" y="804603"/>
                  <a:pt x="2271082" y="837515"/>
                </a:cubicBezTo>
                <a:cubicBezTo>
                  <a:pt x="2271082" y="870427"/>
                  <a:pt x="2244401" y="897108"/>
                  <a:pt x="2211489" y="897108"/>
                </a:cubicBezTo>
                <a:cubicBezTo>
                  <a:pt x="2178577" y="897108"/>
                  <a:pt x="2151896" y="870427"/>
                  <a:pt x="2151896" y="837515"/>
                </a:cubicBezTo>
                <a:cubicBezTo>
                  <a:pt x="2151896" y="804603"/>
                  <a:pt x="2178577" y="777922"/>
                  <a:pt x="2211489" y="777922"/>
                </a:cubicBezTo>
                <a:close/>
                <a:moveTo>
                  <a:pt x="59593" y="777922"/>
                </a:moveTo>
                <a:cubicBezTo>
                  <a:pt x="92505" y="777922"/>
                  <a:pt x="119186" y="804603"/>
                  <a:pt x="119186" y="837515"/>
                </a:cubicBezTo>
                <a:cubicBezTo>
                  <a:pt x="119186" y="870427"/>
                  <a:pt x="92505" y="897108"/>
                  <a:pt x="59593" y="897108"/>
                </a:cubicBezTo>
                <a:cubicBezTo>
                  <a:pt x="26681" y="897108"/>
                  <a:pt x="0" y="870427"/>
                  <a:pt x="0" y="837515"/>
                </a:cubicBezTo>
                <a:cubicBezTo>
                  <a:pt x="0" y="804603"/>
                  <a:pt x="26681" y="777922"/>
                  <a:pt x="59593" y="777922"/>
                </a:cubicBezTo>
                <a:close/>
                <a:moveTo>
                  <a:pt x="368868" y="518616"/>
                </a:moveTo>
                <a:cubicBezTo>
                  <a:pt x="401780" y="518616"/>
                  <a:pt x="428461" y="545297"/>
                  <a:pt x="428461" y="578208"/>
                </a:cubicBezTo>
                <a:cubicBezTo>
                  <a:pt x="428461" y="611120"/>
                  <a:pt x="401780" y="637801"/>
                  <a:pt x="368868" y="637801"/>
                </a:cubicBezTo>
                <a:cubicBezTo>
                  <a:pt x="335956" y="637801"/>
                  <a:pt x="309275" y="611120"/>
                  <a:pt x="309275" y="578208"/>
                </a:cubicBezTo>
                <a:cubicBezTo>
                  <a:pt x="309275" y="545297"/>
                  <a:pt x="335956" y="518616"/>
                  <a:pt x="368868" y="518616"/>
                </a:cubicBezTo>
                <a:close/>
                <a:moveTo>
                  <a:pt x="675658" y="518616"/>
                </a:moveTo>
                <a:cubicBezTo>
                  <a:pt x="708570" y="518616"/>
                  <a:pt x="735251" y="545296"/>
                  <a:pt x="735251" y="578208"/>
                </a:cubicBezTo>
                <a:cubicBezTo>
                  <a:pt x="735251" y="611120"/>
                  <a:pt x="708570" y="637801"/>
                  <a:pt x="675658" y="637801"/>
                </a:cubicBezTo>
                <a:cubicBezTo>
                  <a:pt x="642746" y="637801"/>
                  <a:pt x="616065" y="611120"/>
                  <a:pt x="616065" y="578208"/>
                </a:cubicBezTo>
                <a:cubicBezTo>
                  <a:pt x="616065" y="545296"/>
                  <a:pt x="642746" y="518616"/>
                  <a:pt x="675658" y="518616"/>
                </a:cubicBezTo>
                <a:close/>
                <a:moveTo>
                  <a:pt x="982448" y="518615"/>
                </a:moveTo>
                <a:cubicBezTo>
                  <a:pt x="1015360" y="518615"/>
                  <a:pt x="1042041" y="545296"/>
                  <a:pt x="1042041" y="578208"/>
                </a:cubicBezTo>
                <a:cubicBezTo>
                  <a:pt x="1042041" y="611120"/>
                  <a:pt x="1015360" y="637801"/>
                  <a:pt x="982448" y="637801"/>
                </a:cubicBezTo>
                <a:cubicBezTo>
                  <a:pt x="949536" y="637801"/>
                  <a:pt x="922855" y="611120"/>
                  <a:pt x="922855" y="578208"/>
                </a:cubicBezTo>
                <a:cubicBezTo>
                  <a:pt x="922855" y="545296"/>
                  <a:pt x="949536" y="518615"/>
                  <a:pt x="982448" y="518615"/>
                </a:cubicBezTo>
                <a:close/>
                <a:moveTo>
                  <a:pt x="1286149" y="518615"/>
                </a:moveTo>
                <a:cubicBezTo>
                  <a:pt x="1319061" y="518615"/>
                  <a:pt x="1345742" y="545296"/>
                  <a:pt x="1345742" y="578208"/>
                </a:cubicBezTo>
                <a:cubicBezTo>
                  <a:pt x="1345742" y="611120"/>
                  <a:pt x="1319061" y="637801"/>
                  <a:pt x="1286149" y="637801"/>
                </a:cubicBezTo>
                <a:cubicBezTo>
                  <a:pt x="1253237" y="637801"/>
                  <a:pt x="1226556" y="611120"/>
                  <a:pt x="1226556" y="578208"/>
                </a:cubicBezTo>
                <a:cubicBezTo>
                  <a:pt x="1226556" y="545296"/>
                  <a:pt x="1253237" y="518615"/>
                  <a:pt x="1286149" y="518615"/>
                </a:cubicBezTo>
                <a:close/>
                <a:moveTo>
                  <a:pt x="1595424" y="518615"/>
                </a:moveTo>
                <a:cubicBezTo>
                  <a:pt x="1628336" y="518615"/>
                  <a:pt x="1655017" y="545296"/>
                  <a:pt x="1655017" y="578208"/>
                </a:cubicBezTo>
                <a:cubicBezTo>
                  <a:pt x="1655017" y="611120"/>
                  <a:pt x="1628336" y="637801"/>
                  <a:pt x="1595424" y="637801"/>
                </a:cubicBezTo>
                <a:cubicBezTo>
                  <a:pt x="1562512" y="637801"/>
                  <a:pt x="1535831" y="611120"/>
                  <a:pt x="1535831" y="578208"/>
                </a:cubicBezTo>
                <a:cubicBezTo>
                  <a:pt x="1535831" y="545296"/>
                  <a:pt x="1562512" y="518615"/>
                  <a:pt x="1595424" y="518615"/>
                </a:cubicBezTo>
                <a:close/>
                <a:moveTo>
                  <a:pt x="1904699" y="518615"/>
                </a:moveTo>
                <a:cubicBezTo>
                  <a:pt x="1937611" y="518615"/>
                  <a:pt x="1964292" y="545296"/>
                  <a:pt x="1964292" y="578208"/>
                </a:cubicBezTo>
                <a:cubicBezTo>
                  <a:pt x="1964292" y="611120"/>
                  <a:pt x="1937611" y="637801"/>
                  <a:pt x="1904699" y="637801"/>
                </a:cubicBezTo>
                <a:cubicBezTo>
                  <a:pt x="1871787" y="637801"/>
                  <a:pt x="1845106" y="611120"/>
                  <a:pt x="1845106" y="578208"/>
                </a:cubicBezTo>
                <a:cubicBezTo>
                  <a:pt x="1845106" y="545296"/>
                  <a:pt x="1871787" y="518615"/>
                  <a:pt x="1904699" y="518615"/>
                </a:cubicBezTo>
                <a:close/>
                <a:moveTo>
                  <a:pt x="2211489" y="518615"/>
                </a:moveTo>
                <a:cubicBezTo>
                  <a:pt x="2244401" y="518615"/>
                  <a:pt x="2271082" y="545296"/>
                  <a:pt x="2271082" y="578208"/>
                </a:cubicBezTo>
                <a:cubicBezTo>
                  <a:pt x="2271082" y="611120"/>
                  <a:pt x="2244401" y="637801"/>
                  <a:pt x="2211489" y="637801"/>
                </a:cubicBezTo>
                <a:cubicBezTo>
                  <a:pt x="2178577" y="637801"/>
                  <a:pt x="2151896" y="611120"/>
                  <a:pt x="2151896" y="578208"/>
                </a:cubicBezTo>
                <a:cubicBezTo>
                  <a:pt x="2151896" y="545296"/>
                  <a:pt x="2178577" y="518615"/>
                  <a:pt x="2211489" y="518615"/>
                </a:cubicBezTo>
                <a:close/>
                <a:moveTo>
                  <a:pt x="59593" y="518615"/>
                </a:moveTo>
                <a:cubicBezTo>
                  <a:pt x="92505" y="518615"/>
                  <a:pt x="119186" y="545296"/>
                  <a:pt x="119186" y="578208"/>
                </a:cubicBezTo>
                <a:cubicBezTo>
                  <a:pt x="119186" y="611120"/>
                  <a:pt x="92505" y="637801"/>
                  <a:pt x="59593" y="637801"/>
                </a:cubicBezTo>
                <a:cubicBezTo>
                  <a:pt x="26681" y="637801"/>
                  <a:pt x="0" y="611120"/>
                  <a:pt x="0" y="578208"/>
                </a:cubicBezTo>
                <a:cubicBezTo>
                  <a:pt x="0" y="545296"/>
                  <a:pt x="26681" y="518615"/>
                  <a:pt x="59593" y="518615"/>
                </a:cubicBezTo>
                <a:close/>
                <a:moveTo>
                  <a:pt x="368868" y="259308"/>
                </a:moveTo>
                <a:cubicBezTo>
                  <a:pt x="401780" y="259308"/>
                  <a:pt x="428461" y="285989"/>
                  <a:pt x="428461" y="318901"/>
                </a:cubicBezTo>
                <a:cubicBezTo>
                  <a:pt x="428461" y="351813"/>
                  <a:pt x="401780" y="378494"/>
                  <a:pt x="368868" y="378494"/>
                </a:cubicBezTo>
                <a:cubicBezTo>
                  <a:pt x="335956" y="378494"/>
                  <a:pt x="309275" y="351813"/>
                  <a:pt x="309275" y="318901"/>
                </a:cubicBezTo>
                <a:cubicBezTo>
                  <a:pt x="309275" y="285989"/>
                  <a:pt x="335956" y="259308"/>
                  <a:pt x="368868" y="259308"/>
                </a:cubicBezTo>
                <a:close/>
                <a:moveTo>
                  <a:pt x="675658" y="259308"/>
                </a:moveTo>
                <a:cubicBezTo>
                  <a:pt x="708570" y="259308"/>
                  <a:pt x="735251" y="285989"/>
                  <a:pt x="735251" y="318901"/>
                </a:cubicBezTo>
                <a:cubicBezTo>
                  <a:pt x="735251" y="351813"/>
                  <a:pt x="708570" y="378494"/>
                  <a:pt x="675658" y="378494"/>
                </a:cubicBezTo>
                <a:cubicBezTo>
                  <a:pt x="642746" y="378494"/>
                  <a:pt x="616065" y="351813"/>
                  <a:pt x="616065" y="318901"/>
                </a:cubicBezTo>
                <a:cubicBezTo>
                  <a:pt x="616065" y="285989"/>
                  <a:pt x="642746" y="259308"/>
                  <a:pt x="675658" y="259308"/>
                </a:cubicBezTo>
                <a:close/>
                <a:moveTo>
                  <a:pt x="982448" y="259308"/>
                </a:moveTo>
                <a:cubicBezTo>
                  <a:pt x="1015360" y="259308"/>
                  <a:pt x="1042041" y="285989"/>
                  <a:pt x="1042041" y="318901"/>
                </a:cubicBezTo>
                <a:cubicBezTo>
                  <a:pt x="1042041" y="351813"/>
                  <a:pt x="1015360" y="378494"/>
                  <a:pt x="982448" y="378494"/>
                </a:cubicBezTo>
                <a:cubicBezTo>
                  <a:pt x="949536" y="378494"/>
                  <a:pt x="922855" y="351813"/>
                  <a:pt x="922855" y="318901"/>
                </a:cubicBezTo>
                <a:cubicBezTo>
                  <a:pt x="922855" y="285989"/>
                  <a:pt x="949536" y="259308"/>
                  <a:pt x="982448" y="259308"/>
                </a:cubicBezTo>
                <a:close/>
                <a:moveTo>
                  <a:pt x="1286149" y="259308"/>
                </a:moveTo>
                <a:cubicBezTo>
                  <a:pt x="1319061" y="259308"/>
                  <a:pt x="1345742" y="285989"/>
                  <a:pt x="1345742" y="318901"/>
                </a:cubicBezTo>
                <a:cubicBezTo>
                  <a:pt x="1345742" y="351813"/>
                  <a:pt x="1319061" y="378494"/>
                  <a:pt x="1286149" y="378494"/>
                </a:cubicBezTo>
                <a:cubicBezTo>
                  <a:pt x="1253237" y="378494"/>
                  <a:pt x="1226556" y="351813"/>
                  <a:pt x="1226556" y="318901"/>
                </a:cubicBezTo>
                <a:cubicBezTo>
                  <a:pt x="1226556" y="285989"/>
                  <a:pt x="1253237" y="259308"/>
                  <a:pt x="1286149" y="259308"/>
                </a:cubicBezTo>
                <a:close/>
                <a:moveTo>
                  <a:pt x="1595424" y="259308"/>
                </a:moveTo>
                <a:cubicBezTo>
                  <a:pt x="1628336" y="259308"/>
                  <a:pt x="1655017" y="285989"/>
                  <a:pt x="1655017" y="318901"/>
                </a:cubicBezTo>
                <a:cubicBezTo>
                  <a:pt x="1655017" y="351813"/>
                  <a:pt x="1628336" y="378494"/>
                  <a:pt x="1595424" y="378494"/>
                </a:cubicBezTo>
                <a:cubicBezTo>
                  <a:pt x="1562512" y="378494"/>
                  <a:pt x="1535831" y="351813"/>
                  <a:pt x="1535831" y="318901"/>
                </a:cubicBezTo>
                <a:cubicBezTo>
                  <a:pt x="1535831" y="285989"/>
                  <a:pt x="1562512" y="259308"/>
                  <a:pt x="1595424" y="259308"/>
                </a:cubicBezTo>
                <a:close/>
                <a:moveTo>
                  <a:pt x="1904699" y="259308"/>
                </a:moveTo>
                <a:cubicBezTo>
                  <a:pt x="1937611" y="259308"/>
                  <a:pt x="1964292" y="285989"/>
                  <a:pt x="1964292" y="318901"/>
                </a:cubicBezTo>
                <a:cubicBezTo>
                  <a:pt x="1964292" y="351813"/>
                  <a:pt x="1937611" y="378493"/>
                  <a:pt x="1904699" y="378493"/>
                </a:cubicBezTo>
                <a:cubicBezTo>
                  <a:pt x="1871787" y="378493"/>
                  <a:pt x="1845106" y="351813"/>
                  <a:pt x="1845106" y="318901"/>
                </a:cubicBezTo>
                <a:cubicBezTo>
                  <a:pt x="1845106" y="285989"/>
                  <a:pt x="1871787" y="259308"/>
                  <a:pt x="1904699" y="259308"/>
                </a:cubicBezTo>
                <a:close/>
                <a:moveTo>
                  <a:pt x="2211489" y="259308"/>
                </a:moveTo>
                <a:cubicBezTo>
                  <a:pt x="2244401" y="259308"/>
                  <a:pt x="2271082" y="285989"/>
                  <a:pt x="2271082" y="318900"/>
                </a:cubicBezTo>
                <a:cubicBezTo>
                  <a:pt x="2271082" y="351812"/>
                  <a:pt x="2244401" y="378493"/>
                  <a:pt x="2211489" y="378493"/>
                </a:cubicBezTo>
                <a:cubicBezTo>
                  <a:pt x="2178577" y="378493"/>
                  <a:pt x="2151896" y="351812"/>
                  <a:pt x="2151896" y="318900"/>
                </a:cubicBezTo>
                <a:cubicBezTo>
                  <a:pt x="2151896" y="285989"/>
                  <a:pt x="2178577" y="259308"/>
                  <a:pt x="2211489" y="259308"/>
                </a:cubicBezTo>
                <a:close/>
                <a:moveTo>
                  <a:pt x="59593" y="259308"/>
                </a:moveTo>
                <a:cubicBezTo>
                  <a:pt x="92505" y="259308"/>
                  <a:pt x="119186" y="285988"/>
                  <a:pt x="119186" y="318900"/>
                </a:cubicBezTo>
                <a:cubicBezTo>
                  <a:pt x="119186" y="351812"/>
                  <a:pt x="92505" y="378493"/>
                  <a:pt x="59593" y="378493"/>
                </a:cubicBezTo>
                <a:cubicBezTo>
                  <a:pt x="26681" y="378493"/>
                  <a:pt x="0" y="351812"/>
                  <a:pt x="0" y="318900"/>
                </a:cubicBezTo>
                <a:cubicBezTo>
                  <a:pt x="0" y="285988"/>
                  <a:pt x="26681" y="259308"/>
                  <a:pt x="59593" y="259308"/>
                </a:cubicBezTo>
                <a:close/>
                <a:moveTo>
                  <a:pt x="368868" y="1"/>
                </a:moveTo>
                <a:cubicBezTo>
                  <a:pt x="401780" y="1"/>
                  <a:pt x="428461" y="26682"/>
                  <a:pt x="428461" y="59594"/>
                </a:cubicBezTo>
                <a:cubicBezTo>
                  <a:pt x="428461" y="92506"/>
                  <a:pt x="401780" y="119187"/>
                  <a:pt x="368868" y="119187"/>
                </a:cubicBezTo>
                <a:cubicBezTo>
                  <a:pt x="335956" y="119187"/>
                  <a:pt x="309275" y="92506"/>
                  <a:pt x="309275" y="59594"/>
                </a:cubicBezTo>
                <a:cubicBezTo>
                  <a:pt x="309275" y="26682"/>
                  <a:pt x="335956" y="1"/>
                  <a:pt x="368868" y="1"/>
                </a:cubicBezTo>
                <a:close/>
                <a:moveTo>
                  <a:pt x="675658" y="1"/>
                </a:moveTo>
                <a:cubicBezTo>
                  <a:pt x="708570" y="1"/>
                  <a:pt x="735251" y="26682"/>
                  <a:pt x="735251" y="59594"/>
                </a:cubicBezTo>
                <a:cubicBezTo>
                  <a:pt x="735251" y="92506"/>
                  <a:pt x="708570" y="119186"/>
                  <a:pt x="675658" y="119186"/>
                </a:cubicBezTo>
                <a:cubicBezTo>
                  <a:pt x="642746" y="119186"/>
                  <a:pt x="616065" y="92506"/>
                  <a:pt x="616065" y="59594"/>
                </a:cubicBezTo>
                <a:cubicBezTo>
                  <a:pt x="616065" y="26682"/>
                  <a:pt x="642746" y="1"/>
                  <a:pt x="675658" y="1"/>
                </a:cubicBezTo>
                <a:close/>
                <a:moveTo>
                  <a:pt x="982448" y="1"/>
                </a:moveTo>
                <a:cubicBezTo>
                  <a:pt x="1015360" y="1"/>
                  <a:pt x="1042041" y="26682"/>
                  <a:pt x="1042041" y="59594"/>
                </a:cubicBezTo>
                <a:cubicBezTo>
                  <a:pt x="1042041" y="92505"/>
                  <a:pt x="1015360" y="119186"/>
                  <a:pt x="982448" y="119186"/>
                </a:cubicBezTo>
                <a:cubicBezTo>
                  <a:pt x="949536" y="119186"/>
                  <a:pt x="922855" y="92505"/>
                  <a:pt x="922855" y="59594"/>
                </a:cubicBezTo>
                <a:cubicBezTo>
                  <a:pt x="922855" y="26682"/>
                  <a:pt x="949536" y="1"/>
                  <a:pt x="982448" y="1"/>
                </a:cubicBezTo>
                <a:close/>
                <a:moveTo>
                  <a:pt x="1286149" y="1"/>
                </a:moveTo>
                <a:cubicBezTo>
                  <a:pt x="1319061" y="1"/>
                  <a:pt x="1345742" y="26681"/>
                  <a:pt x="1345742" y="59593"/>
                </a:cubicBezTo>
                <a:cubicBezTo>
                  <a:pt x="1345742" y="92505"/>
                  <a:pt x="1319061" y="119186"/>
                  <a:pt x="1286149" y="119186"/>
                </a:cubicBezTo>
                <a:cubicBezTo>
                  <a:pt x="1253237" y="119186"/>
                  <a:pt x="1226556" y="92505"/>
                  <a:pt x="1226556" y="59593"/>
                </a:cubicBezTo>
                <a:cubicBezTo>
                  <a:pt x="1226556" y="26681"/>
                  <a:pt x="1253237" y="1"/>
                  <a:pt x="1286149" y="1"/>
                </a:cubicBezTo>
                <a:close/>
                <a:moveTo>
                  <a:pt x="1595424" y="0"/>
                </a:moveTo>
                <a:cubicBezTo>
                  <a:pt x="1628336" y="0"/>
                  <a:pt x="1655017" y="26681"/>
                  <a:pt x="1655017" y="59593"/>
                </a:cubicBezTo>
                <a:cubicBezTo>
                  <a:pt x="1655017" y="92505"/>
                  <a:pt x="1628336" y="119186"/>
                  <a:pt x="1595424" y="119186"/>
                </a:cubicBezTo>
                <a:cubicBezTo>
                  <a:pt x="1562512" y="119186"/>
                  <a:pt x="1535831" y="92505"/>
                  <a:pt x="1535831" y="59593"/>
                </a:cubicBezTo>
                <a:cubicBezTo>
                  <a:pt x="1535831" y="26681"/>
                  <a:pt x="1562512" y="0"/>
                  <a:pt x="1595424" y="0"/>
                </a:cubicBezTo>
                <a:close/>
                <a:moveTo>
                  <a:pt x="1904699" y="0"/>
                </a:moveTo>
                <a:cubicBezTo>
                  <a:pt x="1937611" y="0"/>
                  <a:pt x="1964292" y="26681"/>
                  <a:pt x="1964292" y="59593"/>
                </a:cubicBezTo>
                <a:cubicBezTo>
                  <a:pt x="1964292" y="92505"/>
                  <a:pt x="1937611" y="119186"/>
                  <a:pt x="1904699" y="119186"/>
                </a:cubicBezTo>
                <a:cubicBezTo>
                  <a:pt x="1871787" y="119186"/>
                  <a:pt x="1845106" y="92505"/>
                  <a:pt x="1845106" y="59593"/>
                </a:cubicBezTo>
                <a:cubicBezTo>
                  <a:pt x="1845106" y="26681"/>
                  <a:pt x="1871787" y="0"/>
                  <a:pt x="1904699" y="0"/>
                </a:cubicBezTo>
                <a:close/>
                <a:moveTo>
                  <a:pt x="2211489" y="0"/>
                </a:moveTo>
                <a:cubicBezTo>
                  <a:pt x="2244401" y="0"/>
                  <a:pt x="2271082" y="26681"/>
                  <a:pt x="2271082" y="59593"/>
                </a:cubicBezTo>
                <a:cubicBezTo>
                  <a:pt x="2271082" y="92505"/>
                  <a:pt x="2244401" y="119186"/>
                  <a:pt x="2211489" y="119186"/>
                </a:cubicBezTo>
                <a:cubicBezTo>
                  <a:pt x="2178577" y="119186"/>
                  <a:pt x="2151896" y="92505"/>
                  <a:pt x="2151896" y="59593"/>
                </a:cubicBezTo>
                <a:cubicBezTo>
                  <a:pt x="2151896" y="26681"/>
                  <a:pt x="2178577" y="0"/>
                  <a:pt x="2211489" y="0"/>
                </a:cubicBezTo>
                <a:close/>
                <a:moveTo>
                  <a:pt x="59593" y="0"/>
                </a:moveTo>
                <a:cubicBezTo>
                  <a:pt x="92505" y="0"/>
                  <a:pt x="119186" y="26681"/>
                  <a:pt x="119186" y="59593"/>
                </a:cubicBezTo>
                <a:cubicBezTo>
                  <a:pt x="119186" y="92505"/>
                  <a:pt x="92505" y="119186"/>
                  <a:pt x="59593" y="119186"/>
                </a:cubicBezTo>
                <a:cubicBezTo>
                  <a:pt x="26681" y="119186"/>
                  <a:pt x="0" y="92505"/>
                  <a:pt x="0" y="59593"/>
                </a:cubicBezTo>
                <a:cubicBezTo>
                  <a:pt x="0" y="26681"/>
                  <a:pt x="26681" y="0"/>
                  <a:pt x="59593"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Tree>
    <p:extLst>
      <p:ext uri="{BB962C8B-B14F-4D97-AF65-F5344CB8AC3E}">
        <p14:creationId xmlns:p14="http://schemas.microsoft.com/office/powerpoint/2010/main" val="2353636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2A32C841-FECF-4248-AEC3-C59CB23E995E}"/>
              </a:ext>
            </a:extLst>
          </p:cNvPr>
          <p:cNvSpPr txBox="1"/>
          <p:nvPr/>
        </p:nvSpPr>
        <p:spPr>
          <a:xfrm>
            <a:off x="2832933" y="378176"/>
            <a:ext cx="6526146"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Helvetica Neue"/>
              </a:rPr>
              <a:t>SIPOC: New Product Introduction Process</a:t>
            </a:r>
          </a:p>
        </p:txBody>
      </p:sp>
      <p:sp>
        <p:nvSpPr>
          <p:cNvPr id="63" name="Rectangle: Rounded Corners 62">
            <a:extLst>
              <a:ext uri="{FF2B5EF4-FFF2-40B4-BE49-F238E27FC236}">
                <a16:creationId xmlns:a16="http://schemas.microsoft.com/office/drawing/2014/main" id="{037C0F75-2DCF-411B-98C2-7B5008B77DD6}"/>
              </a:ext>
            </a:extLst>
          </p:cNvPr>
          <p:cNvSpPr/>
          <p:nvPr/>
        </p:nvSpPr>
        <p:spPr>
          <a:xfrm>
            <a:off x="5138215" y="2119410"/>
            <a:ext cx="1940953" cy="4302358"/>
          </a:xfrm>
          <a:prstGeom prst="roundRect">
            <a:avLst>
              <a:gd name="adj" fmla="val 3730"/>
            </a:avLst>
          </a:prstGeom>
          <a:gradFill>
            <a:gsLst>
              <a:gs pos="8000">
                <a:schemeClr val="accent1">
                  <a:alpha val="15000"/>
                </a:schemeClr>
              </a:gs>
              <a:gs pos="100000">
                <a:schemeClr val="accent2">
                  <a:alpha val="1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US" sz="2500" b="1" dirty="0">
              <a:solidFill>
                <a:schemeClr val="bg1"/>
              </a:solidFill>
              <a:latin typeface="Century Gothic" panose="020B0502020202020204" pitchFamily="34" charset="0"/>
            </a:endParaRPr>
          </a:p>
        </p:txBody>
      </p:sp>
      <p:sp>
        <p:nvSpPr>
          <p:cNvPr id="108" name="Arrow: Chevron 107">
            <a:extLst>
              <a:ext uri="{FF2B5EF4-FFF2-40B4-BE49-F238E27FC236}">
                <a16:creationId xmlns:a16="http://schemas.microsoft.com/office/drawing/2014/main" id="{C2869328-84BB-4B9C-9748-113D4DB89622}"/>
              </a:ext>
            </a:extLst>
          </p:cNvPr>
          <p:cNvSpPr/>
          <p:nvPr/>
        </p:nvSpPr>
        <p:spPr>
          <a:xfrm rot="5400000">
            <a:off x="6071262" y="2739092"/>
            <a:ext cx="74858" cy="116758"/>
          </a:xfrm>
          <a:prstGeom prst="chevron">
            <a:avLst>
              <a:gd name="adj" fmla="val 54064"/>
            </a:avLst>
          </a:prstGeom>
          <a:solidFill>
            <a:srgbClr val="44546A"/>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lIns="4572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endParaRPr kumimoji="0" lang="en-US" sz="800" i="0" u="none" strike="noStrike" kern="1200" cap="none" spc="0" normalizeH="0" baseline="0" noProof="0" dirty="0">
              <a:ln>
                <a:noFill/>
              </a:ln>
              <a:solidFill>
                <a:prstClr val="black"/>
              </a:solidFill>
              <a:effectLst/>
              <a:uLnTx/>
              <a:uFillTx/>
              <a:latin typeface="+mj-lt"/>
              <a:ea typeface="+mn-ea"/>
              <a:cs typeface="+mn-cs"/>
            </a:endParaRPr>
          </a:p>
        </p:txBody>
      </p:sp>
      <p:sp>
        <p:nvSpPr>
          <p:cNvPr id="109" name="Arrow: Chevron 108">
            <a:extLst>
              <a:ext uri="{FF2B5EF4-FFF2-40B4-BE49-F238E27FC236}">
                <a16:creationId xmlns:a16="http://schemas.microsoft.com/office/drawing/2014/main" id="{CA8D2D44-C82C-4EF2-8D19-7CFD45E03EDB}"/>
              </a:ext>
            </a:extLst>
          </p:cNvPr>
          <p:cNvSpPr/>
          <p:nvPr/>
        </p:nvSpPr>
        <p:spPr>
          <a:xfrm rot="5400000">
            <a:off x="6071262" y="3475652"/>
            <a:ext cx="74858" cy="116758"/>
          </a:xfrm>
          <a:prstGeom prst="chevron">
            <a:avLst>
              <a:gd name="adj" fmla="val 54064"/>
            </a:avLst>
          </a:prstGeom>
          <a:solidFill>
            <a:srgbClr val="44546A"/>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lIns="4572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endParaRPr kumimoji="0" lang="en-US" sz="800" i="0" u="none" strike="noStrike" kern="1200" cap="none" spc="0" normalizeH="0" baseline="0" noProof="0" dirty="0">
              <a:ln>
                <a:noFill/>
              </a:ln>
              <a:solidFill>
                <a:prstClr val="black"/>
              </a:solidFill>
              <a:effectLst/>
              <a:uLnTx/>
              <a:uFillTx/>
              <a:latin typeface="+mj-lt"/>
              <a:ea typeface="+mn-ea"/>
              <a:cs typeface="+mn-cs"/>
            </a:endParaRPr>
          </a:p>
        </p:txBody>
      </p:sp>
      <p:sp>
        <p:nvSpPr>
          <p:cNvPr id="110" name="Arrow: Chevron 109">
            <a:extLst>
              <a:ext uri="{FF2B5EF4-FFF2-40B4-BE49-F238E27FC236}">
                <a16:creationId xmlns:a16="http://schemas.microsoft.com/office/drawing/2014/main" id="{AA4D6D09-EDD1-418E-8DE2-2D881E862E53}"/>
              </a:ext>
            </a:extLst>
          </p:cNvPr>
          <p:cNvSpPr/>
          <p:nvPr/>
        </p:nvSpPr>
        <p:spPr>
          <a:xfrm rot="5400000">
            <a:off x="6071262" y="4212212"/>
            <a:ext cx="74858" cy="116758"/>
          </a:xfrm>
          <a:prstGeom prst="chevron">
            <a:avLst>
              <a:gd name="adj" fmla="val 54064"/>
            </a:avLst>
          </a:prstGeom>
          <a:solidFill>
            <a:srgbClr val="44546A"/>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lIns="4572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endParaRPr kumimoji="0" lang="en-US" sz="800" i="0" u="none" strike="noStrike" kern="1200" cap="none" spc="0" normalizeH="0" baseline="0" noProof="0" dirty="0">
              <a:ln>
                <a:noFill/>
              </a:ln>
              <a:solidFill>
                <a:prstClr val="black"/>
              </a:solidFill>
              <a:effectLst/>
              <a:uLnTx/>
              <a:uFillTx/>
              <a:latin typeface="+mj-lt"/>
              <a:ea typeface="+mn-ea"/>
              <a:cs typeface="+mn-cs"/>
            </a:endParaRPr>
          </a:p>
        </p:txBody>
      </p:sp>
      <p:sp>
        <p:nvSpPr>
          <p:cNvPr id="111" name="Arrow: Chevron 110">
            <a:extLst>
              <a:ext uri="{FF2B5EF4-FFF2-40B4-BE49-F238E27FC236}">
                <a16:creationId xmlns:a16="http://schemas.microsoft.com/office/drawing/2014/main" id="{E105600A-D32A-4B26-898F-34557F0DB0DA}"/>
              </a:ext>
            </a:extLst>
          </p:cNvPr>
          <p:cNvSpPr/>
          <p:nvPr/>
        </p:nvSpPr>
        <p:spPr>
          <a:xfrm rot="5400000">
            <a:off x="6071262" y="4948772"/>
            <a:ext cx="74858" cy="116758"/>
          </a:xfrm>
          <a:prstGeom prst="chevron">
            <a:avLst>
              <a:gd name="adj" fmla="val 54064"/>
            </a:avLst>
          </a:prstGeom>
          <a:solidFill>
            <a:srgbClr val="44546A"/>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lIns="4572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endParaRPr kumimoji="0" lang="en-US" sz="800" i="0" u="none" strike="noStrike" kern="1200" cap="none" spc="0" normalizeH="0" baseline="0" noProof="0" dirty="0">
              <a:ln>
                <a:noFill/>
              </a:ln>
              <a:solidFill>
                <a:prstClr val="black"/>
              </a:solidFill>
              <a:effectLst/>
              <a:uLnTx/>
              <a:uFillTx/>
              <a:latin typeface="+mj-lt"/>
              <a:ea typeface="+mn-ea"/>
              <a:cs typeface="+mn-cs"/>
            </a:endParaRPr>
          </a:p>
        </p:txBody>
      </p:sp>
      <p:sp>
        <p:nvSpPr>
          <p:cNvPr id="112" name="Arrow: Chevron 111">
            <a:extLst>
              <a:ext uri="{FF2B5EF4-FFF2-40B4-BE49-F238E27FC236}">
                <a16:creationId xmlns:a16="http://schemas.microsoft.com/office/drawing/2014/main" id="{865874B7-92FD-405E-A0BC-1308CD4F7768}"/>
              </a:ext>
            </a:extLst>
          </p:cNvPr>
          <p:cNvSpPr/>
          <p:nvPr/>
        </p:nvSpPr>
        <p:spPr>
          <a:xfrm rot="5400000">
            <a:off x="6071262" y="5685332"/>
            <a:ext cx="74858" cy="116758"/>
          </a:xfrm>
          <a:prstGeom prst="chevron">
            <a:avLst>
              <a:gd name="adj" fmla="val 54064"/>
            </a:avLst>
          </a:prstGeom>
          <a:solidFill>
            <a:srgbClr val="44546A"/>
          </a:solidFill>
          <a:ln w="12700" cap="rnd">
            <a:noFill/>
            <a:tailEnd type="triangle"/>
          </a:ln>
        </p:spPr>
        <p:style>
          <a:lnRef idx="1">
            <a:schemeClr val="accent1"/>
          </a:lnRef>
          <a:fillRef idx="0">
            <a:schemeClr val="accent1"/>
          </a:fillRef>
          <a:effectRef idx="0">
            <a:schemeClr val="accent1"/>
          </a:effectRef>
          <a:fontRef idx="minor">
            <a:schemeClr val="tx1"/>
          </a:fontRef>
        </p:style>
        <p:txBody>
          <a:bodyPr lIns="45720" rIns="4572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endParaRPr kumimoji="0" lang="en-US" sz="800" i="0" u="none" strike="noStrike" kern="1200" cap="none" spc="0" normalizeH="0" baseline="0" noProof="0" dirty="0">
              <a:ln>
                <a:noFill/>
              </a:ln>
              <a:solidFill>
                <a:prstClr val="black"/>
              </a:solidFill>
              <a:effectLst/>
              <a:uLnTx/>
              <a:uFillTx/>
              <a:latin typeface="+mj-lt"/>
              <a:ea typeface="+mn-ea"/>
              <a:cs typeface="+mn-cs"/>
            </a:endParaRPr>
          </a:p>
        </p:txBody>
      </p:sp>
      <p:sp>
        <p:nvSpPr>
          <p:cNvPr id="67" name="Rectangle: Rounded Corners 66">
            <a:extLst>
              <a:ext uri="{FF2B5EF4-FFF2-40B4-BE49-F238E27FC236}">
                <a16:creationId xmlns:a16="http://schemas.microsoft.com/office/drawing/2014/main" id="{2BCED410-A3A3-4BB6-9E7B-A2C71CB585DA}"/>
              </a:ext>
            </a:extLst>
          </p:cNvPr>
          <p:cNvSpPr/>
          <p:nvPr/>
        </p:nvSpPr>
        <p:spPr>
          <a:xfrm>
            <a:off x="3018978" y="5802207"/>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Business Case</a:t>
            </a:r>
          </a:p>
        </p:txBody>
      </p:sp>
      <p:sp>
        <p:nvSpPr>
          <p:cNvPr id="93" name="Rectangle 92">
            <a:extLst>
              <a:ext uri="{FF2B5EF4-FFF2-40B4-BE49-F238E27FC236}">
                <a16:creationId xmlns:a16="http://schemas.microsoft.com/office/drawing/2014/main" id="{FF8D8E7B-1E97-48CB-A6BE-DB197D6C4EEB}"/>
              </a:ext>
            </a:extLst>
          </p:cNvPr>
          <p:cNvSpPr/>
          <p:nvPr/>
        </p:nvSpPr>
        <p:spPr>
          <a:xfrm>
            <a:off x="5405580" y="5802207"/>
            <a:ext cx="1406222" cy="6195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400"/>
              </a:lnSpc>
              <a:spcAft>
                <a:spcPts val="600"/>
              </a:spcAft>
            </a:pPr>
            <a:r>
              <a:rPr lang="en-US" sz="900" b="1" dirty="0">
                <a:solidFill>
                  <a:schemeClr val="tx2"/>
                </a:solidFill>
              </a:rPr>
              <a:t>New Products in Production</a:t>
            </a:r>
          </a:p>
        </p:txBody>
      </p:sp>
      <p:sp>
        <p:nvSpPr>
          <p:cNvPr id="57" name="Rectangle: Rounded Corners 56">
            <a:extLst>
              <a:ext uri="{FF2B5EF4-FFF2-40B4-BE49-F238E27FC236}">
                <a16:creationId xmlns:a16="http://schemas.microsoft.com/office/drawing/2014/main" id="{FEEB7AAF-F928-45D9-A58A-4B969CCD38FA}"/>
              </a:ext>
            </a:extLst>
          </p:cNvPr>
          <p:cNvSpPr/>
          <p:nvPr/>
        </p:nvSpPr>
        <p:spPr>
          <a:xfrm>
            <a:off x="899741" y="5065649"/>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Consumers (Preference)</a:t>
            </a:r>
          </a:p>
        </p:txBody>
      </p:sp>
      <p:sp>
        <p:nvSpPr>
          <p:cNvPr id="68" name="Rectangle: Rounded Corners 67">
            <a:extLst>
              <a:ext uri="{FF2B5EF4-FFF2-40B4-BE49-F238E27FC236}">
                <a16:creationId xmlns:a16="http://schemas.microsoft.com/office/drawing/2014/main" id="{AF9A1B02-6B43-4168-B77B-0DF33A00A840}"/>
              </a:ext>
            </a:extLst>
          </p:cNvPr>
          <p:cNvSpPr/>
          <p:nvPr/>
        </p:nvSpPr>
        <p:spPr>
          <a:xfrm>
            <a:off x="3018978" y="5065649"/>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Market Analysis Output</a:t>
            </a:r>
          </a:p>
        </p:txBody>
      </p:sp>
      <p:sp>
        <p:nvSpPr>
          <p:cNvPr id="94" name="Rectangle 93">
            <a:extLst>
              <a:ext uri="{FF2B5EF4-FFF2-40B4-BE49-F238E27FC236}">
                <a16:creationId xmlns:a16="http://schemas.microsoft.com/office/drawing/2014/main" id="{1BA75D23-9826-45A3-B519-15B0B2CB3CDB}"/>
              </a:ext>
            </a:extLst>
          </p:cNvPr>
          <p:cNvSpPr/>
          <p:nvPr/>
        </p:nvSpPr>
        <p:spPr>
          <a:xfrm>
            <a:off x="5283741" y="5065650"/>
            <a:ext cx="1649899" cy="6195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400"/>
              </a:lnSpc>
              <a:spcAft>
                <a:spcPts val="600"/>
              </a:spcAft>
            </a:pPr>
            <a:r>
              <a:rPr lang="en-US" sz="900" b="1" dirty="0">
                <a:solidFill>
                  <a:schemeClr val="tx2"/>
                </a:solidFill>
              </a:rPr>
              <a:t>Production Tooling &amp; Assembly</a:t>
            </a:r>
          </a:p>
        </p:txBody>
      </p:sp>
      <p:sp>
        <p:nvSpPr>
          <p:cNvPr id="75" name="Rectangle: Rounded Corners 74">
            <a:extLst>
              <a:ext uri="{FF2B5EF4-FFF2-40B4-BE49-F238E27FC236}">
                <a16:creationId xmlns:a16="http://schemas.microsoft.com/office/drawing/2014/main" id="{52DE4618-0541-42D4-A494-0B73997EDD70}"/>
              </a:ext>
            </a:extLst>
          </p:cNvPr>
          <p:cNvSpPr/>
          <p:nvPr/>
        </p:nvSpPr>
        <p:spPr>
          <a:xfrm>
            <a:off x="7257452" y="5065649"/>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Assembly Cells Implemented</a:t>
            </a:r>
          </a:p>
        </p:txBody>
      </p:sp>
      <p:sp>
        <p:nvSpPr>
          <p:cNvPr id="58" name="Rectangle: Rounded Corners 57">
            <a:extLst>
              <a:ext uri="{FF2B5EF4-FFF2-40B4-BE49-F238E27FC236}">
                <a16:creationId xmlns:a16="http://schemas.microsoft.com/office/drawing/2014/main" id="{D95B0402-9DEB-4ADD-AB07-5E0EEEC4357F}"/>
              </a:ext>
            </a:extLst>
          </p:cNvPr>
          <p:cNvSpPr/>
          <p:nvPr/>
        </p:nvSpPr>
        <p:spPr>
          <a:xfrm>
            <a:off x="899741" y="4329089"/>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Product Marketing</a:t>
            </a:r>
          </a:p>
        </p:txBody>
      </p:sp>
      <p:sp>
        <p:nvSpPr>
          <p:cNvPr id="69" name="Rectangle: Rounded Corners 68">
            <a:extLst>
              <a:ext uri="{FF2B5EF4-FFF2-40B4-BE49-F238E27FC236}">
                <a16:creationId xmlns:a16="http://schemas.microsoft.com/office/drawing/2014/main" id="{43675606-8746-463E-8502-A8F18A3AD70F}"/>
              </a:ext>
            </a:extLst>
          </p:cNvPr>
          <p:cNvSpPr/>
          <p:nvPr/>
        </p:nvSpPr>
        <p:spPr>
          <a:xfrm>
            <a:off x="3018978" y="4329089"/>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High Level CTQ’s</a:t>
            </a:r>
          </a:p>
        </p:txBody>
      </p:sp>
      <p:sp>
        <p:nvSpPr>
          <p:cNvPr id="95" name="Rectangle 94">
            <a:extLst>
              <a:ext uri="{FF2B5EF4-FFF2-40B4-BE49-F238E27FC236}">
                <a16:creationId xmlns:a16="http://schemas.microsoft.com/office/drawing/2014/main" id="{52339CEC-7BE3-43D8-8392-76D0ED6E4BF8}"/>
              </a:ext>
            </a:extLst>
          </p:cNvPr>
          <p:cNvSpPr/>
          <p:nvPr/>
        </p:nvSpPr>
        <p:spPr>
          <a:xfrm>
            <a:off x="5283741" y="4329090"/>
            <a:ext cx="1649899" cy="6195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400"/>
              </a:lnSpc>
              <a:spcAft>
                <a:spcPts val="600"/>
              </a:spcAft>
            </a:pPr>
            <a:r>
              <a:rPr lang="en-US" sz="900" b="1" dirty="0">
                <a:solidFill>
                  <a:schemeClr val="tx2"/>
                </a:solidFill>
              </a:rPr>
              <a:t>Detailed Design &amp; Testing</a:t>
            </a:r>
          </a:p>
        </p:txBody>
      </p:sp>
      <p:sp>
        <p:nvSpPr>
          <p:cNvPr id="76" name="Rectangle: Rounded Corners 75">
            <a:extLst>
              <a:ext uri="{FF2B5EF4-FFF2-40B4-BE49-F238E27FC236}">
                <a16:creationId xmlns:a16="http://schemas.microsoft.com/office/drawing/2014/main" id="{9C52DDF5-74B0-42A9-B9D4-F53470E94302}"/>
              </a:ext>
            </a:extLst>
          </p:cNvPr>
          <p:cNvSpPr/>
          <p:nvPr/>
        </p:nvSpPr>
        <p:spPr>
          <a:xfrm>
            <a:off x="7257452" y="4329089"/>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Production Tooling</a:t>
            </a:r>
          </a:p>
        </p:txBody>
      </p:sp>
      <p:sp>
        <p:nvSpPr>
          <p:cNvPr id="83" name="Rectangle: Rounded Corners 82">
            <a:extLst>
              <a:ext uri="{FF2B5EF4-FFF2-40B4-BE49-F238E27FC236}">
                <a16:creationId xmlns:a16="http://schemas.microsoft.com/office/drawing/2014/main" id="{B63A3265-070F-4F69-92A0-B9D443B6B8E1}"/>
              </a:ext>
            </a:extLst>
          </p:cNvPr>
          <p:cNvSpPr/>
          <p:nvPr/>
        </p:nvSpPr>
        <p:spPr>
          <a:xfrm>
            <a:off x="9376687" y="4329089"/>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Retail Customers</a:t>
            </a:r>
          </a:p>
        </p:txBody>
      </p:sp>
      <p:sp>
        <p:nvSpPr>
          <p:cNvPr id="59" name="Rectangle: Rounded Corners 58">
            <a:extLst>
              <a:ext uri="{FF2B5EF4-FFF2-40B4-BE49-F238E27FC236}">
                <a16:creationId xmlns:a16="http://schemas.microsoft.com/office/drawing/2014/main" id="{A7E21B24-CD24-4632-B3A7-9C6656767757}"/>
              </a:ext>
            </a:extLst>
          </p:cNvPr>
          <p:cNvSpPr/>
          <p:nvPr/>
        </p:nvSpPr>
        <p:spPr>
          <a:xfrm>
            <a:off x="899741" y="3592529"/>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Concept Design Firm</a:t>
            </a:r>
          </a:p>
        </p:txBody>
      </p:sp>
      <p:sp>
        <p:nvSpPr>
          <p:cNvPr id="70" name="Rectangle: Rounded Corners 69">
            <a:extLst>
              <a:ext uri="{FF2B5EF4-FFF2-40B4-BE49-F238E27FC236}">
                <a16:creationId xmlns:a16="http://schemas.microsoft.com/office/drawing/2014/main" id="{0C0FD7C5-43D4-4019-A8DB-8B6C82E253B3}"/>
              </a:ext>
            </a:extLst>
          </p:cNvPr>
          <p:cNvSpPr/>
          <p:nvPr/>
        </p:nvSpPr>
        <p:spPr>
          <a:xfrm>
            <a:off x="3018978" y="3592529"/>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QFD Matrix</a:t>
            </a:r>
          </a:p>
        </p:txBody>
      </p:sp>
      <p:sp>
        <p:nvSpPr>
          <p:cNvPr id="96" name="Rectangle 95">
            <a:extLst>
              <a:ext uri="{FF2B5EF4-FFF2-40B4-BE49-F238E27FC236}">
                <a16:creationId xmlns:a16="http://schemas.microsoft.com/office/drawing/2014/main" id="{0A8FDFBD-6EE0-4B90-B87E-218DCE7602A2}"/>
              </a:ext>
            </a:extLst>
          </p:cNvPr>
          <p:cNvSpPr/>
          <p:nvPr/>
        </p:nvSpPr>
        <p:spPr>
          <a:xfrm>
            <a:off x="5283741" y="3592530"/>
            <a:ext cx="1649899" cy="6195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400"/>
              </a:lnSpc>
              <a:spcAft>
                <a:spcPts val="600"/>
              </a:spcAft>
            </a:pPr>
            <a:r>
              <a:rPr lang="en-US" sz="900" b="1" dirty="0">
                <a:solidFill>
                  <a:schemeClr val="tx2"/>
                </a:solidFill>
              </a:rPr>
              <a:t>Prototype Development and Customer Validation</a:t>
            </a:r>
          </a:p>
        </p:txBody>
      </p:sp>
      <p:sp>
        <p:nvSpPr>
          <p:cNvPr id="77" name="Rectangle: Rounded Corners 76">
            <a:extLst>
              <a:ext uri="{FF2B5EF4-FFF2-40B4-BE49-F238E27FC236}">
                <a16:creationId xmlns:a16="http://schemas.microsoft.com/office/drawing/2014/main" id="{C3549A25-BBA8-4D6F-A44F-2D70076937D7}"/>
              </a:ext>
            </a:extLst>
          </p:cNvPr>
          <p:cNvSpPr/>
          <p:nvPr/>
        </p:nvSpPr>
        <p:spPr>
          <a:xfrm>
            <a:off x="7257452" y="3592529"/>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Technical Literature</a:t>
            </a:r>
          </a:p>
        </p:txBody>
      </p:sp>
      <p:sp>
        <p:nvSpPr>
          <p:cNvPr id="84" name="Rectangle: Rounded Corners 83">
            <a:extLst>
              <a:ext uri="{FF2B5EF4-FFF2-40B4-BE49-F238E27FC236}">
                <a16:creationId xmlns:a16="http://schemas.microsoft.com/office/drawing/2014/main" id="{B704BFD1-3FF6-4947-9525-D2112E23003E}"/>
              </a:ext>
            </a:extLst>
          </p:cNvPr>
          <p:cNvSpPr/>
          <p:nvPr/>
        </p:nvSpPr>
        <p:spPr>
          <a:xfrm>
            <a:off x="9376687" y="3592529"/>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Customer Service Team</a:t>
            </a:r>
          </a:p>
        </p:txBody>
      </p:sp>
      <p:sp>
        <p:nvSpPr>
          <p:cNvPr id="60" name="Rectangle: Rounded Corners 59">
            <a:extLst>
              <a:ext uri="{FF2B5EF4-FFF2-40B4-BE49-F238E27FC236}">
                <a16:creationId xmlns:a16="http://schemas.microsoft.com/office/drawing/2014/main" id="{A15DF22B-940E-4AAB-AE29-0367C9C45A1B}"/>
              </a:ext>
            </a:extLst>
          </p:cNvPr>
          <p:cNvSpPr/>
          <p:nvPr/>
        </p:nvSpPr>
        <p:spPr>
          <a:xfrm>
            <a:off x="899741" y="2855970"/>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Focus Group Consultants</a:t>
            </a:r>
          </a:p>
        </p:txBody>
      </p:sp>
      <p:sp>
        <p:nvSpPr>
          <p:cNvPr id="71" name="Rectangle: Rounded Corners 70">
            <a:extLst>
              <a:ext uri="{FF2B5EF4-FFF2-40B4-BE49-F238E27FC236}">
                <a16:creationId xmlns:a16="http://schemas.microsoft.com/office/drawing/2014/main" id="{55FBD231-12C3-414B-9BB9-D553D2B76CC8}"/>
              </a:ext>
            </a:extLst>
          </p:cNvPr>
          <p:cNvSpPr/>
          <p:nvPr/>
        </p:nvSpPr>
        <p:spPr>
          <a:xfrm>
            <a:off x="3018978" y="2855970"/>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Concepts Sketches</a:t>
            </a:r>
          </a:p>
        </p:txBody>
      </p:sp>
      <p:sp>
        <p:nvSpPr>
          <p:cNvPr id="97" name="Rectangle 96">
            <a:extLst>
              <a:ext uri="{FF2B5EF4-FFF2-40B4-BE49-F238E27FC236}">
                <a16:creationId xmlns:a16="http://schemas.microsoft.com/office/drawing/2014/main" id="{D1FCC6CE-EF45-40C4-A900-51F6897787B5}"/>
              </a:ext>
            </a:extLst>
          </p:cNvPr>
          <p:cNvSpPr/>
          <p:nvPr/>
        </p:nvSpPr>
        <p:spPr>
          <a:xfrm>
            <a:off x="5283741" y="2855970"/>
            <a:ext cx="1649899" cy="6195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400"/>
              </a:lnSpc>
              <a:spcAft>
                <a:spcPts val="600"/>
              </a:spcAft>
            </a:pPr>
            <a:r>
              <a:rPr lang="en-US" sz="900" b="1" dirty="0">
                <a:solidFill>
                  <a:schemeClr val="tx2"/>
                </a:solidFill>
              </a:rPr>
              <a:t>Concept Validation (Focus Groups &amp; Market Analysis)</a:t>
            </a:r>
          </a:p>
        </p:txBody>
      </p:sp>
      <p:sp>
        <p:nvSpPr>
          <p:cNvPr id="78" name="Rectangle: Rounded Corners 77">
            <a:extLst>
              <a:ext uri="{FF2B5EF4-FFF2-40B4-BE49-F238E27FC236}">
                <a16:creationId xmlns:a16="http://schemas.microsoft.com/office/drawing/2014/main" id="{5314DE89-060C-42B7-882F-F4951AC4F27C}"/>
              </a:ext>
            </a:extLst>
          </p:cNvPr>
          <p:cNvSpPr/>
          <p:nvPr/>
        </p:nvSpPr>
        <p:spPr>
          <a:xfrm>
            <a:off x="7257452" y="2855970"/>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Completed Safety Review</a:t>
            </a:r>
          </a:p>
        </p:txBody>
      </p:sp>
      <p:sp>
        <p:nvSpPr>
          <p:cNvPr id="85" name="Rectangle: Rounded Corners 84">
            <a:extLst>
              <a:ext uri="{FF2B5EF4-FFF2-40B4-BE49-F238E27FC236}">
                <a16:creationId xmlns:a16="http://schemas.microsoft.com/office/drawing/2014/main" id="{48FFE42D-0738-4448-A714-401FDC26F73F}"/>
              </a:ext>
            </a:extLst>
          </p:cNvPr>
          <p:cNvSpPr/>
          <p:nvPr/>
        </p:nvSpPr>
        <p:spPr>
          <a:xfrm>
            <a:off x="9376687" y="2855970"/>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Shareholders</a:t>
            </a:r>
          </a:p>
        </p:txBody>
      </p:sp>
      <p:sp>
        <p:nvSpPr>
          <p:cNvPr id="22" name="Rectangle: Rounded Corners 21">
            <a:extLst>
              <a:ext uri="{FF2B5EF4-FFF2-40B4-BE49-F238E27FC236}">
                <a16:creationId xmlns:a16="http://schemas.microsoft.com/office/drawing/2014/main" id="{053526E1-28D9-42F6-A45C-71CC9F462972}"/>
              </a:ext>
            </a:extLst>
          </p:cNvPr>
          <p:cNvSpPr/>
          <p:nvPr/>
        </p:nvSpPr>
        <p:spPr>
          <a:xfrm>
            <a:off x="899741" y="2119410"/>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Component Supplier</a:t>
            </a:r>
          </a:p>
        </p:txBody>
      </p:sp>
      <p:sp>
        <p:nvSpPr>
          <p:cNvPr id="66" name="Rectangle: Rounded Corners 65">
            <a:extLst>
              <a:ext uri="{FF2B5EF4-FFF2-40B4-BE49-F238E27FC236}">
                <a16:creationId xmlns:a16="http://schemas.microsoft.com/office/drawing/2014/main" id="{7A2588B3-DFAC-4A74-8566-BD38E7480507}"/>
              </a:ext>
            </a:extLst>
          </p:cNvPr>
          <p:cNvSpPr/>
          <p:nvPr/>
        </p:nvSpPr>
        <p:spPr>
          <a:xfrm>
            <a:off x="3018978" y="2119410"/>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NP Brainstorming Session Concepts</a:t>
            </a:r>
          </a:p>
        </p:txBody>
      </p:sp>
      <p:sp>
        <p:nvSpPr>
          <p:cNvPr id="92" name="Rectangle 91">
            <a:extLst>
              <a:ext uri="{FF2B5EF4-FFF2-40B4-BE49-F238E27FC236}">
                <a16:creationId xmlns:a16="http://schemas.microsoft.com/office/drawing/2014/main" id="{11F4E154-D6E0-42B8-B7CA-4B9E0FFAE4BA}"/>
              </a:ext>
            </a:extLst>
          </p:cNvPr>
          <p:cNvSpPr/>
          <p:nvPr/>
        </p:nvSpPr>
        <p:spPr>
          <a:xfrm>
            <a:off x="5283741" y="2119410"/>
            <a:ext cx="1649899" cy="61956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ts val="1400"/>
              </a:lnSpc>
              <a:spcAft>
                <a:spcPts val="600"/>
              </a:spcAft>
            </a:pPr>
            <a:r>
              <a:rPr lang="en-US" sz="900" b="1" dirty="0">
                <a:solidFill>
                  <a:schemeClr val="tx2"/>
                </a:solidFill>
              </a:rPr>
              <a:t>Marketing Concepts</a:t>
            </a:r>
          </a:p>
        </p:txBody>
      </p:sp>
      <p:sp>
        <p:nvSpPr>
          <p:cNvPr id="73" name="Rectangle: Rounded Corners 72">
            <a:extLst>
              <a:ext uri="{FF2B5EF4-FFF2-40B4-BE49-F238E27FC236}">
                <a16:creationId xmlns:a16="http://schemas.microsoft.com/office/drawing/2014/main" id="{B335B46A-03B7-4AD8-990A-DF50860BAB9A}"/>
              </a:ext>
            </a:extLst>
          </p:cNvPr>
          <p:cNvSpPr/>
          <p:nvPr/>
        </p:nvSpPr>
        <p:spPr>
          <a:xfrm>
            <a:off x="7257452" y="2119410"/>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Released Design</a:t>
            </a:r>
          </a:p>
        </p:txBody>
      </p:sp>
      <p:sp>
        <p:nvSpPr>
          <p:cNvPr id="80" name="Rectangle: Rounded Corners 79">
            <a:extLst>
              <a:ext uri="{FF2B5EF4-FFF2-40B4-BE49-F238E27FC236}">
                <a16:creationId xmlns:a16="http://schemas.microsoft.com/office/drawing/2014/main" id="{8C7415AA-777E-47A2-A9B7-C276D3704D70}"/>
              </a:ext>
            </a:extLst>
          </p:cNvPr>
          <p:cNvSpPr/>
          <p:nvPr/>
        </p:nvSpPr>
        <p:spPr>
          <a:xfrm>
            <a:off x="9376687" y="2119410"/>
            <a:ext cx="1915572" cy="619562"/>
          </a:xfrm>
          <a:prstGeom prst="roundRect">
            <a:avLst>
              <a:gd name="adj" fmla="val 14027"/>
            </a:avLst>
          </a:prstGeom>
          <a:solidFill>
            <a:srgbClr val="F2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r>
              <a:rPr lang="en-US" sz="1000" dirty="0">
                <a:solidFill>
                  <a:schemeClr val="tx1"/>
                </a:solidFill>
              </a:rPr>
              <a:t>Consumers (End Users)</a:t>
            </a:r>
          </a:p>
        </p:txBody>
      </p:sp>
      <p:sp>
        <p:nvSpPr>
          <p:cNvPr id="12" name="Rectangle: Rounded Corners 11">
            <a:extLst>
              <a:ext uri="{FF2B5EF4-FFF2-40B4-BE49-F238E27FC236}">
                <a16:creationId xmlns:a16="http://schemas.microsoft.com/office/drawing/2014/main" id="{F15BBD75-5A55-4F0D-A04D-D528913C3825}"/>
              </a:ext>
            </a:extLst>
          </p:cNvPr>
          <p:cNvSpPr/>
          <p:nvPr/>
        </p:nvSpPr>
        <p:spPr>
          <a:xfrm>
            <a:off x="9376687" y="1097262"/>
            <a:ext cx="1915572" cy="820896"/>
          </a:xfrm>
          <a:prstGeom prst="roundRect">
            <a:avLst>
              <a:gd name="adj" fmla="val 7941"/>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rtlCol="0" anchor="ctr"/>
          <a:lstStyle/>
          <a:p>
            <a:pPr lvl="0" algn="ctr"/>
            <a:r>
              <a:rPr lang="en-US" sz="2500" b="1" dirty="0">
                <a:solidFill>
                  <a:schemeClr val="tx2">
                    <a:lumMod val="60000"/>
                    <a:lumOff val="40000"/>
                  </a:schemeClr>
                </a:solidFill>
                <a:latin typeface="Century Gothic" panose="020B0502020202020204" pitchFamily="34" charset="0"/>
              </a:rPr>
              <a:t>C</a:t>
            </a:r>
          </a:p>
          <a:p>
            <a:pPr lvl="0" algn="ctr"/>
            <a:r>
              <a:rPr lang="en-US" sz="1200" b="1" dirty="0">
                <a:solidFill>
                  <a:schemeClr val="tx2">
                    <a:lumMod val="60000"/>
                    <a:lumOff val="40000"/>
                  </a:schemeClr>
                </a:solidFill>
                <a:latin typeface="Century Gothic" panose="020B0502020202020204" pitchFamily="34" charset="0"/>
              </a:rPr>
              <a:t>CUSTOMER</a:t>
            </a:r>
          </a:p>
        </p:txBody>
      </p:sp>
      <p:sp>
        <p:nvSpPr>
          <p:cNvPr id="11" name="Rectangle: Rounded Corners 10">
            <a:extLst>
              <a:ext uri="{FF2B5EF4-FFF2-40B4-BE49-F238E27FC236}">
                <a16:creationId xmlns:a16="http://schemas.microsoft.com/office/drawing/2014/main" id="{6ECFF138-880C-456B-B4FB-FDEEE20D4CFC}"/>
              </a:ext>
            </a:extLst>
          </p:cNvPr>
          <p:cNvSpPr/>
          <p:nvPr/>
        </p:nvSpPr>
        <p:spPr>
          <a:xfrm>
            <a:off x="7257452" y="1097262"/>
            <a:ext cx="1915572" cy="820896"/>
          </a:xfrm>
          <a:prstGeom prst="roundRect">
            <a:avLst>
              <a:gd name="adj" fmla="val 7941"/>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rtlCol="0" anchor="ctr"/>
          <a:lstStyle/>
          <a:p>
            <a:pPr lvl="0" algn="ctr"/>
            <a:r>
              <a:rPr lang="en-US" sz="2500" b="1" dirty="0">
                <a:solidFill>
                  <a:schemeClr val="accent2"/>
                </a:solidFill>
                <a:latin typeface="Century Gothic" panose="020B0502020202020204" pitchFamily="34" charset="0"/>
              </a:rPr>
              <a:t>O</a:t>
            </a:r>
          </a:p>
          <a:p>
            <a:pPr lvl="0" algn="ctr"/>
            <a:r>
              <a:rPr lang="en-US" sz="1200" b="1" dirty="0">
                <a:solidFill>
                  <a:schemeClr val="accent2"/>
                </a:solidFill>
                <a:latin typeface="Century Gothic" panose="020B0502020202020204" pitchFamily="34" charset="0"/>
              </a:rPr>
              <a:t>OUTPUT</a:t>
            </a:r>
          </a:p>
        </p:txBody>
      </p:sp>
      <p:sp>
        <p:nvSpPr>
          <p:cNvPr id="8" name="Rectangle: Rounded Corners 7">
            <a:extLst>
              <a:ext uri="{FF2B5EF4-FFF2-40B4-BE49-F238E27FC236}">
                <a16:creationId xmlns:a16="http://schemas.microsoft.com/office/drawing/2014/main" id="{D15E6499-04DC-4F69-8AFC-39FBED7F4099}"/>
              </a:ext>
            </a:extLst>
          </p:cNvPr>
          <p:cNvSpPr/>
          <p:nvPr/>
        </p:nvSpPr>
        <p:spPr>
          <a:xfrm>
            <a:off x="5138215" y="1097262"/>
            <a:ext cx="1915571" cy="820896"/>
          </a:xfrm>
          <a:prstGeom prst="roundRect">
            <a:avLst>
              <a:gd name="adj" fmla="val 7941"/>
            </a:avLst>
          </a:prstGeom>
          <a:gradFill>
            <a:gsLst>
              <a:gs pos="8000">
                <a:schemeClr val="accent1"/>
              </a:gs>
              <a:gs pos="100000">
                <a:schemeClr val="accent2"/>
              </a:gs>
            </a:gsLst>
            <a:lin ang="5400000" scaled="1"/>
          </a:gradFill>
          <a:ln>
            <a:noFill/>
          </a:ln>
          <a:effectLst>
            <a:outerShdw dist="38100" dir="2700000" algn="tl" rotWithShape="0">
              <a:srgbClr val="2C80A4"/>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lvl="0" algn="ctr"/>
            <a:r>
              <a:rPr lang="en-US" sz="2500" b="1" dirty="0">
                <a:solidFill>
                  <a:schemeClr val="bg1"/>
                </a:solidFill>
                <a:latin typeface="Century Gothic" panose="020B0502020202020204" pitchFamily="34" charset="0"/>
              </a:rPr>
              <a:t>P</a:t>
            </a:r>
          </a:p>
          <a:p>
            <a:pPr lvl="0" algn="ctr"/>
            <a:r>
              <a:rPr lang="en-US" sz="1200" b="1" dirty="0">
                <a:solidFill>
                  <a:schemeClr val="bg1"/>
                </a:solidFill>
                <a:latin typeface="Century Gothic" panose="020B0502020202020204" pitchFamily="34" charset="0"/>
              </a:rPr>
              <a:t>PROCESS</a:t>
            </a:r>
          </a:p>
        </p:txBody>
      </p:sp>
      <p:sp>
        <p:nvSpPr>
          <p:cNvPr id="9" name="Rectangle: Rounded Corners 8">
            <a:extLst>
              <a:ext uri="{FF2B5EF4-FFF2-40B4-BE49-F238E27FC236}">
                <a16:creationId xmlns:a16="http://schemas.microsoft.com/office/drawing/2014/main" id="{1945A7F4-8929-4968-99F3-362823FCC27B}"/>
              </a:ext>
            </a:extLst>
          </p:cNvPr>
          <p:cNvSpPr/>
          <p:nvPr/>
        </p:nvSpPr>
        <p:spPr>
          <a:xfrm>
            <a:off x="3018978" y="1097262"/>
            <a:ext cx="1915572" cy="820896"/>
          </a:xfrm>
          <a:prstGeom prst="roundRect">
            <a:avLst>
              <a:gd name="adj" fmla="val 7941"/>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rtlCol="0" anchor="ctr"/>
          <a:lstStyle/>
          <a:p>
            <a:pPr lvl="0" algn="ctr"/>
            <a:r>
              <a:rPr lang="en-US" sz="2500" b="1" dirty="0">
                <a:solidFill>
                  <a:schemeClr val="accent1"/>
                </a:solidFill>
                <a:latin typeface="Century Gothic" panose="020B0502020202020204" pitchFamily="34" charset="0"/>
              </a:rPr>
              <a:t>I</a:t>
            </a:r>
          </a:p>
          <a:p>
            <a:pPr lvl="0" algn="ctr"/>
            <a:r>
              <a:rPr lang="en-US" sz="1200" b="1" dirty="0">
                <a:solidFill>
                  <a:schemeClr val="accent1"/>
                </a:solidFill>
                <a:latin typeface="Century Gothic" panose="020B0502020202020204" pitchFamily="34" charset="0"/>
              </a:rPr>
              <a:t>INPUT</a:t>
            </a:r>
          </a:p>
        </p:txBody>
      </p:sp>
      <p:sp>
        <p:nvSpPr>
          <p:cNvPr id="10" name="Rectangle: Rounded Corners 9">
            <a:extLst>
              <a:ext uri="{FF2B5EF4-FFF2-40B4-BE49-F238E27FC236}">
                <a16:creationId xmlns:a16="http://schemas.microsoft.com/office/drawing/2014/main" id="{07B047C1-BD61-4BC7-8568-D3CD12376789}"/>
              </a:ext>
            </a:extLst>
          </p:cNvPr>
          <p:cNvSpPr/>
          <p:nvPr/>
        </p:nvSpPr>
        <p:spPr>
          <a:xfrm>
            <a:off x="899741" y="1097262"/>
            <a:ext cx="1915572" cy="820896"/>
          </a:xfrm>
          <a:prstGeom prst="roundRect">
            <a:avLst>
              <a:gd name="adj" fmla="val 7941"/>
            </a:avLst>
          </a:prstGeom>
          <a:solidFill>
            <a:schemeClr val="bg1"/>
          </a:solidFill>
          <a:ln>
            <a:solidFill>
              <a:schemeClr val="tx2"/>
            </a:solidFill>
          </a:ln>
          <a:effectLst>
            <a:outerShdw dist="254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2"/>
                </a:solidFill>
                <a:latin typeface="Century Gothic" panose="020B0502020202020204" pitchFamily="34" charset="0"/>
              </a:rPr>
              <a:t>S</a:t>
            </a:r>
          </a:p>
          <a:p>
            <a:pPr algn="ctr"/>
            <a:r>
              <a:rPr lang="en-US" sz="1200" b="1" dirty="0">
                <a:solidFill>
                  <a:schemeClr val="tx2"/>
                </a:solidFill>
                <a:latin typeface="Century Gothic" panose="020B0502020202020204" pitchFamily="34" charset="0"/>
              </a:rPr>
              <a:t>SUPPLIER</a:t>
            </a:r>
          </a:p>
        </p:txBody>
      </p:sp>
    </p:spTree>
    <p:extLst>
      <p:ext uri="{BB962C8B-B14F-4D97-AF65-F5344CB8AC3E}">
        <p14:creationId xmlns:p14="http://schemas.microsoft.com/office/powerpoint/2010/main" val="42106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25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p:tgtEl>
                                          <p:spTgt spid="22"/>
                                        </p:tgtEl>
                                        <p:attrNameLst>
                                          <p:attrName>ppt_y</p:attrName>
                                        </p:attrNameLst>
                                      </p:cBhvr>
                                      <p:tavLst>
                                        <p:tav tm="0">
                                          <p:val>
                                            <p:strVal val="#ppt_y-#ppt_h*1.125000"/>
                                          </p:val>
                                        </p:tav>
                                        <p:tav tm="100000">
                                          <p:val>
                                            <p:strVal val="#ppt_y"/>
                                          </p:val>
                                        </p:tav>
                                      </p:tavLst>
                                    </p:anim>
                                    <p:animEffect transition="in" filter="wipe(down)">
                                      <p:cBhvr>
                                        <p:cTn id="8" dur="1500"/>
                                        <p:tgtEl>
                                          <p:spTgt spid="22"/>
                                        </p:tgtEl>
                                      </p:cBhvr>
                                    </p:animEffect>
                                  </p:childTnLst>
                                </p:cTn>
                              </p:par>
                              <p:par>
                                <p:cTn id="9" presetID="12" presetClass="entr" presetSubtype="1" fill="hold" grpId="0" nodeType="withEffect">
                                  <p:stCondLst>
                                    <p:cond delay="125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1500"/>
                                        <p:tgtEl>
                                          <p:spTgt spid="66"/>
                                        </p:tgtEl>
                                        <p:attrNameLst>
                                          <p:attrName>ppt_y</p:attrName>
                                        </p:attrNameLst>
                                      </p:cBhvr>
                                      <p:tavLst>
                                        <p:tav tm="0">
                                          <p:val>
                                            <p:strVal val="#ppt_y-#ppt_h*1.125000"/>
                                          </p:val>
                                        </p:tav>
                                        <p:tav tm="100000">
                                          <p:val>
                                            <p:strVal val="#ppt_y"/>
                                          </p:val>
                                        </p:tav>
                                      </p:tavLst>
                                    </p:anim>
                                    <p:animEffect transition="in" filter="wipe(down)">
                                      <p:cBhvr>
                                        <p:cTn id="12" dur="1500"/>
                                        <p:tgtEl>
                                          <p:spTgt spid="66"/>
                                        </p:tgtEl>
                                      </p:cBhvr>
                                    </p:animEffect>
                                  </p:childTnLst>
                                </p:cTn>
                              </p:par>
                              <p:par>
                                <p:cTn id="13" presetID="12" presetClass="entr" presetSubtype="1" fill="hold" grpId="0" nodeType="withEffect">
                                  <p:stCondLst>
                                    <p:cond delay="1250"/>
                                  </p:stCondLst>
                                  <p:childTnLst>
                                    <p:set>
                                      <p:cBhvr>
                                        <p:cTn id="14" dur="1" fill="hold">
                                          <p:stCondLst>
                                            <p:cond delay="0"/>
                                          </p:stCondLst>
                                        </p:cTn>
                                        <p:tgtEl>
                                          <p:spTgt spid="92"/>
                                        </p:tgtEl>
                                        <p:attrNameLst>
                                          <p:attrName>style.visibility</p:attrName>
                                        </p:attrNameLst>
                                      </p:cBhvr>
                                      <p:to>
                                        <p:strVal val="visible"/>
                                      </p:to>
                                    </p:set>
                                    <p:anim calcmode="lin" valueType="num">
                                      <p:cBhvr additive="base">
                                        <p:cTn id="15" dur="1500"/>
                                        <p:tgtEl>
                                          <p:spTgt spid="92"/>
                                        </p:tgtEl>
                                        <p:attrNameLst>
                                          <p:attrName>ppt_y</p:attrName>
                                        </p:attrNameLst>
                                      </p:cBhvr>
                                      <p:tavLst>
                                        <p:tav tm="0">
                                          <p:val>
                                            <p:strVal val="#ppt_y-#ppt_h*1.125000"/>
                                          </p:val>
                                        </p:tav>
                                        <p:tav tm="100000">
                                          <p:val>
                                            <p:strVal val="#ppt_y"/>
                                          </p:val>
                                        </p:tav>
                                      </p:tavLst>
                                    </p:anim>
                                    <p:animEffect transition="in" filter="wipe(down)">
                                      <p:cBhvr>
                                        <p:cTn id="16" dur="1500"/>
                                        <p:tgtEl>
                                          <p:spTgt spid="92"/>
                                        </p:tgtEl>
                                      </p:cBhvr>
                                    </p:animEffect>
                                  </p:childTnLst>
                                </p:cTn>
                              </p:par>
                              <p:par>
                                <p:cTn id="17" presetID="12" presetClass="entr" presetSubtype="1" fill="hold" grpId="0" nodeType="withEffect">
                                  <p:stCondLst>
                                    <p:cond delay="125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1500"/>
                                        <p:tgtEl>
                                          <p:spTgt spid="73"/>
                                        </p:tgtEl>
                                        <p:attrNameLst>
                                          <p:attrName>ppt_y</p:attrName>
                                        </p:attrNameLst>
                                      </p:cBhvr>
                                      <p:tavLst>
                                        <p:tav tm="0">
                                          <p:val>
                                            <p:strVal val="#ppt_y-#ppt_h*1.125000"/>
                                          </p:val>
                                        </p:tav>
                                        <p:tav tm="100000">
                                          <p:val>
                                            <p:strVal val="#ppt_y"/>
                                          </p:val>
                                        </p:tav>
                                      </p:tavLst>
                                    </p:anim>
                                    <p:animEffect transition="in" filter="wipe(down)">
                                      <p:cBhvr>
                                        <p:cTn id="20" dur="1500"/>
                                        <p:tgtEl>
                                          <p:spTgt spid="73"/>
                                        </p:tgtEl>
                                      </p:cBhvr>
                                    </p:animEffect>
                                  </p:childTnLst>
                                </p:cTn>
                              </p:par>
                              <p:par>
                                <p:cTn id="21" presetID="12" presetClass="entr" presetSubtype="1" fill="hold" grpId="0" nodeType="withEffect">
                                  <p:stCondLst>
                                    <p:cond delay="1250"/>
                                  </p:stCondLst>
                                  <p:childTnLst>
                                    <p:set>
                                      <p:cBhvr>
                                        <p:cTn id="22" dur="1" fill="hold">
                                          <p:stCondLst>
                                            <p:cond delay="0"/>
                                          </p:stCondLst>
                                        </p:cTn>
                                        <p:tgtEl>
                                          <p:spTgt spid="80"/>
                                        </p:tgtEl>
                                        <p:attrNameLst>
                                          <p:attrName>style.visibility</p:attrName>
                                        </p:attrNameLst>
                                      </p:cBhvr>
                                      <p:to>
                                        <p:strVal val="visible"/>
                                      </p:to>
                                    </p:set>
                                    <p:anim calcmode="lin" valueType="num">
                                      <p:cBhvr additive="base">
                                        <p:cTn id="23" dur="1500"/>
                                        <p:tgtEl>
                                          <p:spTgt spid="80"/>
                                        </p:tgtEl>
                                        <p:attrNameLst>
                                          <p:attrName>ppt_y</p:attrName>
                                        </p:attrNameLst>
                                      </p:cBhvr>
                                      <p:tavLst>
                                        <p:tav tm="0">
                                          <p:val>
                                            <p:strVal val="#ppt_y-#ppt_h*1.125000"/>
                                          </p:val>
                                        </p:tav>
                                        <p:tav tm="100000">
                                          <p:val>
                                            <p:strVal val="#ppt_y"/>
                                          </p:val>
                                        </p:tav>
                                      </p:tavLst>
                                    </p:anim>
                                    <p:animEffect transition="in" filter="wipe(down)">
                                      <p:cBhvr>
                                        <p:cTn id="24" dur="1500"/>
                                        <p:tgtEl>
                                          <p:spTgt spid="80"/>
                                        </p:tgtEl>
                                      </p:cBhvr>
                                    </p:animEffect>
                                  </p:childTnLst>
                                </p:cTn>
                              </p:par>
                              <p:par>
                                <p:cTn id="25" presetID="12" presetClass="entr" presetSubtype="1" fill="hold" grpId="0" nodeType="withEffect">
                                  <p:stCondLst>
                                    <p:cond delay="175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1500"/>
                                        <p:tgtEl>
                                          <p:spTgt spid="60"/>
                                        </p:tgtEl>
                                        <p:attrNameLst>
                                          <p:attrName>ppt_y</p:attrName>
                                        </p:attrNameLst>
                                      </p:cBhvr>
                                      <p:tavLst>
                                        <p:tav tm="0">
                                          <p:val>
                                            <p:strVal val="#ppt_y-#ppt_h*1.125000"/>
                                          </p:val>
                                        </p:tav>
                                        <p:tav tm="100000">
                                          <p:val>
                                            <p:strVal val="#ppt_y"/>
                                          </p:val>
                                        </p:tav>
                                      </p:tavLst>
                                    </p:anim>
                                    <p:animEffect transition="in" filter="wipe(down)">
                                      <p:cBhvr>
                                        <p:cTn id="28" dur="1500"/>
                                        <p:tgtEl>
                                          <p:spTgt spid="60"/>
                                        </p:tgtEl>
                                      </p:cBhvr>
                                    </p:animEffect>
                                  </p:childTnLst>
                                </p:cTn>
                              </p:par>
                              <p:par>
                                <p:cTn id="29" presetID="12" presetClass="entr" presetSubtype="1" fill="hold" grpId="0" nodeType="withEffect">
                                  <p:stCondLst>
                                    <p:cond delay="175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1500"/>
                                        <p:tgtEl>
                                          <p:spTgt spid="71"/>
                                        </p:tgtEl>
                                        <p:attrNameLst>
                                          <p:attrName>ppt_y</p:attrName>
                                        </p:attrNameLst>
                                      </p:cBhvr>
                                      <p:tavLst>
                                        <p:tav tm="0">
                                          <p:val>
                                            <p:strVal val="#ppt_y-#ppt_h*1.125000"/>
                                          </p:val>
                                        </p:tav>
                                        <p:tav tm="100000">
                                          <p:val>
                                            <p:strVal val="#ppt_y"/>
                                          </p:val>
                                        </p:tav>
                                      </p:tavLst>
                                    </p:anim>
                                    <p:animEffect transition="in" filter="wipe(down)">
                                      <p:cBhvr>
                                        <p:cTn id="32" dur="1500"/>
                                        <p:tgtEl>
                                          <p:spTgt spid="71"/>
                                        </p:tgtEl>
                                      </p:cBhvr>
                                    </p:animEffect>
                                  </p:childTnLst>
                                </p:cTn>
                              </p:par>
                              <p:par>
                                <p:cTn id="33" presetID="12" presetClass="entr" presetSubtype="1" fill="hold" grpId="0" nodeType="withEffect">
                                  <p:stCondLst>
                                    <p:cond delay="175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1500"/>
                                        <p:tgtEl>
                                          <p:spTgt spid="97"/>
                                        </p:tgtEl>
                                        <p:attrNameLst>
                                          <p:attrName>ppt_y</p:attrName>
                                        </p:attrNameLst>
                                      </p:cBhvr>
                                      <p:tavLst>
                                        <p:tav tm="0">
                                          <p:val>
                                            <p:strVal val="#ppt_y-#ppt_h*1.125000"/>
                                          </p:val>
                                        </p:tav>
                                        <p:tav tm="100000">
                                          <p:val>
                                            <p:strVal val="#ppt_y"/>
                                          </p:val>
                                        </p:tav>
                                      </p:tavLst>
                                    </p:anim>
                                    <p:animEffect transition="in" filter="wipe(down)">
                                      <p:cBhvr>
                                        <p:cTn id="36" dur="1500"/>
                                        <p:tgtEl>
                                          <p:spTgt spid="97"/>
                                        </p:tgtEl>
                                      </p:cBhvr>
                                    </p:animEffect>
                                  </p:childTnLst>
                                </p:cTn>
                              </p:par>
                              <p:par>
                                <p:cTn id="37" presetID="12" presetClass="entr" presetSubtype="1" fill="hold" grpId="0" nodeType="withEffect">
                                  <p:stCondLst>
                                    <p:cond delay="1750"/>
                                  </p:stCondLst>
                                  <p:childTnLst>
                                    <p:set>
                                      <p:cBhvr>
                                        <p:cTn id="38" dur="1" fill="hold">
                                          <p:stCondLst>
                                            <p:cond delay="0"/>
                                          </p:stCondLst>
                                        </p:cTn>
                                        <p:tgtEl>
                                          <p:spTgt spid="78"/>
                                        </p:tgtEl>
                                        <p:attrNameLst>
                                          <p:attrName>style.visibility</p:attrName>
                                        </p:attrNameLst>
                                      </p:cBhvr>
                                      <p:to>
                                        <p:strVal val="visible"/>
                                      </p:to>
                                    </p:set>
                                    <p:anim calcmode="lin" valueType="num">
                                      <p:cBhvr additive="base">
                                        <p:cTn id="39" dur="1500"/>
                                        <p:tgtEl>
                                          <p:spTgt spid="78"/>
                                        </p:tgtEl>
                                        <p:attrNameLst>
                                          <p:attrName>ppt_y</p:attrName>
                                        </p:attrNameLst>
                                      </p:cBhvr>
                                      <p:tavLst>
                                        <p:tav tm="0">
                                          <p:val>
                                            <p:strVal val="#ppt_y-#ppt_h*1.125000"/>
                                          </p:val>
                                        </p:tav>
                                        <p:tav tm="100000">
                                          <p:val>
                                            <p:strVal val="#ppt_y"/>
                                          </p:val>
                                        </p:tav>
                                      </p:tavLst>
                                    </p:anim>
                                    <p:animEffect transition="in" filter="wipe(down)">
                                      <p:cBhvr>
                                        <p:cTn id="40" dur="1500"/>
                                        <p:tgtEl>
                                          <p:spTgt spid="78"/>
                                        </p:tgtEl>
                                      </p:cBhvr>
                                    </p:animEffect>
                                  </p:childTnLst>
                                </p:cTn>
                              </p:par>
                              <p:par>
                                <p:cTn id="41" presetID="12" presetClass="entr" presetSubtype="1" fill="hold" grpId="0" nodeType="withEffect">
                                  <p:stCondLst>
                                    <p:cond delay="1750"/>
                                  </p:stCondLst>
                                  <p:childTnLst>
                                    <p:set>
                                      <p:cBhvr>
                                        <p:cTn id="42" dur="1" fill="hold">
                                          <p:stCondLst>
                                            <p:cond delay="0"/>
                                          </p:stCondLst>
                                        </p:cTn>
                                        <p:tgtEl>
                                          <p:spTgt spid="85"/>
                                        </p:tgtEl>
                                        <p:attrNameLst>
                                          <p:attrName>style.visibility</p:attrName>
                                        </p:attrNameLst>
                                      </p:cBhvr>
                                      <p:to>
                                        <p:strVal val="visible"/>
                                      </p:to>
                                    </p:set>
                                    <p:anim calcmode="lin" valueType="num">
                                      <p:cBhvr additive="base">
                                        <p:cTn id="43" dur="1500"/>
                                        <p:tgtEl>
                                          <p:spTgt spid="85"/>
                                        </p:tgtEl>
                                        <p:attrNameLst>
                                          <p:attrName>ppt_y</p:attrName>
                                        </p:attrNameLst>
                                      </p:cBhvr>
                                      <p:tavLst>
                                        <p:tav tm="0">
                                          <p:val>
                                            <p:strVal val="#ppt_y-#ppt_h*1.125000"/>
                                          </p:val>
                                        </p:tav>
                                        <p:tav tm="100000">
                                          <p:val>
                                            <p:strVal val="#ppt_y"/>
                                          </p:val>
                                        </p:tav>
                                      </p:tavLst>
                                    </p:anim>
                                    <p:animEffect transition="in" filter="wipe(down)">
                                      <p:cBhvr>
                                        <p:cTn id="44" dur="1500"/>
                                        <p:tgtEl>
                                          <p:spTgt spid="85"/>
                                        </p:tgtEl>
                                      </p:cBhvr>
                                    </p:animEffect>
                                  </p:childTnLst>
                                </p:cTn>
                              </p:par>
                              <p:par>
                                <p:cTn id="45" presetID="12" presetClass="entr" presetSubtype="1" fill="hold" grpId="0" nodeType="withEffect">
                                  <p:stCondLst>
                                    <p:cond delay="1750"/>
                                  </p:stCondLst>
                                  <p:childTnLst>
                                    <p:set>
                                      <p:cBhvr>
                                        <p:cTn id="46" dur="1" fill="hold">
                                          <p:stCondLst>
                                            <p:cond delay="0"/>
                                          </p:stCondLst>
                                        </p:cTn>
                                        <p:tgtEl>
                                          <p:spTgt spid="108"/>
                                        </p:tgtEl>
                                        <p:attrNameLst>
                                          <p:attrName>style.visibility</p:attrName>
                                        </p:attrNameLst>
                                      </p:cBhvr>
                                      <p:to>
                                        <p:strVal val="visible"/>
                                      </p:to>
                                    </p:set>
                                    <p:anim calcmode="lin" valueType="num">
                                      <p:cBhvr additive="base">
                                        <p:cTn id="47" dur="500"/>
                                        <p:tgtEl>
                                          <p:spTgt spid="108"/>
                                        </p:tgtEl>
                                        <p:attrNameLst>
                                          <p:attrName>ppt_y</p:attrName>
                                        </p:attrNameLst>
                                      </p:cBhvr>
                                      <p:tavLst>
                                        <p:tav tm="0">
                                          <p:val>
                                            <p:strVal val="#ppt_y-#ppt_h*1.125000"/>
                                          </p:val>
                                        </p:tav>
                                        <p:tav tm="100000">
                                          <p:val>
                                            <p:strVal val="#ppt_y"/>
                                          </p:val>
                                        </p:tav>
                                      </p:tavLst>
                                    </p:anim>
                                    <p:animEffect transition="in" filter="wipe(down)">
                                      <p:cBhvr>
                                        <p:cTn id="48" dur="500"/>
                                        <p:tgtEl>
                                          <p:spTgt spid="108"/>
                                        </p:tgtEl>
                                      </p:cBhvr>
                                    </p:animEffect>
                                  </p:childTnLst>
                                </p:cTn>
                              </p:par>
                              <p:par>
                                <p:cTn id="49" presetID="12" presetClass="entr" presetSubtype="1" fill="hold" grpId="0" nodeType="withEffect">
                                  <p:stCondLst>
                                    <p:cond delay="2250"/>
                                  </p:stCondLst>
                                  <p:childTnLst>
                                    <p:set>
                                      <p:cBhvr>
                                        <p:cTn id="50" dur="1" fill="hold">
                                          <p:stCondLst>
                                            <p:cond delay="0"/>
                                          </p:stCondLst>
                                        </p:cTn>
                                        <p:tgtEl>
                                          <p:spTgt spid="59"/>
                                        </p:tgtEl>
                                        <p:attrNameLst>
                                          <p:attrName>style.visibility</p:attrName>
                                        </p:attrNameLst>
                                      </p:cBhvr>
                                      <p:to>
                                        <p:strVal val="visible"/>
                                      </p:to>
                                    </p:set>
                                    <p:anim calcmode="lin" valueType="num">
                                      <p:cBhvr additive="base">
                                        <p:cTn id="51" dur="1500"/>
                                        <p:tgtEl>
                                          <p:spTgt spid="59"/>
                                        </p:tgtEl>
                                        <p:attrNameLst>
                                          <p:attrName>ppt_y</p:attrName>
                                        </p:attrNameLst>
                                      </p:cBhvr>
                                      <p:tavLst>
                                        <p:tav tm="0">
                                          <p:val>
                                            <p:strVal val="#ppt_y-#ppt_h*1.125000"/>
                                          </p:val>
                                        </p:tav>
                                        <p:tav tm="100000">
                                          <p:val>
                                            <p:strVal val="#ppt_y"/>
                                          </p:val>
                                        </p:tav>
                                      </p:tavLst>
                                    </p:anim>
                                    <p:animEffect transition="in" filter="wipe(down)">
                                      <p:cBhvr>
                                        <p:cTn id="52" dur="1500"/>
                                        <p:tgtEl>
                                          <p:spTgt spid="59"/>
                                        </p:tgtEl>
                                      </p:cBhvr>
                                    </p:animEffect>
                                  </p:childTnLst>
                                </p:cTn>
                              </p:par>
                              <p:par>
                                <p:cTn id="53" presetID="12" presetClass="entr" presetSubtype="1" fill="hold" grpId="0" nodeType="withEffect">
                                  <p:stCondLst>
                                    <p:cond delay="2250"/>
                                  </p:stCondLst>
                                  <p:childTnLst>
                                    <p:set>
                                      <p:cBhvr>
                                        <p:cTn id="54" dur="1" fill="hold">
                                          <p:stCondLst>
                                            <p:cond delay="0"/>
                                          </p:stCondLst>
                                        </p:cTn>
                                        <p:tgtEl>
                                          <p:spTgt spid="70"/>
                                        </p:tgtEl>
                                        <p:attrNameLst>
                                          <p:attrName>style.visibility</p:attrName>
                                        </p:attrNameLst>
                                      </p:cBhvr>
                                      <p:to>
                                        <p:strVal val="visible"/>
                                      </p:to>
                                    </p:set>
                                    <p:anim calcmode="lin" valueType="num">
                                      <p:cBhvr additive="base">
                                        <p:cTn id="55" dur="1500"/>
                                        <p:tgtEl>
                                          <p:spTgt spid="70"/>
                                        </p:tgtEl>
                                        <p:attrNameLst>
                                          <p:attrName>ppt_y</p:attrName>
                                        </p:attrNameLst>
                                      </p:cBhvr>
                                      <p:tavLst>
                                        <p:tav tm="0">
                                          <p:val>
                                            <p:strVal val="#ppt_y-#ppt_h*1.125000"/>
                                          </p:val>
                                        </p:tav>
                                        <p:tav tm="100000">
                                          <p:val>
                                            <p:strVal val="#ppt_y"/>
                                          </p:val>
                                        </p:tav>
                                      </p:tavLst>
                                    </p:anim>
                                    <p:animEffect transition="in" filter="wipe(down)">
                                      <p:cBhvr>
                                        <p:cTn id="56" dur="1500"/>
                                        <p:tgtEl>
                                          <p:spTgt spid="70"/>
                                        </p:tgtEl>
                                      </p:cBhvr>
                                    </p:animEffect>
                                  </p:childTnLst>
                                </p:cTn>
                              </p:par>
                              <p:par>
                                <p:cTn id="57" presetID="12" presetClass="entr" presetSubtype="1" fill="hold" grpId="0" nodeType="withEffect">
                                  <p:stCondLst>
                                    <p:cond delay="2250"/>
                                  </p:stCondLst>
                                  <p:childTnLst>
                                    <p:set>
                                      <p:cBhvr>
                                        <p:cTn id="58" dur="1" fill="hold">
                                          <p:stCondLst>
                                            <p:cond delay="0"/>
                                          </p:stCondLst>
                                        </p:cTn>
                                        <p:tgtEl>
                                          <p:spTgt spid="96"/>
                                        </p:tgtEl>
                                        <p:attrNameLst>
                                          <p:attrName>style.visibility</p:attrName>
                                        </p:attrNameLst>
                                      </p:cBhvr>
                                      <p:to>
                                        <p:strVal val="visible"/>
                                      </p:to>
                                    </p:set>
                                    <p:anim calcmode="lin" valueType="num">
                                      <p:cBhvr additive="base">
                                        <p:cTn id="59" dur="1500"/>
                                        <p:tgtEl>
                                          <p:spTgt spid="96"/>
                                        </p:tgtEl>
                                        <p:attrNameLst>
                                          <p:attrName>ppt_y</p:attrName>
                                        </p:attrNameLst>
                                      </p:cBhvr>
                                      <p:tavLst>
                                        <p:tav tm="0">
                                          <p:val>
                                            <p:strVal val="#ppt_y-#ppt_h*1.125000"/>
                                          </p:val>
                                        </p:tav>
                                        <p:tav tm="100000">
                                          <p:val>
                                            <p:strVal val="#ppt_y"/>
                                          </p:val>
                                        </p:tav>
                                      </p:tavLst>
                                    </p:anim>
                                    <p:animEffect transition="in" filter="wipe(down)">
                                      <p:cBhvr>
                                        <p:cTn id="60" dur="1500"/>
                                        <p:tgtEl>
                                          <p:spTgt spid="96"/>
                                        </p:tgtEl>
                                      </p:cBhvr>
                                    </p:animEffect>
                                  </p:childTnLst>
                                </p:cTn>
                              </p:par>
                              <p:par>
                                <p:cTn id="61" presetID="12" presetClass="entr" presetSubtype="1" fill="hold" grpId="0" nodeType="withEffect">
                                  <p:stCondLst>
                                    <p:cond delay="2250"/>
                                  </p:stCondLst>
                                  <p:childTnLst>
                                    <p:set>
                                      <p:cBhvr>
                                        <p:cTn id="62" dur="1" fill="hold">
                                          <p:stCondLst>
                                            <p:cond delay="0"/>
                                          </p:stCondLst>
                                        </p:cTn>
                                        <p:tgtEl>
                                          <p:spTgt spid="77"/>
                                        </p:tgtEl>
                                        <p:attrNameLst>
                                          <p:attrName>style.visibility</p:attrName>
                                        </p:attrNameLst>
                                      </p:cBhvr>
                                      <p:to>
                                        <p:strVal val="visible"/>
                                      </p:to>
                                    </p:set>
                                    <p:anim calcmode="lin" valueType="num">
                                      <p:cBhvr additive="base">
                                        <p:cTn id="63" dur="1500"/>
                                        <p:tgtEl>
                                          <p:spTgt spid="77"/>
                                        </p:tgtEl>
                                        <p:attrNameLst>
                                          <p:attrName>ppt_y</p:attrName>
                                        </p:attrNameLst>
                                      </p:cBhvr>
                                      <p:tavLst>
                                        <p:tav tm="0">
                                          <p:val>
                                            <p:strVal val="#ppt_y-#ppt_h*1.125000"/>
                                          </p:val>
                                        </p:tav>
                                        <p:tav tm="100000">
                                          <p:val>
                                            <p:strVal val="#ppt_y"/>
                                          </p:val>
                                        </p:tav>
                                      </p:tavLst>
                                    </p:anim>
                                    <p:animEffect transition="in" filter="wipe(down)">
                                      <p:cBhvr>
                                        <p:cTn id="64" dur="1500"/>
                                        <p:tgtEl>
                                          <p:spTgt spid="77"/>
                                        </p:tgtEl>
                                      </p:cBhvr>
                                    </p:animEffect>
                                  </p:childTnLst>
                                </p:cTn>
                              </p:par>
                              <p:par>
                                <p:cTn id="65" presetID="12" presetClass="entr" presetSubtype="1" fill="hold" grpId="0" nodeType="withEffect">
                                  <p:stCondLst>
                                    <p:cond delay="2250"/>
                                  </p:stCondLst>
                                  <p:childTnLst>
                                    <p:set>
                                      <p:cBhvr>
                                        <p:cTn id="66" dur="1" fill="hold">
                                          <p:stCondLst>
                                            <p:cond delay="0"/>
                                          </p:stCondLst>
                                        </p:cTn>
                                        <p:tgtEl>
                                          <p:spTgt spid="84"/>
                                        </p:tgtEl>
                                        <p:attrNameLst>
                                          <p:attrName>style.visibility</p:attrName>
                                        </p:attrNameLst>
                                      </p:cBhvr>
                                      <p:to>
                                        <p:strVal val="visible"/>
                                      </p:to>
                                    </p:set>
                                    <p:anim calcmode="lin" valueType="num">
                                      <p:cBhvr additive="base">
                                        <p:cTn id="67" dur="1500"/>
                                        <p:tgtEl>
                                          <p:spTgt spid="84"/>
                                        </p:tgtEl>
                                        <p:attrNameLst>
                                          <p:attrName>ppt_y</p:attrName>
                                        </p:attrNameLst>
                                      </p:cBhvr>
                                      <p:tavLst>
                                        <p:tav tm="0">
                                          <p:val>
                                            <p:strVal val="#ppt_y-#ppt_h*1.125000"/>
                                          </p:val>
                                        </p:tav>
                                        <p:tav tm="100000">
                                          <p:val>
                                            <p:strVal val="#ppt_y"/>
                                          </p:val>
                                        </p:tav>
                                      </p:tavLst>
                                    </p:anim>
                                    <p:animEffect transition="in" filter="wipe(down)">
                                      <p:cBhvr>
                                        <p:cTn id="68" dur="1500"/>
                                        <p:tgtEl>
                                          <p:spTgt spid="84"/>
                                        </p:tgtEl>
                                      </p:cBhvr>
                                    </p:animEffect>
                                  </p:childTnLst>
                                </p:cTn>
                              </p:par>
                              <p:par>
                                <p:cTn id="69" presetID="12" presetClass="entr" presetSubtype="1" fill="hold" grpId="0" nodeType="withEffect">
                                  <p:stCondLst>
                                    <p:cond delay="2250"/>
                                  </p:stCondLst>
                                  <p:childTnLst>
                                    <p:set>
                                      <p:cBhvr>
                                        <p:cTn id="70" dur="1" fill="hold">
                                          <p:stCondLst>
                                            <p:cond delay="0"/>
                                          </p:stCondLst>
                                        </p:cTn>
                                        <p:tgtEl>
                                          <p:spTgt spid="109"/>
                                        </p:tgtEl>
                                        <p:attrNameLst>
                                          <p:attrName>style.visibility</p:attrName>
                                        </p:attrNameLst>
                                      </p:cBhvr>
                                      <p:to>
                                        <p:strVal val="visible"/>
                                      </p:to>
                                    </p:set>
                                    <p:anim calcmode="lin" valueType="num">
                                      <p:cBhvr additive="base">
                                        <p:cTn id="71" dur="500"/>
                                        <p:tgtEl>
                                          <p:spTgt spid="109"/>
                                        </p:tgtEl>
                                        <p:attrNameLst>
                                          <p:attrName>ppt_y</p:attrName>
                                        </p:attrNameLst>
                                      </p:cBhvr>
                                      <p:tavLst>
                                        <p:tav tm="0">
                                          <p:val>
                                            <p:strVal val="#ppt_y-#ppt_h*1.125000"/>
                                          </p:val>
                                        </p:tav>
                                        <p:tav tm="100000">
                                          <p:val>
                                            <p:strVal val="#ppt_y"/>
                                          </p:val>
                                        </p:tav>
                                      </p:tavLst>
                                    </p:anim>
                                    <p:animEffect transition="in" filter="wipe(down)">
                                      <p:cBhvr>
                                        <p:cTn id="72" dur="500"/>
                                        <p:tgtEl>
                                          <p:spTgt spid="109"/>
                                        </p:tgtEl>
                                      </p:cBhvr>
                                    </p:animEffect>
                                  </p:childTnLst>
                                </p:cTn>
                              </p:par>
                              <p:par>
                                <p:cTn id="73" presetID="12" presetClass="entr" presetSubtype="1" fill="hold" grpId="0" nodeType="withEffect">
                                  <p:stCondLst>
                                    <p:cond delay="275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1500"/>
                                        <p:tgtEl>
                                          <p:spTgt spid="58"/>
                                        </p:tgtEl>
                                        <p:attrNameLst>
                                          <p:attrName>ppt_y</p:attrName>
                                        </p:attrNameLst>
                                      </p:cBhvr>
                                      <p:tavLst>
                                        <p:tav tm="0">
                                          <p:val>
                                            <p:strVal val="#ppt_y-#ppt_h*1.125000"/>
                                          </p:val>
                                        </p:tav>
                                        <p:tav tm="100000">
                                          <p:val>
                                            <p:strVal val="#ppt_y"/>
                                          </p:val>
                                        </p:tav>
                                      </p:tavLst>
                                    </p:anim>
                                    <p:animEffect transition="in" filter="wipe(down)">
                                      <p:cBhvr>
                                        <p:cTn id="76" dur="1500"/>
                                        <p:tgtEl>
                                          <p:spTgt spid="58"/>
                                        </p:tgtEl>
                                      </p:cBhvr>
                                    </p:animEffect>
                                  </p:childTnLst>
                                </p:cTn>
                              </p:par>
                              <p:par>
                                <p:cTn id="77" presetID="12" presetClass="entr" presetSubtype="1" fill="hold" grpId="0" nodeType="withEffect">
                                  <p:stCondLst>
                                    <p:cond delay="2750"/>
                                  </p:stCondLst>
                                  <p:childTnLst>
                                    <p:set>
                                      <p:cBhvr>
                                        <p:cTn id="78" dur="1" fill="hold">
                                          <p:stCondLst>
                                            <p:cond delay="0"/>
                                          </p:stCondLst>
                                        </p:cTn>
                                        <p:tgtEl>
                                          <p:spTgt spid="69"/>
                                        </p:tgtEl>
                                        <p:attrNameLst>
                                          <p:attrName>style.visibility</p:attrName>
                                        </p:attrNameLst>
                                      </p:cBhvr>
                                      <p:to>
                                        <p:strVal val="visible"/>
                                      </p:to>
                                    </p:set>
                                    <p:anim calcmode="lin" valueType="num">
                                      <p:cBhvr additive="base">
                                        <p:cTn id="79" dur="1500"/>
                                        <p:tgtEl>
                                          <p:spTgt spid="69"/>
                                        </p:tgtEl>
                                        <p:attrNameLst>
                                          <p:attrName>ppt_y</p:attrName>
                                        </p:attrNameLst>
                                      </p:cBhvr>
                                      <p:tavLst>
                                        <p:tav tm="0">
                                          <p:val>
                                            <p:strVal val="#ppt_y-#ppt_h*1.125000"/>
                                          </p:val>
                                        </p:tav>
                                        <p:tav tm="100000">
                                          <p:val>
                                            <p:strVal val="#ppt_y"/>
                                          </p:val>
                                        </p:tav>
                                      </p:tavLst>
                                    </p:anim>
                                    <p:animEffect transition="in" filter="wipe(down)">
                                      <p:cBhvr>
                                        <p:cTn id="80" dur="1500"/>
                                        <p:tgtEl>
                                          <p:spTgt spid="69"/>
                                        </p:tgtEl>
                                      </p:cBhvr>
                                    </p:animEffect>
                                  </p:childTnLst>
                                </p:cTn>
                              </p:par>
                              <p:par>
                                <p:cTn id="81" presetID="12" presetClass="entr" presetSubtype="1" fill="hold" grpId="0" nodeType="withEffect">
                                  <p:stCondLst>
                                    <p:cond delay="2750"/>
                                  </p:stCondLst>
                                  <p:childTnLst>
                                    <p:set>
                                      <p:cBhvr>
                                        <p:cTn id="82" dur="1" fill="hold">
                                          <p:stCondLst>
                                            <p:cond delay="0"/>
                                          </p:stCondLst>
                                        </p:cTn>
                                        <p:tgtEl>
                                          <p:spTgt spid="95"/>
                                        </p:tgtEl>
                                        <p:attrNameLst>
                                          <p:attrName>style.visibility</p:attrName>
                                        </p:attrNameLst>
                                      </p:cBhvr>
                                      <p:to>
                                        <p:strVal val="visible"/>
                                      </p:to>
                                    </p:set>
                                    <p:anim calcmode="lin" valueType="num">
                                      <p:cBhvr additive="base">
                                        <p:cTn id="83" dur="1500"/>
                                        <p:tgtEl>
                                          <p:spTgt spid="95"/>
                                        </p:tgtEl>
                                        <p:attrNameLst>
                                          <p:attrName>ppt_y</p:attrName>
                                        </p:attrNameLst>
                                      </p:cBhvr>
                                      <p:tavLst>
                                        <p:tav tm="0">
                                          <p:val>
                                            <p:strVal val="#ppt_y-#ppt_h*1.125000"/>
                                          </p:val>
                                        </p:tav>
                                        <p:tav tm="100000">
                                          <p:val>
                                            <p:strVal val="#ppt_y"/>
                                          </p:val>
                                        </p:tav>
                                      </p:tavLst>
                                    </p:anim>
                                    <p:animEffect transition="in" filter="wipe(down)">
                                      <p:cBhvr>
                                        <p:cTn id="84" dur="1500"/>
                                        <p:tgtEl>
                                          <p:spTgt spid="95"/>
                                        </p:tgtEl>
                                      </p:cBhvr>
                                    </p:animEffect>
                                  </p:childTnLst>
                                </p:cTn>
                              </p:par>
                              <p:par>
                                <p:cTn id="85" presetID="12" presetClass="entr" presetSubtype="1" fill="hold" grpId="0" nodeType="withEffect">
                                  <p:stCondLst>
                                    <p:cond delay="2750"/>
                                  </p:stCondLst>
                                  <p:childTnLst>
                                    <p:set>
                                      <p:cBhvr>
                                        <p:cTn id="86" dur="1" fill="hold">
                                          <p:stCondLst>
                                            <p:cond delay="0"/>
                                          </p:stCondLst>
                                        </p:cTn>
                                        <p:tgtEl>
                                          <p:spTgt spid="76"/>
                                        </p:tgtEl>
                                        <p:attrNameLst>
                                          <p:attrName>style.visibility</p:attrName>
                                        </p:attrNameLst>
                                      </p:cBhvr>
                                      <p:to>
                                        <p:strVal val="visible"/>
                                      </p:to>
                                    </p:set>
                                    <p:anim calcmode="lin" valueType="num">
                                      <p:cBhvr additive="base">
                                        <p:cTn id="87" dur="1500"/>
                                        <p:tgtEl>
                                          <p:spTgt spid="76"/>
                                        </p:tgtEl>
                                        <p:attrNameLst>
                                          <p:attrName>ppt_y</p:attrName>
                                        </p:attrNameLst>
                                      </p:cBhvr>
                                      <p:tavLst>
                                        <p:tav tm="0">
                                          <p:val>
                                            <p:strVal val="#ppt_y-#ppt_h*1.125000"/>
                                          </p:val>
                                        </p:tav>
                                        <p:tav tm="100000">
                                          <p:val>
                                            <p:strVal val="#ppt_y"/>
                                          </p:val>
                                        </p:tav>
                                      </p:tavLst>
                                    </p:anim>
                                    <p:animEffect transition="in" filter="wipe(down)">
                                      <p:cBhvr>
                                        <p:cTn id="88" dur="1500"/>
                                        <p:tgtEl>
                                          <p:spTgt spid="76"/>
                                        </p:tgtEl>
                                      </p:cBhvr>
                                    </p:animEffect>
                                  </p:childTnLst>
                                </p:cTn>
                              </p:par>
                              <p:par>
                                <p:cTn id="89" presetID="12" presetClass="entr" presetSubtype="1" fill="hold" grpId="0" nodeType="withEffect">
                                  <p:stCondLst>
                                    <p:cond delay="2750"/>
                                  </p:stCondLst>
                                  <p:childTnLst>
                                    <p:set>
                                      <p:cBhvr>
                                        <p:cTn id="90" dur="1" fill="hold">
                                          <p:stCondLst>
                                            <p:cond delay="0"/>
                                          </p:stCondLst>
                                        </p:cTn>
                                        <p:tgtEl>
                                          <p:spTgt spid="83"/>
                                        </p:tgtEl>
                                        <p:attrNameLst>
                                          <p:attrName>style.visibility</p:attrName>
                                        </p:attrNameLst>
                                      </p:cBhvr>
                                      <p:to>
                                        <p:strVal val="visible"/>
                                      </p:to>
                                    </p:set>
                                    <p:anim calcmode="lin" valueType="num">
                                      <p:cBhvr additive="base">
                                        <p:cTn id="91" dur="1500"/>
                                        <p:tgtEl>
                                          <p:spTgt spid="83"/>
                                        </p:tgtEl>
                                        <p:attrNameLst>
                                          <p:attrName>ppt_y</p:attrName>
                                        </p:attrNameLst>
                                      </p:cBhvr>
                                      <p:tavLst>
                                        <p:tav tm="0">
                                          <p:val>
                                            <p:strVal val="#ppt_y-#ppt_h*1.125000"/>
                                          </p:val>
                                        </p:tav>
                                        <p:tav tm="100000">
                                          <p:val>
                                            <p:strVal val="#ppt_y"/>
                                          </p:val>
                                        </p:tav>
                                      </p:tavLst>
                                    </p:anim>
                                    <p:animEffect transition="in" filter="wipe(down)">
                                      <p:cBhvr>
                                        <p:cTn id="92" dur="1500"/>
                                        <p:tgtEl>
                                          <p:spTgt spid="83"/>
                                        </p:tgtEl>
                                      </p:cBhvr>
                                    </p:animEffect>
                                  </p:childTnLst>
                                </p:cTn>
                              </p:par>
                              <p:par>
                                <p:cTn id="93" presetID="12" presetClass="entr" presetSubtype="1" fill="hold" grpId="0" nodeType="withEffect">
                                  <p:stCondLst>
                                    <p:cond delay="2750"/>
                                  </p:stCondLst>
                                  <p:childTnLst>
                                    <p:set>
                                      <p:cBhvr>
                                        <p:cTn id="94" dur="1" fill="hold">
                                          <p:stCondLst>
                                            <p:cond delay="0"/>
                                          </p:stCondLst>
                                        </p:cTn>
                                        <p:tgtEl>
                                          <p:spTgt spid="110"/>
                                        </p:tgtEl>
                                        <p:attrNameLst>
                                          <p:attrName>style.visibility</p:attrName>
                                        </p:attrNameLst>
                                      </p:cBhvr>
                                      <p:to>
                                        <p:strVal val="visible"/>
                                      </p:to>
                                    </p:set>
                                    <p:anim calcmode="lin" valueType="num">
                                      <p:cBhvr additive="base">
                                        <p:cTn id="95" dur="500"/>
                                        <p:tgtEl>
                                          <p:spTgt spid="110"/>
                                        </p:tgtEl>
                                        <p:attrNameLst>
                                          <p:attrName>ppt_y</p:attrName>
                                        </p:attrNameLst>
                                      </p:cBhvr>
                                      <p:tavLst>
                                        <p:tav tm="0">
                                          <p:val>
                                            <p:strVal val="#ppt_y-#ppt_h*1.125000"/>
                                          </p:val>
                                        </p:tav>
                                        <p:tav tm="100000">
                                          <p:val>
                                            <p:strVal val="#ppt_y"/>
                                          </p:val>
                                        </p:tav>
                                      </p:tavLst>
                                    </p:anim>
                                    <p:animEffect transition="in" filter="wipe(down)">
                                      <p:cBhvr>
                                        <p:cTn id="96" dur="500"/>
                                        <p:tgtEl>
                                          <p:spTgt spid="110"/>
                                        </p:tgtEl>
                                      </p:cBhvr>
                                    </p:animEffect>
                                  </p:childTnLst>
                                </p:cTn>
                              </p:par>
                              <p:par>
                                <p:cTn id="97" presetID="12" presetClass="entr" presetSubtype="1" fill="hold" grpId="0" nodeType="withEffect">
                                  <p:stCondLst>
                                    <p:cond delay="3250"/>
                                  </p:stCondLst>
                                  <p:childTnLst>
                                    <p:set>
                                      <p:cBhvr>
                                        <p:cTn id="98" dur="1" fill="hold">
                                          <p:stCondLst>
                                            <p:cond delay="0"/>
                                          </p:stCondLst>
                                        </p:cTn>
                                        <p:tgtEl>
                                          <p:spTgt spid="57"/>
                                        </p:tgtEl>
                                        <p:attrNameLst>
                                          <p:attrName>style.visibility</p:attrName>
                                        </p:attrNameLst>
                                      </p:cBhvr>
                                      <p:to>
                                        <p:strVal val="visible"/>
                                      </p:to>
                                    </p:set>
                                    <p:anim calcmode="lin" valueType="num">
                                      <p:cBhvr additive="base">
                                        <p:cTn id="99" dur="1500"/>
                                        <p:tgtEl>
                                          <p:spTgt spid="57"/>
                                        </p:tgtEl>
                                        <p:attrNameLst>
                                          <p:attrName>ppt_y</p:attrName>
                                        </p:attrNameLst>
                                      </p:cBhvr>
                                      <p:tavLst>
                                        <p:tav tm="0">
                                          <p:val>
                                            <p:strVal val="#ppt_y-#ppt_h*1.125000"/>
                                          </p:val>
                                        </p:tav>
                                        <p:tav tm="100000">
                                          <p:val>
                                            <p:strVal val="#ppt_y"/>
                                          </p:val>
                                        </p:tav>
                                      </p:tavLst>
                                    </p:anim>
                                    <p:animEffect transition="in" filter="wipe(down)">
                                      <p:cBhvr>
                                        <p:cTn id="100" dur="1500"/>
                                        <p:tgtEl>
                                          <p:spTgt spid="57"/>
                                        </p:tgtEl>
                                      </p:cBhvr>
                                    </p:animEffect>
                                  </p:childTnLst>
                                </p:cTn>
                              </p:par>
                              <p:par>
                                <p:cTn id="101" presetID="12" presetClass="entr" presetSubtype="1" fill="hold" grpId="0" nodeType="withEffect">
                                  <p:stCondLst>
                                    <p:cond delay="3250"/>
                                  </p:stCondLst>
                                  <p:childTnLst>
                                    <p:set>
                                      <p:cBhvr>
                                        <p:cTn id="102" dur="1" fill="hold">
                                          <p:stCondLst>
                                            <p:cond delay="0"/>
                                          </p:stCondLst>
                                        </p:cTn>
                                        <p:tgtEl>
                                          <p:spTgt spid="68"/>
                                        </p:tgtEl>
                                        <p:attrNameLst>
                                          <p:attrName>style.visibility</p:attrName>
                                        </p:attrNameLst>
                                      </p:cBhvr>
                                      <p:to>
                                        <p:strVal val="visible"/>
                                      </p:to>
                                    </p:set>
                                    <p:anim calcmode="lin" valueType="num">
                                      <p:cBhvr additive="base">
                                        <p:cTn id="103" dur="1500"/>
                                        <p:tgtEl>
                                          <p:spTgt spid="68"/>
                                        </p:tgtEl>
                                        <p:attrNameLst>
                                          <p:attrName>ppt_y</p:attrName>
                                        </p:attrNameLst>
                                      </p:cBhvr>
                                      <p:tavLst>
                                        <p:tav tm="0">
                                          <p:val>
                                            <p:strVal val="#ppt_y-#ppt_h*1.125000"/>
                                          </p:val>
                                        </p:tav>
                                        <p:tav tm="100000">
                                          <p:val>
                                            <p:strVal val="#ppt_y"/>
                                          </p:val>
                                        </p:tav>
                                      </p:tavLst>
                                    </p:anim>
                                    <p:animEffect transition="in" filter="wipe(down)">
                                      <p:cBhvr>
                                        <p:cTn id="104" dur="1500"/>
                                        <p:tgtEl>
                                          <p:spTgt spid="68"/>
                                        </p:tgtEl>
                                      </p:cBhvr>
                                    </p:animEffect>
                                  </p:childTnLst>
                                </p:cTn>
                              </p:par>
                              <p:par>
                                <p:cTn id="105" presetID="12" presetClass="entr" presetSubtype="1" fill="hold" grpId="0" nodeType="withEffect">
                                  <p:stCondLst>
                                    <p:cond delay="3250"/>
                                  </p:stCondLst>
                                  <p:childTnLst>
                                    <p:set>
                                      <p:cBhvr>
                                        <p:cTn id="106" dur="1" fill="hold">
                                          <p:stCondLst>
                                            <p:cond delay="0"/>
                                          </p:stCondLst>
                                        </p:cTn>
                                        <p:tgtEl>
                                          <p:spTgt spid="94"/>
                                        </p:tgtEl>
                                        <p:attrNameLst>
                                          <p:attrName>style.visibility</p:attrName>
                                        </p:attrNameLst>
                                      </p:cBhvr>
                                      <p:to>
                                        <p:strVal val="visible"/>
                                      </p:to>
                                    </p:set>
                                    <p:anim calcmode="lin" valueType="num">
                                      <p:cBhvr additive="base">
                                        <p:cTn id="107" dur="1500"/>
                                        <p:tgtEl>
                                          <p:spTgt spid="94"/>
                                        </p:tgtEl>
                                        <p:attrNameLst>
                                          <p:attrName>ppt_y</p:attrName>
                                        </p:attrNameLst>
                                      </p:cBhvr>
                                      <p:tavLst>
                                        <p:tav tm="0">
                                          <p:val>
                                            <p:strVal val="#ppt_y-#ppt_h*1.125000"/>
                                          </p:val>
                                        </p:tav>
                                        <p:tav tm="100000">
                                          <p:val>
                                            <p:strVal val="#ppt_y"/>
                                          </p:val>
                                        </p:tav>
                                      </p:tavLst>
                                    </p:anim>
                                    <p:animEffect transition="in" filter="wipe(down)">
                                      <p:cBhvr>
                                        <p:cTn id="108" dur="1500"/>
                                        <p:tgtEl>
                                          <p:spTgt spid="94"/>
                                        </p:tgtEl>
                                      </p:cBhvr>
                                    </p:animEffect>
                                  </p:childTnLst>
                                </p:cTn>
                              </p:par>
                              <p:par>
                                <p:cTn id="109" presetID="12" presetClass="entr" presetSubtype="1" fill="hold" grpId="0" nodeType="withEffect">
                                  <p:stCondLst>
                                    <p:cond delay="3250"/>
                                  </p:stCondLst>
                                  <p:childTnLst>
                                    <p:set>
                                      <p:cBhvr>
                                        <p:cTn id="110" dur="1" fill="hold">
                                          <p:stCondLst>
                                            <p:cond delay="0"/>
                                          </p:stCondLst>
                                        </p:cTn>
                                        <p:tgtEl>
                                          <p:spTgt spid="75"/>
                                        </p:tgtEl>
                                        <p:attrNameLst>
                                          <p:attrName>style.visibility</p:attrName>
                                        </p:attrNameLst>
                                      </p:cBhvr>
                                      <p:to>
                                        <p:strVal val="visible"/>
                                      </p:to>
                                    </p:set>
                                    <p:anim calcmode="lin" valueType="num">
                                      <p:cBhvr additive="base">
                                        <p:cTn id="111" dur="1500"/>
                                        <p:tgtEl>
                                          <p:spTgt spid="75"/>
                                        </p:tgtEl>
                                        <p:attrNameLst>
                                          <p:attrName>ppt_y</p:attrName>
                                        </p:attrNameLst>
                                      </p:cBhvr>
                                      <p:tavLst>
                                        <p:tav tm="0">
                                          <p:val>
                                            <p:strVal val="#ppt_y-#ppt_h*1.125000"/>
                                          </p:val>
                                        </p:tav>
                                        <p:tav tm="100000">
                                          <p:val>
                                            <p:strVal val="#ppt_y"/>
                                          </p:val>
                                        </p:tav>
                                      </p:tavLst>
                                    </p:anim>
                                    <p:animEffect transition="in" filter="wipe(down)">
                                      <p:cBhvr>
                                        <p:cTn id="112" dur="1500"/>
                                        <p:tgtEl>
                                          <p:spTgt spid="75"/>
                                        </p:tgtEl>
                                      </p:cBhvr>
                                    </p:animEffect>
                                  </p:childTnLst>
                                </p:cTn>
                              </p:par>
                              <p:par>
                                <p:cTn id="113" presetID="12" presetClass="entr" presetSubtype="1" fill="hold" grpId="0" nodeType="withEffect">
                                  <p:stCondLst>
                                    <p:cond delay="3250"/>
                                  </p:stCondLst>
                                  <p:childTnLst>
                                    <p:set>
                                      <p:cBhvr>
                                        <p:cTn id="114" dur="1" fill="hold">
                                          <p:stCondLst>
                                            <p:cond delay="0"/>
                                          </p:stCondLst>
                                        </p:cTn>
                                        <p:tgtEl>
                                          <p:spTgt spid="111"/>
                                        </p:tgtEl>
                                        <p:attrNameLst>
                                          <p:attrName>style.visibility</p:attrName>
                                        </p:attrNameLst>
                                      </p:cBhvr>
                                      <p:to>
                                        <p:strVal val="visible"/>
                                      </p:to>
                                    </p:set>
                                    <p:anim calcmode="lin" valueType="num">
                                      <p:cBhvr additive="base">
                                        <p:cTn id="115" dur="500"/>
                                        <p:tgtEl>
                                          <p:spTgt spid="111"/>
                                        </p:tgtEl>
                                        <p:attrNameLst>
                                          <p:attrName>ppt_y</p:attrName>
                                        </p:attrNameLst>
                                      </p:cBhvr>
                                      <p:tavLst>
                                        <p:tav tm="0">
                                          <p:val>
                                            <p:strVal val="#ppt_y-#ppt_h*1.125000"/>
                                          </p:val>
                                        </p:tav>
                                        <p:tav tm="100000">
                                          <p:val>
                                            <p:strVal val="#ppt_y"/>
                                          </p:val>
                                        </p:tav>
                                      </p:tavLst>
                                    </p:anim>
                                    <p:animEffect transition="in" filter="wipe(down)">
                                      <p:cBhvr>
                                        <p:cTn id="116" dur="500"/>
                                        <p:tgtEl>
                                          <p:spTgt spid="111"/>
                                        </p:tgtEl>
                                      </p:cBhvr>
                                    </p:animEffect>
                                  </p:childTnLst>
                                </p:cTn>
                              </p:par>
                              <p:par>
                                <p:cTn id="117" presetID="12" presetClass="entr" presetSubtype="1" fill="hold" grpId="0" nodeType="withEffect">
                                  <p:stCondLst>
                                    <p:cond delay="3750"/>
                                  </p:stCondLst>
                                  <p:childTnLst>
                                    <p:set>
                                      <p:cBhvr>
                                        <p:cTn id="118" dur="1" fill="hold">
                                          <p:stCondLst>
                                            <p:cond delay="0"/>
                                          </p:stCondLst>
                                        </p:cTn>
                                        <p:tgtEl>
                                          <p:spTgt spid="67"/>
                                        </p:tgtEl>
                                        <p:attrNameLst>
                                          <p:attrName>style.visibility</p:attrName>
                                        </p:attrNameLst>
                                      </p:cBhvr>
                                      <p:to>
                                        <p:strVal val="visible"/>
                                      </p:to>
                                    </p:set>
                                    <p:anim calcmode="lin" valueType="num">
                                      <p:cBhvr additive="base">
                                        <p:cTn id="119" dur="1500"/>
                                        <p:tgtEl>
                                          <p:spTgt spid="67"/>
                                        </p:tgtEl>
                                        <p:attrNameLst>
                                          <p:attrName>ppt_y</p:attrName>
                                        </p:attrNameLst>
                                      </p:cBhvr>
                                      <p:tavLst>
                                        <p:tav tm="0">
                                          <p:val>
                                            <p:strVal val="#ppt_y-#ppt_h*1.125000"/>
                                          </p:val>
                                        </p:tav>
                                        <p:tav tm="100000">
                                          <p:val>
                                            <p:strVal val="#ppt_y"/>
                                          </p:val>
                                        </p:tav>
                                      </p:tavLst>
                                    </p:anim>
                                    <p:animEffect transition="in" filter="wipe(down)">
                                      <p:cBhvr>
                                        <p:cTn id="120" dur="1500"/>
                                        <p:tgtEl>
                                          <p:spTgt spid="67"/>
                                        </p:tgtEl>
                                      </p:cBhvr>
                                    </p:animEffect>
                                  </p:childTnLst>
                                </p:cTn>
                              </p:par>
                              <p:par>
                                <p:cTn id="121" presetID="12" presetClass="entr" presetSubtype="1" fill="hold" grpId="0" nodeType="withEffect">
                                  <p:stCondLst>
                                    <p:cond delay="3750"/>
                                  </p:stCondLst>
                                  <p:childTnLst>
                                    <p:set>
                                      <p:cBhvr>
                                        <p:cTn id="122" dur="1" fill="hold">
                                          <p:stCondLst>
                                            <p:cond delay="0"/>
                                          </p:stCondLst>
                                        </p:cTn>
                                        <p:tgtEl>
                                          <p:spTgt spid="93"/>
                                        </p:tgtEl>
                                        <p:attrNameLst>
                                          <p:attrName>style.visibility</p:attrName>
                                        </p:attrNameLst>
                                      </p:cBhvr>
                                      <p:to>
                                        <p:strVal val="visible"/>
                                      </p:to>
                                    </p:set>
                                    <p:anim calcmode="lin" valueType="num">
                                      <p:cBhvr additive="base">
                                        <p:cTn id="123" dur="1500"/>
                                        <p:tgtEl>
                                          <p:spTgt spid="93"/>
                                        </p:tgtEl>
                                        <p:attrNameLst>
                                          <p:attrName>ppt_y</p:attrName>
                                        </p:attrNameLst>
                                      </p:cBhvr>
                                      <p:tavLst>
                                        <p:tav tm="0">
                                          <p:val>
                                            <p:strVal val="#ppt_y-#ppt_h*1.125000"/>
                                          </p:val>
                                        </p:tav>
                                        <p:tav tm="100000">
                                          <p:val>
                                            <p:strVal val="#ppt_y"/>
                                          </p:val>
                                        </p:tav>
                                      </p:tavLst>
                                    </p:anim>
                                    <p:animEffect transition="in" filter="wipe(down)">
                                      <p:cBhvr>
                                        <p:cTn id="124" dur="1500"/>
                                        <p:tgtEl>
                                          <p:spTgt spid="93"/>
                                        </p:tgtEl>
                                      </p:cBhvr>
                                    </p:animEffect>
                                  </p:childTnLst>
                                </p:cTn>
                              </p:par>
                              <p:par>
                                <p:cTn id="125" presetID="12" presetClass="entr" presetSubtype="1" fill="hold" grpId="0" nodeType="withEffect">
                                  <p:stCondLst>
                                    <p:cond delay="3750"/>
                                  </p:stCondLst>
                                  <p:childTnLst>
                                    <p:set>
                                      <p:cBhvr>
                                        <p:cTn id="126" dur="1" fill="hold">
                                          <p:stCondLst>
                                            <p:cond delay="0"/>
                                          </p:stCondLst>
                                        </p:cTn>
                                        <p:tgtEl>
                                          <p:spTgt spid="112"/>
                                        </p:tgtEl>
                                        <p:attrNameLst>
                                          <p:attrName>style.visibility</p:attrName>
                                        </p:attrNameLst>
                                      </p:cBhvr>
                                      <p:to>
                                        <p:strVal val="visible"/>
                                      </p:to>
                                    </p:set>
                                    <p:anim calcmode="lin" valueType="num">
                                      <p:cBhvr additive="base">
                                        <p:cTn id="127" dur="500"/>
                                        <p:tgtEl>
                                          <p:spTgt spid="112"/>
                                        </p:tgtEl>
                                        <p:attrNameLst>
                                          <p:attrName>ppt_y</p:attrName>
                                        </p:attrNameLst>
                                      </p:cBhvr>
                                      <p:tavLst>
                                        <p:tav tm="0">
                                          <p:val>
                                            <p:strVal val="#ppt_y-#ppt_h*1.125000"/>
                                          </p:val>
                                        </p:tav>
                                        <p:tav tm="100000">
                                          <p:val>
                                            <p:strVal val="#ppt_y"/>
                                          </p:val>
                                        </p:tav>
                                      </p:tavLst>
                                    </p:anim>
                                    <p:animEffect transition="in" filter="wipe(down)">
                                      <p:cBhvr>
                                        <p:cTn id="128" dur="500"/>
                                        <p:tgtEl>
                                          <p:spTgt spid="112"/>
                                        </p:tgtEl>
                                      </p:cBhvr>
                                    </p:animEffect>
                                  </p:childTnLst>
                                </p:cTn>
                              </p:par>
                              <p:par>
                                <p:cTn id="129" presetID="22" presetClass="entr" presetSubtype="1" fill="hold" grpId="0" nodeType="withEffect">
                                  <p:stCondLst>
                                    <p:cond delay="1250"/>
                                  </p:stCondLst>
                                  <p:childTnLst>
                                    <p:set>
                                      <p:cBhvr>
                                        <p:cTn id="130" dur="1" fill="hold">
                                          <p:stCondLst>
                                            <p:cond delay="0"/>
                                          </p:stCondLst>
                                        </p:cTn>
                                        <p:tgtEl>
                                          <p:spTgt spid="63"/>
                                        </p:tgtEl>
                                        <p:attrNameLst>
                                          <p:attrName>style.visibility</p:attrName>
                                        </p:attrNameLst>
                                      </p:cBhvr>
                                      <p:to>
                                        <p:strVal val="visible"/>
                                      </p:to>
                                    </p:set>
                                    <p:animEffect transition="in" filter="wipe(up)">
                                      <p:cBhvr>
                                        <p:cTn id="131" dur="3500"/>
                                        <p:tgtEl>
                                          <p:spTgt spid="63"/>
                                        </p:tgtEl>
                                      </p:cBhvr>
                                    </p:animEffect>
                                  </p:childTnLst>
                                </p:cTn>
                              </p:par>
                              <p:par>
                                <p:cTn id="132" presetID="23" presetClass="entr" presetSubtype="16" fill="hold" grpId="0" nodeType="withEffect">
                                  <p:stCondLst>
                                    <p:cond delay="0"/>
                                  </p:stCondLst>
                                  <p:childTnLst>
                                    <p:set>
                                      <p:cBhvr>
                                        <p:cTn id="133" dur="1" fill="hold">
                                          <p:stCondLst>
                                            <p:cond delay="0"/>
                                          </p:stCondLst>
                                        </p:cTn>
                                        <p:tgtEl>
                                          <p:spTgt spid="10"/>
                                        </p:tgtEl>
                                        <p:attrNameLst>
                                          <p:attrName>style.visibility</p:attrName>
                                        </p:attrNameLst>
                                      </p:cBhvr>
                                      <p:to>
                                        <p:strVal val="visible"/>
                                      </p:to>
                                    </p:set>
                                    <p:anim calcmode="lin" valueType="num">
                                      <p:cBhvr>
                                        <p:cTn id="134" dur="2000" fill="hold"/>
                                        <p:tgtEl>
                                          <p:spTgt spid="10"/>
                                        </p:tgtEl>
                                        <p:attrNameLst>
                                          <p:attrName>ppt_w</p:attrName>
                                        </p:attrNameLst>
                                      </p:cBhvr>
                                      <p:tavLst>
                                        <p:tav tm="0">
                                          <p:val>
                                            <p:fltVal val="0"/>
                                          </p:val>
                                        </p:tav>
                                        <p:tav tm="100000">
                                          <p:val>
                                            <p:strVal val="#ppt_w"/>
                                          </p:val>
                                        </p:tav>
                                      </p:tavLst>
                                    </p:anim>
                                    <p:anim calcmode="lin" valueType="num">
                                      <p:cBhvr>
                                        <p:cTn id="135" dur="2000" fill="hold"/>
                                        <p:tgtEl>
                                          <p:spTgt spid="10"/>
                                        </p:tgtEl>
                                        <p:attrNameLst>
                                          <p:attrName>ppt_h</p:attrName>
                                        </p:attrNameLst>
                                      </p:cBhvr>
                                      <p:tavLst>
                                        <p:tav tm="0">
                                          <p:val>
                                            <p:fltVal val="0"/>
                                          </p:val>
                                        </p:tav>
                                        <p:tav tm="100000">
                                          <p:val>
                                            <p:strVal val="#ppt_h"/>
                                          </p:val>
                                        </p:tav>
                                      </p:tavLst>
                                    </p:anim>
                                  </p:childTnLst>
                                </p:cTn>
                              </p:par>
                              <p:par>
                                <p:cTn id="136" presetID="23" presetClass="entr" presetSubtype="16" fill="hold" grpId="0" nodeType="withEffect">
                                  <p:stCondLst>
                                    <p:cond delay="0"/>
                                  </p:stCondLst>
                                  <p:childTnLst>
                                    <p:set>
                                      <p:cBhvr>
                                        <p:cTn id="137" dur="1" fill="hold">
                                          <p:stCondLst>
                                            <p:cond delay="0"/>
                                          </p:stCondLst>
                                        </p:cTn>
                                        <p:tgtEl>
                                          <p:spTgt spid="9"/>
                                        </p:tgtEl>
                                        <p:attrNameLst>
                                          <p:attrName>style.visibility</p:attrName>
                                        </p:attrNameLst>
                                      </p:cBhvr>
                                      <p:to>
                                        <p:strVal val="visible"/>
                                      </p:to>
                                    </p:set>
                                    <p:anim calcmode="lin" valueType="num">
                                      <p:cBhvr>
                                        <p:cTn id="138" dur="2000" fill="hold"/>
                                        <p:tgtEl>
                                          <p:spTgt spid="9"/>
                                        </p:tgtEl>
                                        <p:attrNameLst>
                                          <p:attrName>ppt_w</p:attrName>
                                        </p:attrNameLst>
                                      </p:cBhvr>
                                      <p:tavLst>
                                        <p:tav tm="0">
                                          <p:val>
                                            <p:fltVal val="0"/>
                                          </p:val>
                                        </p:tav>
                                        <p:tav tm="100000">
                                          <p:val>
                                            <p:strVal val="#ppt_w"/>
                                          </p:val>
                                        </p:tav>
                                      </p:tavLst>
                                    </p:anim>
                                    <p:anim calcmode="lin" valueType="num">
                                      <p:cBhvr>
                                        <p:cTn id="139" dur="2000" fill="hold"/>
                                        <p:tgtEl>
                                          <p:spTgt spid="9"/>
                                        </p:tgtEl>
                                        <p:attrNameLst>
                                          <p:attrName>ppt_h</p:attrName>
                                        </p:attrNameLst>
                                      </p:cBhvr>
                                      <p:tavLst>
                                        <p:tav tm="0">
                                          <p:val>
                                            <p:fltVal val="0"/>
                                          </p:val>
                                        </p:tav>
                                        <p:tav tm="100000">
                                          <p:val>
                                            <p:strVal val="#ppt_h"/>
                                          </p:val>
                                        </p:tav>
                                      </p:tavLst>
                                    </p:anim>
                                  </p:childTnLst>
                                </p:cTn>
                              </p:par>
                              <p:par>
                                <p:cTn id="140" presetID="23" presetClass="entr" presetSubtype="16" fill="hold" grpId="0" nodeType="withEffect">
                                  <p:stCondLst>
                                    <p:cond delay="0"/>
                                  </p:stCondLst>
                                  <p:childTnLst>
                                    <p:set>
                                      <p:cBhvr>
                                        <p:cTn id="141" dur="1" fill="hold">
                                          <p:stCondLst>
                                            <p:cond delay="0"/>
                                          </p:stCondLst>
                                        </p:cTn>
                                        <p:tgtEl>
                                          <p:spTgt spid="8"/>
                                        </p:tgtEl>
                                        <p:attrNameLst>
                                          <p:attrName>style.visibility</p:attrName>
                                        </p:attrNameLst>
                                      </p:cBhvr>
                                      <p:to>
                                        <p:strVal val="visible"/>
                                      </p:to>
                                    </p:set>
                                    <p:anim calcmode="lin" valueType="num">
                                      <p:cBhvr>
                                        <p:cTn id="142" dur="2000" fill="hold"/>
                                        <p:tgtEl>
                                          <p:spTgt spid="8"/>
                                        </p:tgtEl>
                                        <p:attrNameLst>
                                          <p:attrName>ppt_w</p:attrName>
                                        </p:attrNameLst>
                                      </p:cBhvr>
                                      <p:tavLst>
                                        <p:tav tm="0">
                                          <p:val>
                                            <p:fltVal val="0"/>
                                          </p:val>
                                        </p:tav>
                                        <p:tav tm="100000">
                                          <p:val>
                                            <p:strVal val="#ppt_w"/>
                                          </p:val>
                                        </p:tav>
                                      </p:tavLst>
                                    </p:anim>
                                    <p:anim calcmode="lin" valueType="num">
                                      <p:cBhvr>
                                        <p:cTn id="143" dur="2000" fill="hold"/>
                                        <p:tgtEl>
                                          <p:spTgt spid="8"/>
                                        </p:tgtEl>
                                        <p:attrNameLst>
                                          <p:attrName>ppt_h</p:attrName>
                                        </p:attrNameLst>
                                      </p:cBhvr>
                                      <p:tavLst>
                                        <p:tav tm="0">
                                          <p:val>
                                            <p:fltVal val="0"/>
                                          </p:val>
                                        </p:tav>
                                        <p:tav tm="100000">
                                          <p:val>
                                            <p:strVal val="#ppt_h"/>
                                          </p:val>
                                        </p:tav>
                                      </p:tavLst>
                                    </p:anim>
                                  </p:childTnLst>
                                </p:cTn>
                              </p:par>
                              <p:par>
                                <p:cTn id="144" presetID="23" presetClass="entr" presetSubtype="16" fill="hold" grpId="0" nodeType="withEffect">
                                  <p:stCondLst>
                                    <p:cond delay="0"/>
                                  </p:stCondLst>
                                  <p:childTnLst>
                                    <p:set>
                                      <p:cBhvr>
                                        <p:cTn id="145" dur="1" fill="hold">
                                          <p:stCondLst>
                                            <p:cond delay="0"/>
                                          </p:stCondLst>
                                        </p:cTn>
                                        <p:tgtEl>
                                          <p:spTgt spid="11"/>
                                        </p:tgtEl>
                                        <p:attrNameLst>
                                          <p:attrName>style.visibility</p:attrName>
                                        </p:attrNameLst>
                                      </p:cBhvr>
                                      <p:to>
                                        <p:strVal val="visible"/>
                                      </p:to>
                                    </p:set>
                                    <p:anim calcmode="lin" valueType="num">
                                      <p:cBhvr>
                                        <p:cTn id="146" dur="2000" fill="hold"/>
                                        <p:tgtEl>
                                          <p:spTgt spid="11"/>
                                        </p:tgtEl>
                                        <p:attrNameLst>
                                          <p:attrName>ppt_w</p:attrName>
                                        </p:attrNameLst>
                                      </p:cBhvr>
                                      <p:tavLst>
                                        <p:tav tm="0">
                                          <p:val>
                                            <p:fltVal val="0"/>
                                          </p:val>
                                        </p:tav>
                                        <p:tav tm="100000">
                                          <p:val>
                                            <p:strVal val="#ppt_w"/>
                                          </p:val>
                                        </p:tav>
                                      </p:tavLst>
                                    </p:anim>
                                    <p:anim calcmode="lin" valueType="num">
                                      <p:cBhvr>
                                        <p:cTn id="147" dur="2000" fill="hold"/>
                                        <p:tgtEl>
                                          <p:spTgt spid="11"/>
                                        </p:tgtEl>
                                        <p:attrNameLst>
                                          <p:attrName>ppt_h</p:attrName>
                                        </p:attrNameLst>
                                      </p:cBhvr>
                                      <p:tavLst>
                                        <p:tav tm="0">
                                          <p:val>
                                            <p:fltVal val="0"/>
                                          </p:val>
                                        </p:tav>
                                        <p:tav tm="100000">
                                          <p:val>
                                            <p:strVal val="#ppt_h"/>
                                          </p:val>
                                        </p:tav>
                                      </p:tavLst>
                                    </p:anim>
                                  </p:childTnLst>
                                </p:cTn>
                              </p:par>
                              <p:par>
                                <p:cTn id="148" presetID="23" presetClass="entr" presetSubtype="16" fill="hold" grpId="0" nodeType="withEffect">
                                  <p:stCondLst>
                                    <p:cond delay="0"/>
                                  </p:stCondLst>
                                  <p:childTnLst>
                                    <p:set>
                                      <p:cBhvr>
                                        <p:cTn id="149" dur="1" fill="hold">
                                          <p:stCondLst>
                                            <p:cond delay="0"/>
                                          </p:stCondLst>
                                        </p:cTn>
                                        <p:tgtEl>
                                          <p:spTgt spid="12"/>
                                        </p:tgtEl>
                                        <p:attrNameLst>
                                          <p:attrName>style.visibility</p:attrName>
                                        </p:attrNameLst>
                                      </p:cBhvr>
                                      <p:to>
                                        <p:strVal val="visible"/>
                                      </p:to>
                                    </p:set>
                                    <p:anim calcmode="lin" valueType="num">
                                      <p:cBhvr>
                                        <p:cTn id="150" dur="2000" fill="hold"/>
                                        <p:tgtEl>
                                          <p:spTgt spid="12"/>
                                        </p:tgtEl>
                                        <p:attrNameLst>
                                          <p:attrName>ppt_w</p:attrName>
                                        </p:attrNameLst>
                                      </p:cBhvr>
                                      <p:tavLst>
                                        <p:tav tm="0">
                                          <p:val>
                                            <p:fltVal val="0"/>
                                          </p:val>
                                        </p:tav>
                                        <p:tav tm="100000">
                                          <p:val>
                                            <p:strVal val="#ppt_w"/>
                                          </p:val>
                                        </p:tav>
                                      </p:tavLst>
                                    </p:anim>
                                    <p:anim calcmode="lin" valueType="num">
                                      <p:cBhvr>
                                        <p:cTn id="151" dur="20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08" grpId="0" animBg="1"/>
      <p:bldP spid="109" grpId="0" animBg="1"/>
      <p:bldP spid="110" grpId="0" animBg="1"/>
      <p:bldP spid="111" grpId="0" animBg="1"/>
      <p:bldP spid="112" grpId="0" animBg="1"/>
      <p:bldP spid="67" grpId="0" animBg="1"/>
      <p:bldP spid="93" grpId="0"/>
      <p:bldP spid="57" grpId="0" animBg="1"/>
      <p:bldP spid="68" grpId="0" animBg="1"/>
      <p:bldP spid="94" grpId="0"/>
      <p:bldP spid="75" grpId="0" animBg="1"/>
      <p:bldP spid="58" grpId="0" animBg="1"/>
      <p:bldP spid="69" grpId="0" animBg="1"/>
      <p:bldP spid="95" grpId="0"/>
      <p:bldP spid="76" grpId="0" animBg="1"/>
      <p:bldP spid="83" grpId="0" animBg="1"/>
      <p:bldP spid="59" grpId="0" animBg="1"/>
      <p:bldP spid="70" grpId="0" animBg="1"/>
      <p:bldP spid="96" grpId="0"/>
      <p:bldP spid="77" grpId="0" animBg="1"/>
      <p:bldP spid="84" grpId="0" animBg="1"/>
      <p:bldP spid="60" grpId="0" animBg="1"/>
      <p:bldP spid="71" grpId="0" animBg="1"/>
      <p:bldP spid="97" grpId="0"/>
      <p:bldP spid="78" grpId="0" animBg="1"/>
      <p:bldP spid="85" grpId="0" animBg="1"/>
      <p:bldP spid="22" grpId="0" animBg="1"/>
      <p:bldP spid="66" grpId="0" animBg="1"/>
      <p:bldP spid="92" grpId="0"/>
      <p:bldP spid="73" grpId="0" animBg="1"/>
      <p:bldP spid="80" grpId="0" animBg="1"/>
      <p:bldP spid="12" grpId="0" animBg="1"/>
      <p:bldP spid="11"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raphic 2">
            <a:extLst>
              <a:ext uri="{FF2B5EF4-FFF2-40B4-BE49-F238E27FC236}">
                <a16:creationId xmlns:a16="http://schemas.microsoft.com/office/drawing/2014/main" id="{F2F0E487-B732-4F32-AAF9-A498EB216B72}"/>
              </a:ext>
            </a:extLst>
          </p:cNvPr>
          <p:cNvSpPr/>
          <p:nvPr/>
        </p:nvSpPr>
        <p:spPr>
          <a:xfrm>
            <a:off x="2341464" y="2594378"/>
            <a:ext cx="9124496" cy="2030173"/>
          </a:xfrm>
          <a:custGeom>
            <a:avLst/>
            <a:gdLst>
              <a:gd name="connsiteX0" fmla="*/ 0 w 5876925"/>
              <a:gd name="connsiteY0" fmla="*/ 1680972 h 1676400"/>
              <a:gd name="connsiteX1" fmla="*/ 2831687 w 5876925"/>
              <a:gd name="connsiteY1" fmla="*/ 0 h 1676400"/>
              <a:gd name="connsiteX2" fmla="*/ 5793581 w 5876925"/>
              <a:gd name="connsiteY2" fmla="*/ 1680972 h 1676400"/>
              <a:gd name="connsiteX3" fmla="*/ 0 w 5876925"/>
              <a:gd name="connsiteY3" fmla="*/ 1680972 h 1676400"/>
            </a:gdLst>
            <a:ahLst/>
            <a:cxnLst>
              <a:cxn ang="0">
                <a:pos x="connsiteX0" y="connsiteY0"/>
              </a:cxn>
              <a:cxn ang="0">
                <a:pos x="connsiteX1" y="connsiteY1"/>
              </a:cxn>
              <a:cxn ang="0">
                <a:pos x="connsiteX2" y="connsiteY2"/>
              </a:cxn>
              <a:cxn ang="0">
                <a:pos x="connsiteX3" y="connsiteY3"/>
              </a:cxn>
            </a:cxnLst>
            <a:rect l="l" t="t" r="r" b="b"/>
            <a:pathLst>
              <a:path w="5876925" h="1676400">
                <a:moveTo>
                  <a:pt x="0" y="1680972"/>
                </a:moveTo>
                <a:cubicBezTo>
                  <a:pt x="1564481" y="1680972"/>
                  <a:pt x="1892427" y="0"/>
                  <a:pt x="2831687" y="0"/>
                </a:cubicBezTo>
                <a:cubicBezTo>
                  <a:pt x="4009454" y="0"/>
                  <a:pt x="4481608" y="1680972"/>
                  <a:pt x="5793581" y="1680972"/>
                </a:cubicBezTo>
                <a:cubicBezTo>
                  <a:pt x="6722840" y="1680972"/>
                  <a:pt x="0" y="1680972"/>
                  <a:pt x="0" y="1680972"/>
                </a:cubicBezTo>
                <a:close/>
              </a:path>
            </a:pathLst>
          </a:custGeom>
          <a:gradFill>
            <a:gsLst>
              <a:gs pos="51000">
                <a:srgbClr val="358DA3">
                  <a:alpha val="29547"/>
                </a:srgbClr>
              </a:gs>
              <a:gs pos="10000">
                <a:schemeClr val="accent1">
                  <a:alpha val="50000"/>
                </a:schemeClr>
              </a:gs>
              <a:gs pos="100000">
                <a:schemeClr val="bg1"/>
              </a:gs>
              <a:gs pos="77000">
                <a:schemeClr val="accent2">
                  <a:alpha val="16254"/>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 name="TextBox 4">
            <a:extLst>
              <a:ext uri="{FF2B5EF4-FFF2-40B4-BE49-F238E27FC236}">
                <a16:creationId xmlns:a16="http://schemas.microsoft.com/office/drawing/2014/main" id="{69504596-78E9-4B5D-8DB8-22C397518138}"/>
              </a:ext>
            </a:extLst>
          </p:cNvPr>
          <p:cNvSpPr txBox="1"/>
          <p:nvPr/>
        </p:nvSpPr>
        <p:spPr>
          <a:xfrm>
            <a:off x="625749" y="558876"/>
            <a:ext cx="5089731" cy="880369"/>
          </a:xfrm>
          <a:prstGeom prst="rect">
            <a:avLst/>
          </a:prstGeom>
          <a:noFill/>
        </p:spPr>
        <p:txBody>
          <a:bodyPr wrap="squar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lnSpc>
                <a:spcPts val="3200"/>
              </a:lnSpc>
            </a:pPr>
            <a:r>
              <a:rPr lang="en-US" dirty="0"/>
              <a:t>Accelerating Diffusion of Innovation: </a:t>
            </a:r>
            <a:r>
              <a:rPr lang="en-US" sz="2000" b="0" dirty="0"/>
              <a:t>Maloney’s 16% Rule</a:t>
            </a:r>
          </a:p>
        </p:txBody>
      </p:sp>
      <p:sp>
        <p:nvSpPr>
          <p:cNvPr id="7" name="Rectangle 6">
            <a:extLst>
              <a:ext uri="{FF2B5EF4-FFF2-40B4-BE49-F238E27FC236}">
                <a16:creationId xmlns:a16="http://schemas.microsoft.com/office/drawing/2014/main" id="{0488F819-CD11-4D77-99E5-652654D0FD20}"/>
              </a:ext>
            </a:extLst>
          </p:cNvPr>
          <p:cNvSpPr/>
          <p:nvPr/>
        </p:nvSpPr>
        <p:spPr>
          <a:xfrm>
            <a:off x="5924149" y="583359"/>
            <a:ext cx="5642102" cy="821892"/>
          </a:xfrm>
          <a:prstGeom prst="rect">
            <a:avLst/>
          </a:prstGeom>
        </p:spPr>
        <p:txBody>
          <a:bodyPr wrap="square">
            <a:spAutoFit/>
          </a:bodyPr>
          <a:lstStyle/>
          <a:p>
            <a:pPr>
              <a:lnSpc>
                <a:spcPct val="150000"/>
              </a:lnSpc>
            </a:pPr>
            <a:r>
              <a:rPr lang="en-US" sz="1100" dirty="0">
                <a:solidFill>
                  <a:schemeClr val="tx1">
                    <a:lumMod val="50000"/>
                    <a:lumOff val="50000"/>
                  </a:schemeClr>
                </a:solidFill>
                <a:latin typeface="+mj-lt"/>
              </a:rPr>
              <a:t>Once you have reached 16% adoption of any innovation, you must change your messaging and media strategy from one based on scarcity, to one based on social proof, in order to accelerate through the chasm to the tipping point</a:t>
            </a:r>
          </a:p>
        </p:txBody>
      </p:sp>
      <p:grpSp>
        <p:nvGrpSpPr>
          <p:cNvPr id="19" name="Group 18">
            <a:extLst>
              <a:ext uri="{FF2B5EF4-FFF2-40B4-BE49-F238E27FC236}">
                <a16:creationId xmlns:a16="http://schemas.microsoft.com/office/drawing/2014/main" id="{C3DC6C4F-33A1-714B-BB13-7217DD0E0894}"/>
              </a:ext>
            </a:extLst>
          </p:cNvPr>
          <p:cNvGrpSpPr/>
          <p:nvPr/>
        </p:nvGrpSpPr>
        <p:grpSpPr>
          <a:xfrm>
            <a:off x="2422199" y="4624552"/>
            <a:ext cx="8767762" cy="1068884"/>
            <a:chOff x="2422199" y="4624552"/>
            <a:chExt cx="8767762" cy="1068884"/>
          </a:xfrm>
        </p:grpSpPr>
        <p:cxnSp>
          <p:nvCxnSpPr>
            <p:cNvPr id="18" name="Straight Connector 17">
              <a:extLst>
                <a:ext uri="{FF2B5EF4-FFF2-40B4-BE49-F238E27FC236}">
                  <a16:creationId xmlns:a16="http://schemas.microsoft.com/office/drawing/2014/main" id="{87BBA88D-873F-4644-AEB0-D61FA0DA8806}"/>
                </a:ext>
              </a:extLst>
            </p:cNvPr>
            <p:cNvCxnSpPr>
              <a:cxnSpLocks/>
            </p:cNvCxnSpPr>
            <p:nvPr/>
          </p:nvCxnSpPr>
          <p:spPr>
            <a:xfrm>
              <a:off x="2422199" y="4624552"/>
              <a:ext cx="8767762" cy="0"/>
            </a:xfrm>
            <a:prstGeom prst="line">
              <a:avLst/>
            </a:prstGeom>
            <a:ln w="6350" cap="rnd">
              <a:solidFill>
                <a:schemeClr val="tx2">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AA7DA8-F2FD-4B45-83B3-B4136FE7F472}"/>
                </a:ext>
              </a:extLst>
            </p:cNvPr>
            <p:cNvCxnSpPr>
              <a:cxnSpLocks/>
            </p:cNvCxnSpPr>
            <p:nvPr/>
          </p:nvCxnSpPr>
          <p:spPr>
            <a:xfrm>
              <a:off x="2422199" y="5158994"/>
              <a:ext cx="8767762" cy="0"/>
            </a:xfrm>
            <a:prstGeom prst="line">
              <a:avLst/>
            </a:prstGeom>
            <a:ln w="6350" cap="rnd">
              <a:solidFill>
                <a:schemeClr val="tx2">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AB756C-C8EC-4177-A0D1-D7BBCB847DDD}"/>
                </a:ext>
              </a:extLst>
            </p:cNvPr>
            <p:cNvCxnSpPr>
              <a:cxnSpLocks/>
            </p:cNvCxnSpPr>
            <p:nvPr/>
          </p:nvCxnSpPr>
          <p:spPr>
            <a:xfrm>
              <a:off x="2422199" y="5693436"/>
              <a:ext cx="8767762" cy="0"/>
            </a:xfrm>
            <a:prstGeom prst="line">
              <a:avLst/>
            </a:prstGeom>
            <a:ln w="6350" cap="rnd">
              <a:solidFill>
                <a:schemeClr val="tx2">
                  <a:alpha val="30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1C55AD0D-2963-4347-9A16-357EA812137B}"/>
              </a:ext>
            </a:extLst>
          </p:cNvPr>
          <p:cNvCxnSpPr>
            <a:cxnSpLocks/>
          </p:cNvCxnSpPr>
          <p:nvPr/>
        </p:nvCxnSpPr>
        <p:spPr>
          <a:xfrm>
            <a:off x="2422199" y="6227878"/>
            <a:ext cx="8767762" cy="0"/>
          </a:xfrm>
          <a:prstGeom prst="line">
            <a:avLst/>
          </a:prstGeom>
          <a:ln w="6350" cap="rnd">
            <a:solidFill>
              <a:schemeClr val="tx2">
                <a:alpha val="30000"/>
              </a:schemeClr>
            </a:solidFill>
            <a:prstDash val="soli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76F0C16-2DE3-44A8-BE84-9CE1A6C7C6CD}"/>
              </a:ext>
            </a:extLst>
          </p:cNvPr>
          <p:cNvSpPr txBox="1"/>
          <p:nvPr/>
        </p:nvSpPr>
        <p:spPr>
          <a:xfrm>
            <a:off x="2856664" y="4768663"/>
            <a:ext cx="827471" cy="246221"/>
          </a:xfrm>
          <a:prstGeom prst="rect">
            <a:avLst/>
          </a:prstGeom>
          <a:noFill/>
        </p:spPr>
        <p:txBody>
          <a:bodyPr wrap="none" rtlCol="0">
            <a:spAutoFit/>
          </a:bodyPr>
          <a:lstStyle/>
          <a:p>
            <a:pPr algn="ctr"/>
            <a:r>
              <a:rPr lang="en-US" sz="1000" dirty="0">
                <a:latin typeface="+mj-lt"/>
              </a:rPr>
              <a:t>Innovators</a:t>
            </a:r>
          </a:p>
        </p:txBody>
      </p:sp>
      <p:sp>
        <p:nvSpPr>
          <p:cNvPr id="30" name="TextBox 29">
            <a:extLst>
              <a:ext uri="{FF2B5EF4-FFF2-40B4-BE49-F238E27FC236}">
                <a16:creationId xmlns:a16="http://schemas.microsoft.com/office/drawing/2014/main" id="{A9A3E86D-46E0-4A68-BD3E-1B0C51E7B924}"/>
              </a:ext>
            </a:extLst>
          </p:cNvPr>
          <p:cNvSpPr txBox="1"/>
          <p:nvPr/>
        </p:nvSpPr>
        <p:spPr>
          <a:xfrm>
            <a:off x="2765296" y="5304588"/>
            <a:ext cx="1010213" cy="246221"/>
          </a:xfrm>
          <a:prstGeom prst="rect">
            <a:avLst/>
          </a:prstGeom>
          <a:noFill/>
        </p:spPr>
        <p:txBody>
          <a:bodyPr wrap="none" rtlCol="0">
            <a:spAutoFit/>
          </a:bodyPr>
          <a:lstStyle/>
          <a:p>
            <a:pPr algn="ctr"/>
            <a:r>
              <a:rPr lang="en-US" sz="1000" dirty="0">
                <a:latin typeface="+mj-lt"/>
              </a:rPr>
              <a:t>Technologists</a:t>
            </a:r>
          </a:p>
        </p:txBody>
      </p:sp>
      <p:sp>
        <p:nvSpPr>
          <p:cNvPr id="31" name="TextBox 30">
            <a:extLst>
              <a:ext uri="{FF2B5EF4-FFF2-40B4-BE49-F238E27FC236}">
                <a16:creationId xmlns:a16="http://schemas.microsoft.com/office/drawing/2014/main" id="{4A30F47C-64CC-42AD-99A3-FB50B148B4E9}"/>
              </a:ext>
            </a:extLst>
          </p:cNvPr>
          <p:cNvSpPr txBox="1"/>
          <p:nvPr/>
        </p:nvSpPr>
        <p:spPr>
          <a:xfrm>
            <a:off x="2912671" y="5837547"/>
            <a:ext cx="713658" cy="246221"/>
          </a:xfrm>
          <a:prstGeom prst="rect">
            <a:avLst/>
          </a:prstGeom>
          <a:noFill/>
        </p:spPr>
        <p:txBody>
          <a:bodyPr wrap="none" rtlCol="0">
            <a:spAutoFit/>
          </a:bodyPr>
          <a:lstStyle/>
          <a:p>
            <a:pPr algn="ctr"/>
            <a:r>
              <a:rPr lang="en-US" sz="1000" dirty="0">
                <a:latin typeface="+mj-lt"/>
              </a:rPr>
              <a:t>Creators</a:t>
            </a:r>
          </a:p>
        </p:txBody>
      </p:sp>
      <p:sp>
        <p:nvSpPr>
          <p:cNvPr id="32" name="TextBox 31">
            <a:extLst>
              <a:ext uri="{FF2B5EF4-FFF2-40B4-BE49-F238E27FC236}">
                <a16:creationId xmlns:a16="http://schemas.microsoft.com/office/drawing/2014/main" id="{2842FCBE-B55A-4058-B206-099838B62054}"/>
              </a:ext>
            </a:extLst>
          </p:cNvPr>
          <p:cNvSpPr txBox="1"/>
          <p:nvPr/>
        </p:nvSpPr>
        <p:spPr>
          <a:xfrm>
            <a:off x="4319601" y="4768663"/>
            <a:ext cx="1079142" cy="246221"/>
          </a:xfrm>
          <a:prstGeom prst="rect">
            <a:avLst/>
          </a:prstGeom>
          <a:noFill/>
        </p:spPr>
        <p:txBody>
          <a:bodyPr wrap="none" rtlCol="0">
            <a:spAutoFit/>
          </a:bodyPr>
          <a:lstStyle/>
          <a:p>
            <a:pPr algn="ctr"/>
            <a:r>
              <a:rPr lang="en-US" sz="1000" dirty="0">
                <a:latin typeface="+mj-lt"/>
              </a:rPr>
              <a:t>Early Adopters</a:t>
            </a:r>
          </a:p>
        </p:txBody>
      </p:sp>
      <p:sp>
        <p:nvSpPr>
          <p:cNvPr id="33" name="TextBox 32">
            <a:extLst>
              <a:ext uri="{FF2B5EF4-FFF2-40B4-BE49-F238E27FC236}">
                <a16:creationId xmlns:a16="http://schemas.microsoft.com/office/drawing/2014/main" id="{C26CA86B-92E6-43A7-B9F4-1F8E300B813F}"/>
              </a:ext>
            </a:extLst>
          </p:cNvPr>
          <p:cNvSpPr txBox="1"/>
          <p:nvPr/>
        </p:nvSpPr>
        <p:spPr>
          <a:xfrm>
            <a:off x="4447839" y="5304588"/>
            <a:ext cx="822662" cy="246221"/>
          </a:xfrm>
          <a:prstGeom prst="rect">
            <a:avLst/>
          </a:prstGeom>
          <a:noFill/>
        </p:spPr>
        <p:txBody>
          <a:bodyPr wrap="none" rtlCol="0">
            <a:spAutoFit/>
          </a:bodyPr>
          <a:lstStyle/>
          <a:p>
            <a:pPr algn="ctr"/>
            <a:r>
              <a:rPr lang="en-US" sz="1000" dirty="0">
                <a:latin typeface="+mj-lt"/>
              </a:rPr>
              <a:t>Visionaries</a:t>
            </a:r>
          </a:p>
        </p:txBody>
      </p:sp>
      <p:sp>
        <p:nvSpPr>
          <p:cNvPr id="35" name="TextBox 34">
            <a:extLst>
              <a:ext uri="{FF2B5EF4-FFF2-40B4-BE49-F238E27FC236}">
                <a16:creationId xmlns:a16="http://schemas.microsoft.com/office/drawing/2014/main" id="{ADCA4163-C4D5-45E6-89E8-1DF16833342A}"/>
              </a:ext>
            </a:extLst>
          </p:cNvPr>
          <p:cNvSpPr txBox="1"/>
          <p:nvPr/>
        </p:nvSpPr>
        <p:spPr>
          <a:xfrm>
            <a:off x="6283759" y="4768663"/>
            <a:ext cx="827471" cy="246221"/>
          </a:xfrm>
          <a:prstGeom prst="rect">
            <a:avLst/>
          </a:prstGeom>
          <a:noFill/>
        </p:spPr>
        <p:txBody>
          <a:bodyPr wrap="none" rtlCol="0">
            <a:spAutoFit/>
          </a:bodyPr>
          <a:lstStyle/>
          <a:p>
            <a:pPr algn="ctr"/>
            <a:r>
              <a:rPr lang="en-US" sz="1000" dirty="0">
                <a:latin typeface="+mj-lt"/>
              </a:rPr>
              <a:t>Innovators</a:t>
            </a:r>
          </a:p>
        </p:txBody>
      </p:sp>
      <p:sp>
        <p:nvSpPr>
          <p:cNvPr id="36" name="TextBox 35">
            <a:extLst>
              <a:ext uri="{FF2B5EF4-FFF2-40B4-BE49-F238E27FC236}">
                <a16:creationId xmlns:a16="http://schemas.microsoft.com/office/drawing/2014/main" id="{D14AF3C8-7E3A-4E15-97DE-7DBF8E4728C2}"/>
              </a:ext>
            </a:extLst>
          </p:cNvPr>
          <p:cNvSpPr txBox="1"/>
          <p:nvPr/>
        </p:nvSpPr>
        <p:spPr>
          <a:xfrm>
            <a:off x="6283759" y="5304588"/>
            <a:ext cx="827471" cy="246221"/>
          </a:xfrm>
          <a:prstGeom prst="rect">
            <a:avLst/>
          </a:prstGeom>
          <a:noFill/>
        </p:spPr>
        <p:txBody>
          <a:bodyPr wrap="none" rtlCol="0">
            <a:spAutoFit/>
          </a:bodyPr>
          <a:lstStyle/>
          <a:p>
            <a:pPr algn="ctr"/>
            <a:r>
              <a:rPr lang="en-US" sz="1000" dirty="0">
                <a:latin typeface="+mj-lt"/>
              </a:rPr>
              <a:t>Innovators</a:t>
            </a:r>
          </a:p>
        </p:txBody>
      </p:sp>
      <p:sp>
        <p:nvSpPr>
          <p:cNvPr id="37" name="TextBox 36">
            <a:extLst>
              <a:ext uri="{FF2B5EF4-FFF2-40B4-BE49-F238E27FC236}">
                <a16:creationId xmlns:a16="http://schemas.microsoft.com/office/drawing/2014/main" id="{A5523018-2724-4788-8BF4-25BEEE21619B}"/>
              </a:ext>
            </a:extLst>
          </p:cNvPr>
          <p:cNvSpPr txBox="1"/>
          <p:nvPr/>
        </p:nvSpPr>
        <p:spPr>
          <a:xfrm>
            <a:off x="6283759" y="5837547"/>
            <a:ext cx="827471" cy="246221"/>
          </a:xfrm>
          <a:prstGeom prst="rect">
            <a:avLst/>
          </a:prstGeom>
          <a:noFill/>
        </p:spPr>
        <p:txBody>
          <a:bodyPr wrap="none" rtlCol="0">
            <a:spAutoFit/>
          </a:bodyPr>
          <a:lstStyle/>
          <a:p>
            <a:pPr algn="ctr"/>
            <a:r>
              <a:rPr lang="en-US" sz="1000" dirty="0">
                <a:latin typeface="+mj-lt"/>
              </a:rPr>
              <a:t>Innovators</a:t>
            </a:r>
          </a:p>
        </p:txBody>
      </p:sp>
      <p:sp>
        <p:nvSpPr>
          <p:cNvPr id="38" name="TextBox 37">
            <a:extLst>
              <a:ext uri="{FF2B5EF4-FFF2-40B4-BE49-F238E27FC236}">
                <a16:creationId xmlns:a16="http://schemas.microsoft.com/office/drawing/2014/main" id="{A6BC3D86-14C6-4546-9A9F-F06ABABE8F88}"/>
              </a:ext>
            </a:extLst>
          </p:cNvPr>
          <p:cNvSpPr txBox="1"/>
          <p:nvPr/>
        </p:nvSpPr>
        <p:spPr>
          <a:xfrm>
            <a:off x="7883670" y="4768663"/>
            <a:ext cx="986168" cy="246221"/>
          </a:xfrm>
          <a:prstGeom prst="rect">
            <a:avLst/>
          </a:prstGeom>
          <a:noFill/>
        </p:spPr>
        <p:txBody>
          <a:bodyPr wrap="none" rtlCol="0">
            <a:spAutoFit/>
          </a:bodyPr>
          <a:lstStyle/>
          <a:p>
            <a:pPr algn="ctr"/>
            <a:r>
              <a:rPr lang="en-US" sz="1000" dirty="0">
                <a:latin typeface="+mj-lt"/>
              </a:rPr>
              <a:t>Late Majority</a:t>
            </a:r>
          </a:p>
        </p:txBody>
      </p:sp>
      <p:sp>
        <p:nvSpPr>
          <p:cNvPr id="39" name="TextBox 38">
            <a:extLst>
              <a:ext uri="{FF2B5EF4-FFF2-40B4-BE49-F238E27FC236}">
                <a16:creationId xmlns:a16="http://schemas.microsoft.com/office/drawing/2014/main" id="{142D3F8D-CA43-451D-B57A-C9A1ABE8A4B5}"/>
              </a:ext>
            </a:extLst>
          </p:cNvPr>
          <p:cNvSpPr txBox="1"/>
          <p:nvPr/>
        </p:nvSpPr>
        <p:spPr>
          <a:xfrm>
            <a:off x="7874852" y="5304588"/>
            <a:ext cx="1003801" cy="246221"/>
          </a:xfrm>
          <a:prstGeom prst="rect">
            <a:avLst/>
          </a:prstGeom>
          <a:noFill/>
        </p:spPr>
        <p:txBody>
          <a:bodyPr wrap="none" rtlCol="0">
            <a:spAutoFit/>
          </a:bodyPr>
          <a:lstStyle/>
          <a:p>
            <a:pPr algn="ctr"/>
            <a:r>
              <a:rPr lang="en-US" sz="1000" dirty="0">
                <a:latin typeface="+mj-lt"/>
              </a:rPr>
              <a:t>Conservative</a:t>
            </a:r>
          </a:p>
        </p:txBody>
      </p:sp>
      <p:sp>
        <p:nvSpPr>
          <p:cNvPr id="40" name="TextBox 39">
            <a:extLst>
              <a:ext uri="{FF2B5EF4-FFF2-40B4-BE49-F238E27FC236}">
                <a16:creationId xmlns:a16="http://schemas.microsoft.com/office/drawing/2014/main" id="{064DE5D7-BB96-4E53-A948-60A0E512B262}"/>
              </a:ext>
            </a:extLst>
          </p:cNvPr>
          <p:cNvSpPr txBox="1"/>
          <p:nvPr/>
        </p:nvSpPr>
        <p:spPr>
          <a:xfrm>
            <a:off x="7656847" y="5837547"/>
            <a:ext cx="1439818" cy="246221"/>
          </a:xfrm>
          <a:prstGeom prst="rect">
            <a:avLst/>
          </a:prstGeom>
          <a:noFill/>
        </p:spPr>
        <p:txBody>
          <a:bodyPr wrap="none" rtlCol="0">
            <a:spAutoFit/>
          </a:bodyPr>
          <a:lstStyle/>
          <a:p>
            <a:pPr algn="ctr"/>
            <a:r>
              <a:rPr lang="en-US" sz="1000" dirty="0">
                <a:latin typeface="+mj-lt"/>
              </a:rPr>
              <a:t>Joiners &amp; Spectators</a:t>
            </a:r>
          </a:p>
        </p:txBody>
      </p:sp>
      <p:sp>
        <p:nvSpPr>
          <p:cNvPr id="41" name="TextBox 40">
            <a:extLst>
              <a:ext uri="{FF2B5EF4-FFF2-40B4-BE49-F238E27FC236}">
                <a16:creationId xmlns:a16="http://schemas.microsoft.com/office/drawing/2014/main" id="{8205CAE3-50A7-423D-A4F8-5ED4DA3292B4}"/>
              </a:ext>
            </a:extLst>
          </p:cNvPr>
          <p:cNvSpPr txBox="1"/>
          <p:nvPr/>
        </p:nvSpPr>
        <p:spPr>
          <a:xfrm>
            <a:off x="9852116" y="4768663"/>
            <a:ext cx="800220" cy="246221"/>
          </a:xfrm>
          <a:prstGeom prst="rect">
            <a:avLst/>
          </a:prstGeom>
          <a:noFill/>
        </p:spPr>
        <p:txBody>
          <a:bodyPr wrap="none" rtlCol="0">
            <a:spAutoFit/>
          </a:bodyPr>
          <a:lstStyle/>
          <a:p>
            <a:pPr algn="ctr"/>
            <a:r>
              <a:rPr lang="en-US" sz="1000" dirty="0">
                <a:latin typeface="+mj-lt"/>
              </a:rPr>
              <a:t>Late Mass</a:t>
            </a:r>
          </a:p>
        </p:txBody>
      </p:sp>
      <p:sp>
        <p:nvSpPr>
          <p:cNvPr id="42" name="TextBox 41">
            <a:extLst>
              <a:ext uri="{FF2B5EF4-FFF2-40B4-BE49-F238E27FC236}">
                <a16:creationId xmlns:a16="http://schemas.microsoft.com/office/drawing/2014/main" id="{05BED5BC-04EA-48CD-8D22-45E97B839D62}"/>
              </a:ext>
            </a:extLst>
          </p:cNvPr>
          <p:cNvSpPr txBox="1"/>
          <p:nvPr/>
        </p:nvSpPr>
        <p:spPr>
          <a:xfrm>
            <a:off x="9899405" y="5304588"/>
            <a:ext cx="705642" cy="246221"/>
          </a:xfrm>
          <a:prstGeom prst="rect">
            <a:avLst/>
          </a:prstGeom>
          <a:noFill/>
        </p:spPr>
        <p:txBody>
          <a:bodyPr wrap="none" rtlCol="0">
            <a:spAutoFit/>
          </a:bodyPr>
          <a:lstStyle/>
          <a:p>
            <a:pPr algn="ctr"/>
            <a:r>
              <a:rPr lang="en-US" sz="1000" dirty="0">
                <a:latin typeface="+mj-lt"/>
              </a:rPr>
              <a:t>Sceptics</a:t>
            </a:r>
          </a:p>
        </p:txBody>
      </p:sp>
      <p:sp>
        <p:nvSpPr>
          <p:cNvPr id="43" name="TextBox 42">
            <a:extLst>
              <a:ext uri="{FF2B5EF4-FFF2-40B4-BE49-F238E27FC236}">
                <a16:creationId xmlns:a16="http://schemas.microsoft.com/office/drawing/2014/main" id="{B89473F2-690E-4037-8CB6-27C87ABF34B9}"/>
              </a:ext>
            </a:extLst>
          </p:cNvPr>
          <p:cNvSpPr txBox="1"/>
          <p:nvPr/>
        </p:nvSpPr>
        <p:spPr>
          <a:xfrm>
            <a:off x="9909022" y="5837547"/>
            <a:ext cx="686405" cy="246221"/>
          </a:xfrm>
          <a:prstGeom prst="rect">
            <a:avLst/>
          </a:prstGeom>
          <a:noFill/>
        </p:spPr>
        <p:txBody>
          <a:bodyPr wrap="none" rtlCol="0">
            <a:spAutoFit/>
          </a:bodyPr>
          <a:lstStyle/>
          <a:p>
            <a:pPr algn="ctr"/>
            <a:r>
              <a:rPr lang="en-US" sz="1000" dirty="0">
                <a:latin typeface="+mj-lt"/>
              </a:rPr>
              <a:t>Inactive</a:t>
            </a:r>
          </a:p>
        </p:txBody>
      </p:sp>
      <p:grpSp>
        <p:nvGrpSpPr>
          <p:cNvPr id="21" name="Group 20">
            <a:extLst>
              <a:ext uri="{FF2B5EF4-FFF2-40B4-BE49-F238E27FC236}">
                <a16:creationId xmlns:a16="http://schemas.microsoft.com/office/drawing/2014/main" id="{B2F2B240-4BB8-0E4A-A8EA-738338EDA81A}"/>
              </a:ext>
            </a:extLst>
          </p:cNvPr>
          <p:cNvGrpSpPr/>
          <p:nvPr/>
        </p:nvGrpSpPr>
        <p:grpSpPr>
          <a:xfrm>
            <a:off x="3003339" y="4222245"/>
            <a:ext cx="7494308" cy="276999"/>
            <a:chOff x="3003339" y="4222245"/>
            <a:chExt cx="7494308" cy="276999"/>
          </a:xfrm>
        </p:grpSpPr>
        <p:sp>
          <p:nvSpPr>
            <p:cNvPr id="52" name="TextBox 51">
              <a:extLst>
                <a:ext uri="{FF2B5EF4-FFF2-40B4-BE49-F238E27FC236}">
                  <a16:creationId xmlns:a16="http://schemas.microsoft.com/office/drawing/2014/main" id="{1CA93B58-B311-4FBA-828E-B9B82A08414C}"/>
                </a:ext>
              </a:extLst>
            </p:cNvPr>
            <p:cNvSpPr txBox="1"/>
            <p:nvPr/>
          </p:nvSpPr>
          <p:spPr>
            <a:xfrm>
              <a:off x="4548832" y="4222245"/>
              <a:ext cx="620684" cy="276999"/>
            </a:xfrm>
            <a:prstGeom prst="rect">
              <a:avLst/>
            </a:prstGeom>
            <a:noFill/>
          </p:spPr>
          <p:txBody>
            <a:bodyPr wrap="none" rtlCol="0">
              <a:spAutoFit/>
            </a:bodyPr>
            <a:lstStyle/>
            <a:p>
              <a:pPr algn="ctr"/>
              <a:r>
                <a:rPr lang="en-US" sz="1200" b="1" dirty="0">
                  <a:latin typeface="+mj-lt"/>
                </a:rPr>
                <a:t>13.5%</a:t>
              </a:r>
            </a:p>
          </p:txBody>
        </p:sp>
        <p:sp>
          <p:nvSpPr>
            <p:cNvPr id="53" name="TextBox 52">
              <a:extLst>
                <a:ext uri="{FF2B5EF4-FFF2-40B4-BE49-F238E27FC236}">
                  <a16:creationId xmlns:a16="http://schemas.microsoft.com/office/drawing/2014/main" id="{DA5E4931-0065-414B-9457-C37EAC9BB43E}"/>
                </a:ext>
              </a:extLst>
            </p:cNvPr>
            <p:cNvSpPr txBox="1"/>
            <p:nvPr/>
          </p:nvSpPr>
          <p:spPr>
            <a:xfrm>
              <a:off x="6452075" y="4222245"/>
              <a:ext cx="490840" cy="276999"/>
            </a:xfrm>
            <a:prstGeom prst="rect">
              <a:avLst/>
            </a:prstGeom>
            <a:noFill/>
          </p:spPr>
          <p:txBody>
            <a:bodyPr wrap="none" rtlCol="0">
              <a:spAutoFit/>
            </a:bodyPr>
            <a:lstStyle/>
            <a:p>
              <a:pPr algn="ctr"/>
              <a:r>
                <a:rPr lang="en-US" sz="1200" b="1" dirty="0">
                  <a:latin typeface="+mj-lt"/>
                </a:rPr>
                <a:t>34%</a:t>
              </a:r>
            </a:p>
          </p:txBody>
        </p:sp>
        <p:sp>
          <p:nvSpPr>
            <p:cNvPr id="54" name="TextBox 53">
              <a:extLst>
                <a:ext uri="{FF2B5EF4-FFF2-40B4-BE49-F238E27FC236}">
                  <a16:creationId xmlns:a16="http://schemas.microsoft.com/office/drawing/2014/main" id="{9098CBDD-1F93-48D7-B508-FAF224BFBB92}"/>
                </a:ext>
              </a:extLst>
            </p:cNvPr>
            <p:cNvSpPr txBox="1"/>
            <p:nvPr/>
          </p:nvSpPr>
          <p:spPr>
            <a:xfrm>
              <a:off x="8131335" y="4222245"/>
              <a:ext cx="490840" cy="276999"/>
            </a:xfrm>
            <a:prstGeom prst="rect">
              <a:avLst/>
            </a:prstGeom>
            <a:noFill/>
          </p:spPr>
          <p:txBody>
            <a:bodyPr wrap="none" rtlCol="0">
              <a:spAutoFit/>
            </a:bodyPr>
            <a:lstStyle/>
            <a:p>
              <a:pPr algn="ctr"/>
              <a:r>
                <a:rPr lang="en-US" sz="1200" b="1" dirty="0">
                  <a:latin typeface="+mj-lt"/>
                </a:rPr>
                <a:t>34%</a:t>
              </a:r>
            </a:p>
          </p:txBody>
        </p:sp>
        <p:sp>
          <p:nvSpPr>
            <p:cNvPr id="55" name="TextBox 54">
              <a:extLst>
                <a:ext uri="{FF2B5EF4-FFF2-40B4-BE49-F238E27FC236}">
                  <a16:creationId xmlns:a16="http://schemas.microsoft.com/office/drawing/2014/main" id="{26BEDC4D-3131-42CD-B7C1-3C6FE73AECB1}"/>
                </a:ext>
              </a:extLst>
            </p:cNvPr>
            <p:cNvSpPr txBox="1"/>
            <p:nvPr/>
          </p:nvSpPr>
          <p:spPr>
            <a:xfrm>
              <a:off x="10006807" y="4222245"/>
              <a:ext cx="490840" cy="276999"/>
            </a:xfrm>
            <a:prstGeom prst="rect">
              <a:avLst/>
            </a:prstGeom>
            <a:noFill/>
          </p:spPr>
          <p:txBody>
            <a:bodyPr wrap="none" rtlCol="0">
              <a:spAutoFit/>
            </a:bodyPr>
            <a:lstStyle/>
            <a:p>
              <a:pPr algn="ctr"/>
              <a:r>
                <a:rPr lang="en-US" sz="1200" b="1" dirty="0">
                  <a:latin typeface="+mj-lt"/>
                </a:rPr>
                <a:t>16%</a:t>
              </a:r>
            </a:p>
          </p:txBody>
        </p:sp>
        <p:sp>
          <p:nvSpPr>
            <p:cNvPr id="51" name="TextBox 50">
              <a:extLst>
                <a:ext uri="{FF2B5EF4-FFF2-40B4-BE49-F238E27FC236}">
                  <a16:creationId xmlns:a16="http://schemas.microsoft.com/office/drawing/2014/main" id="{5DF98DD6-309C-4033-8099-F49FE46C8566}"/>
                </a:ext>
              </a:extLst>
            </p:cNvPr>
            <p:cNvSpPr txBox="1"/>
            <p:nvPr/>
          </p:nvSpPr>
          <p:spPr>
            <a:xfrm>
              <a:off x="3003339" y="4222245"/>
              <a:ext cx="534122" cy="276999"/>
            </a:xfrm>
            <a:prstGeom prst="rect">
              <a:avLst/>
            </a:prstGeom>
            <a:noFill/>
          </p:spPr>
          <p:txBody>
            <a:bodyPr wrap="none" rtlCol="0">
              <a:spAutoFit/>
            </a:bodyPr>
            <a:lstStyle/>
            <a:p>
              <a:pPr algn="ctr"/>
              <a:r>
                <a:rPr lang="en-US" sz="1200" b="1" dirty="0">
                  <a:latin typeface="+mj-lt"/>
                </a:rPr>
                <a:t>2.5%</a:t>
              </a:r>
            </a:p>
          </p:txBody>
        </p:sp>
      </p:grpSp>
      <p:grpSp>
        <p:nvGrpSpPr>
          <p:cNvPr id="20" name="Group 19">
            <a:extLst>
              <a:ext uri="{FF2B5EF4-FFF2-40B4-BE49-F238E27FC236}">
                <a16:creationId xmlns:a16="http://schemas.microsoft.com/office/drawing/2014/main" id="{2E00A818-A309-154C-A0BB-316DB4EC69F6}"/>
              </a:ext>
            </a:extLst>
          </p:cNvPr>
          <p:cNvGrpSpPr/>
          <p:nvPr/>
        </p:nvGrpSpPr>
        <p:grpSpPr>
          <a:xfrm>
            <a:off x="606699" y="3186497"/>
            <a:ext cx="1802096" cy="2928049"/>
            <a:chOff x="606699" y="3186497"/>
            <a:chExt cx="1802096" cy="2928049"/>
          </a:xfrm>
        </p:grpSpPr>
        <p:sp>
          <p:nvSpPr>
            <p:cNvPr id="2052" name="TextBox 2051">
              <a:extLst>
                <a:ext uri="{FF2B5EF4-FFF2-40B4-BE49-F238E27FC236}">
                  <a16:creationId xmlns:a16="http://schemas.microsoft.com/office/drawing/2014/main" id="{43C9F94D-FB41-4444-8A61-BFDD751BB3C8}"/>
                </a:ext>
              </a:extLst>
            </p:cNvPr>
            <p:cNvSpPr txBox="1"/>
            <p:nvPr/>
          </p:nvSpPr>
          <p:spPr>
            <a:xfrm>
              <a:off x="1044319" y="4770063"/>
              <a:ext cx="1364476" cy="276999"/>
            </a:xfrm>
            <a:prstGeom prst="rect">
              <a:avLst/>
            </a:prstGeom>
            <a:noFill/>
          </p:spPr>
          <p:txBody>
            <a:bodyPr wrap="none" rtlCol="0">
              <a:spAutoFit/>
            </a:bodyPr>
            <a:lstStyle/>
            <a:p>
              <a:pPr algn="r"/>
              <a:r>
                <a:rPr lang="en-US" sz="1200" b="1" dirty="0">
                  <a:solidFill>
                    <a:schemeClr val="tx2"/>
                  </a:solidFill>
                </a:rPr>
                <a:t>Adoption Profile</a:t>
              </a:r>
            </a:p>
          </p:txBody>
        </p:sp>
        <p:sp>
          <p:nvSpPr>
            <p:cNvPr id="71" name="TextBox 70">
              <a:extLst>
                <a:ext uri="{FF2B5EF4-FFF2-40B4-BE49-F238E27FC236}">
                  <a16:creationId xmlns:a16="http://schemas.microsoft.com/office/drawing/2014/main" id="{44490C79-D7FF-4924-8DD0-26940AC57FC8}"/>
                </a:ext>
              </a:extLst>
            </p:cNvPr>
            <p:cNvSpPr txBox="1"/>
            <p:nvPr/>
          </p:nvSpPr>
          <p:spPr>
            <a:xfrm>
              <a:off x="1111644" y="5304587"/>
              <a:ext cx="1297151" cy="276999"/>
            </a:xfrm>
            <a:prstGeom prst="rect">
              <a:avLst/>
            </a:prstGeom>
            <a:noFill/>
          </p:spPr>
          <p:txBody>
            <a:bodyPr wrap="none" rtlCol="0">
              <a:spAutoFit/>
            </a:bodyPr>
            <a:lstStyle/>
            <a:p>
              <a:pPr algn="r"/>
              <a:r>
                <a:rPr lang="en-US" sz="1200" b="1" dirty="0">
                  <a:solidFill>
                    <a:schemeClr val="tx2"/>
                  </a:solidFill>
                </a:rPr>
                <a:t>Psychographic</a:t>
              </a:r>
            </a:p>
          </p:txBody>
        </p:sp>
        <p:sp>
          <p:nvSpPr>
            <p:cNvPr id="72" name="TextBox 71">
              <a:extLst>
                <a:ext uri="{FF2B5EF4-FFF2-40B4-BE49-F238E27FC236}">
                  <a16:creationId xmlns:a16="http://schemas.microsoft.com/office/drawing/2014/main" id="{660D1994-2B74-4CA2-A026-56180EE1F8E5}"/>
                </a:ext>
              </a:extLst>
            </p:cNvPr>
            <p:cNvSpPr txBox="1"/>
            <p:nvPr/>
          </p:nvSpPr>
          <p:spPr>
            <a:xfrm>
              <a:off x="606699" y="5837547"/>
              <a:ext cx="1802096" cy="276999"/>
            </a:xfrm>
            <a:prstGeom prst="rect">
              <a:avLst/>
            </a:prstGeom>
            <a:noFill/>
          </p:spPr>
          <p:txBody>
            <a:bodyPr wrap="none" rtlCol="0">
              <a:spAutoFit/>
            </a:bodyPr>
            <a:lstStyle/>
            <a:p>
              <a:pPr algn="r"/>
              <a:r>
                <a:rPr lang="en-US" sz="1200" b="1" dirty="0">
                  <a:solidFill>
                    <a:schemeClr val="tx2"/>
                  </a:solidFill>
                </a:rPr>
                <a:t>Social Technographic</a:t>
              </a:r>
            </a:p>
          </p:txBody>
        </p:sp>
        <p:sp>
          <p:nvSpPr>
            <p:cNvPr id="73" name="TextBox 72">
              <a:extLst>
                <a:ext uri="{FF2B5EF4-FFF2-40B4-BE49-F238E27FC236}">
                  <a16:creationId xmlns:a16="http://schemas.microsoft.com/office/drawing/2014/main" id="{3CD0584A-60D0-452D-A6E1-6362785FE04B}"/>
                </a:ext>
              </a:extLst>
            </p:cNvPr>
            <p:cNvSpPr txBox="1"/>
            <p:nvPr/>
          </p:nvSpPr>
          <p:spPr>
            <a:xfrm>
              <a:off x="1182177" y="3186497"/>
              <a:ext cx="1226618" cy="485005"/>
            </a:xfrm>
            <a:prstGeom prst="rect">
              <a:avLst/>
            </a:prstGeom>
            <a:noFill/>
          </p:spPr>
          <p:txBody>
            <a:bodyPr wrap="none" rtlCol="0">
              <a:spAutoFit/>
            </a:bodyPr>
            <a:lstStyle/>
            <a:p>
              <a:pPr algn="r">
                <a:lnSpc>
                  <a:spcPts val="1600"/>
                </a:lnSpc>
              </a:pPr>
              <a:r>
                <a:rPr lang="en-US" sz="1200" b="1" dirty="0">
                  <a:solidFill>
                    <a:schemeClr val="tx2"/>
                  </a:solidFill>
                </a:rPr>
                <a:t>Psychology of</a:t>
              </a:r>
            </a:p>
            <a:p>
              <a:pPr algn="r">
                <a:lnSpc>
                  <a:spcPts val="1600"/>
                </a:lnSpc>
              </a:pPr>
              <a:r>
                <a:rPr lang="en-US" sz="1200" b="1" dirty="0">
                  <a:solidFill>
                    <a:schemeClr val="tx2"/>
                  </a:solidFill>
                </a:rPr>
                <a:t>Influence</a:t>
              </a:r>
            </a:p>
          </p:txBody>
        </p:sp>
      </p:grpSp>
      <p:grpSp>
        <p:nvGrpSpPr>
          <p:cNvPr id="2" name="Group 1">
            <a:extLst>
              <a:ext uri="{FF2B5EF4-FFF2-40B4-BE49-F238E27FC236}">
                <a16:creationId xmlns:a16="http://schemas.microsoft.com/office/drawing/2014/main" id="{7C366A2C-1CFB-D641-9132-76AE2AFA4DCD}"/>
              </a:ext>
            </a:extLst>
          </p:cNvPr>
          <p:cNvGrpSpPr/>
          <p:nvPr/>
        </p:nvGrpSpPr>
        <p:grpSpPr>
          <a:xfrm>
            <a:off x="2422199" y="2274681"/>
            <a:ext cx="8767762" cy="3953189"/>
            <a:chOff x="2422199" y="2274681"/>
            <a:chExt cx="8767762" cy="3953189"/>
          </a:xfrm>
        </p:grpSpPr>
        <p:cxnSp>
          <p:nvCxnSpPr>
            <p:cNvPr id="10" name="Straight Connector 9">
              <a:extLst>
                <a:ext uri="{FF2B5EF4-FFF2-40B4-BE49-F238E27FC236}">
                  <a16:creationId xmlns:a16="http://schemas.microsoft.com/office/drawing/2014/main" id="{7A6C80B8-F64D-43D3-988F-82A8235CF654}"/>
                </a:ext>
              </a:extLst>
            </p:cNvPr>
            <p:cNvCxnSpPr/>
            <p:nvPr/>
          </p:nvCxnSpPr>
          <p:spPr>
            <a:xfrm>
              <a:off x="2422199" y="2274681"/>
              <a:ext cx="0" cy="3953189"/>
            </a:xfrm>
            <a:prstGeom prst="line">
              <a:avLst/>
            </a:prstGeom>
            <a:ln w="6350" cap="rnd">
              <a:solidFill>
                <a:schemeClr val="tx2">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AA6703-FFF6-431E-A1C0-0127823A6873}"/>
                </a:ext>
              </a:extLst>
            </p:cNvPr>
            <p:cNvCxnSpPr>
              <a:cxnSpLocks/>
            </p:cNvCxnSpPr>
            <p:nvPr/>
          </p:nvCxnSpPr>
          <p:spPr>
            <a:xfrm>
              <a:off x="4118601" y="2274681"/>
              <a:ext cx="0" cy="3953181"/>
            </a:xfrm>
            <a:prstGeom prst="line">
              <a:avLst/>
            </a:prstGeom>
            <a:ln w="6350" cap="rnd">
              <a:solidFill>
                <a:schemeClr val="tx2">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23D5FAB-61F3-41C9-A41A-672FF529BBD2}"/>
                </a:ext>
              </a:extLst>
            </p:cNvPr>
            <p:cNvCxnSpPr/>
            <p:nvPr/>
          </p:nvCxnSpPr>
          <p:spPr>
            <a:xfrm>
              <a:off x="7439015" y="2274681"/>
              <a:ext cx="0" cy="3953189"/>
            </a:xfrm>
            <a:prstGeom prst="line">
              <a:avLst/>
            </a:prstGeom>
            <a:ln w="6350" cap="rnd">
              <a:solidFill>
                <a:schemeClr val="tx2">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7D0EB52-E4D9-4777-BCBE-D02DD4F8E01F}"/>
                </a:ext>
              </a:extLst>
            </p:cNvPr>
            <p:cNvCxnSpPr/>
            <p:nvPr/>
          </p:nvCxnSpPr>
          <p:spPr>
            <a:xfrm>
              <a:off x="9314488" y="2274681"/>
              <a:ext cx="0" cy="3953189"/>
            </a:xfrm>
            <a:prstGeom prst="line">
              <a:avLst/>
            </a:prstGeom>
            <a:ln w="6350" cap="rnd">
              <a:solidFill>
                <a:schemeClr val="tx2">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2DD9BD-DEC9-4823-A252-3FC9D117BDC1}"/>
                </a:ext>
              </a:extLst>
            </p:cNvPr>
            <p:cNvCxnSpPr/>
            <p:nvPr/>
          </p:nvCxnSpPr>
          <p:spPr>
            <a:xfrm>
              <a:off x="11189961" y="2274681"/>
              <a:ext cx="0" cy="3953189"/>
            </a:xfrm>
            <a:prstGeom prst="line">
              <a:avLst/>
            </a:prstGeom>
            <a:ln w="6350" cap="rnd">
              <a:solidFill>
                <a:schemeClr val="tx2">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A1E2C85-E2C9-2146-B0D7-CB7DBA349867}"/>
                </a:ext>
              </a:extLst>
            </p:cNvPr>
            <p:cNvCxnSpPr>
              <a:cxnSpLocks/>
            </p:cNvCxnSpPr>
            <p:nvPr/>
          </p:nvCxnSpPr>
          <p:spPr>
            <a:xfrm>
              <a:off x="5768094" y="2274681"/>
              <a:ext cx="0" cy="3418755"/>
            </a:xfrm>
            <a:prstGeom prst="line">
              <a:avLst/>
            </a:prstGeom>
            <a:ln w="6350" cap="rnd">
              <a:solidFill>
                <a:schemeClr val="tx2">
                  <a:alpha val="3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C52877E6-3BAD-4EC2-B7C9-1FAAF3940885}"/>
              </a:ext>
            </a:extLst>
          </p:cNvPr>
          <p:cNvSpPr/>
          <p:nvPr/>
        </p:nvSpPr>
        <p:spPr>
          <a:xfrm>
            <a:off x="5599737" y="2274672"/>
            <a:ext cx="356237" cy="3953190"/>
          </a:xfrm>
          <a:prstGeom prst="rect">
            <a:avLst/>
          </a:prstGeom>
          <a:gradFill>
            <a:gsLst>
              <a:gs pos="84000">
                <a:schemeClr val="accent2"/>
              </a:gs>
              <a:gs pos="68000">
                <a:srgbClr val="358DA3"/>
              </a:gs>
              <a:gs pos="51000">
                <a:schemeClr val="accent1"/>
              </a:gs>
              <a:gs pos="28000">
                <a:srgbClr val="358DA3"/>
              </a:gs>
              <a:gs pos="13000">
                <a:schemeClr val="accent2"/>
              </a:gs>
              <a:gs pos="0">
                <a:schemeClr val="accent2">
                  <a:alpha val="0"/>
                </a:schemeClr>
              </a:gs>
              <a:gs pos="100000">
                <a:schemeClr val="accent2">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t>THE CHASM</a:t>
            </a:r>
          </a:p>
        </p:txBody>
      </p:sp>
      <p:grpSp>
        <p:nvGrpSpPr>
          <p:cNvPr id="11" name="Group 10">
            <a:extLst>
              <a:ext uri="{FF2B5EF4-FFF2-40B4-BE49-F238E27FC236}">
                <a16:creationId xmlns:a16="http://schemas.microsoft.com/office/drawing/2014/main" id="{C775A0E2-FDC7-4E98-BFEE-6570EA1A1B3F}"/>
              </a:ext>
            </a:extLst>
          </p:cNvPr>
          <p:cNvGrpSpPr/>
          <p:nvPr/>
        </p:nvGrpSpPr>
        <p:grpSpPr>
          <a:xfrm>
            <a:off x="4035119" y="2783111"/>
            <a:ext cx="1716933" cy="251736"/>
            <a:chOff x="4754642" y="2783111"/>
            <a:chExt cx="1003007" cy="251736"/>
          </a:xfrm>
        </p:grpSpPr>
        <p:cxnSp>
          <p:nvCxnSpPr>
            <p:cNvPr id="56" name="Straight Arrow Connector 55">
              <a:extLst>
                <a:ext uri="{FF2B5EF4-FFF2-40B4-BE49-F238E27FC236}">
                  <a16:creationId xmlns:a16="http://schemas.microsoft.com/office/drawing/2014/main" id="{8FB03BC3-57EF-4792-8C17-6E81C2B9606C}"/>
                </a:ext>
              </a:extLst>
            </p:cNvPr>
            <p:cNvCxnSpPr>
              <a:cxnSpLocks/>
            </p:cNvCxnSpPr>
            <p:nvPr/>
          </p:nvCxnSpPr>
          <p:spPr>
            <a:xfrm flipV="1">
              <a:off x="5547467" y="2921539"/>
              <a:ext cx="210182" cy="0"/>
            </a:xfrm>
            <a:prstGeom prst="straightConnector1">
              <a:avLst/>
            </a:prstGeom>
            <a:ln w="12700" cap="rnd">
              <a:solidFill>
                <a:schemeClr val="tx2"/>
              </a:solidFill>
              <a:tailEnd type="oval" w="sm" len="sm"/>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0042FD-898D-4AA2-A920-D820B57BC382}"/>
                </a:ext>
              </a:extLst>
            </p:cNvPr>
            <p:cNvSpPr txBox="1"/>
            <p:nvPr/>
          </p:nvSpPr>
          <p:spPr>
            <a:xfrm>
              <a:off x="4754642" y="2783111"/>
              <a:ext cx="786772" cy="251736"/>
            </a:xfrm>
            <a:prstGeom prst="rect">
              <a:avLst/>
            </a:prstGeom>
            <a:noFill/>
          </p:spPr>
          <p:txBody>
            <a:bodyPr wrap="square" tIns="27432" rtlCol="0">
              <a:spAutoFit/>
            </a:bodyPr>
            <a:lstStyle/>
            <a:p>
              <a:pPr algn="r">
                <a:lnSpc>
                  <a:spcPts val="1500"/>
                </a:lnSpc>
              </a:pPr>
              <a:r>
                <a:rPr lang="en-US" sz="1200" b="1" dirty="0">
                  <a:latin typeface="+mj-lt"/>
                </a:rPr>
                <a:t>Tipping point</a:t>
              </a:r>
            </a:p>
          </p:txBody>
        </p:sp>
      </p:grpSp>
      <p:grpSp>
        <p:nvGrpSpPr>
          <p:cNvPr id="9" name="Group 8">
            <a:extLst>
              <a:ext uri="{FF2B5EF4-FFF2-40B4-BE49-F238E27FC236}">
                <a16:creationId xmlns:a16="http://schemas.microsoft.com/office/drawing/2014/main" id="{14A69BDD-444F-4FFD-9BA5-DC24487B5F04}"/>
              </a:ext>
            </a:extLst>
          </p:cNvPr>
          <p:cNvGrpSpPr/>
          <p:nvPr/>
        </p:nvGrpSpPr>
        <p:grpSpPr>
          <a:xfrm>
            <a:off x="4556790" y="2151625"/>
            <a:ext cx="2664396" cy="444096"/>
            <a:chOff x="4730912" y="2151625"/>
            <a:chExt cx="2340215" cy="444096"/>
          </a:xfrm>
        </p:grpSpPr>
        <p:cxnSp>
          <p:nvCxnSpPr>
            <p:cNvPr id="63" name="Straight Connector 62">
              <a:extLst>
                <a:ext uri="{FF2B5EF4-FFF2-40B4-BE49-F238E27FC236}">
                  <a16:creationId xmlns:a16="http://schemas.microsoft.com/office/drawing/2014/main" id="{67E131CA-99B5-477F-A348-F8FA1A97C246}"/>
                </a:ext>
              </a:extLst>
            </p:cNvPr>
            <p:cNvCxnSpPr>
              <a:cxnSpLocks/>
            </p:cNvCxnSpPr>
            <p:nvPr/>
          </p:nvCxnSpPr>
          <p:spPr>
            <a:xfrm>
              <a:off x="5424999" y="2274672"/>
              <a:ext cx="722829" cy="0"/>
            </a:xfrm>
            <a:prstGeom prst="line">
              <a:avLst/>
            </a:prstGeom>
            <a:ln w="12700" cap="rnd">
              <a:gradFill flip="none" rotWithShape="1">
                <a:gsLst>
                  <a:gs pos="0">
                    <a:schemeClr val="accent2"/>
                  </a:gs>
                  <a:gs pos="100000">
                    <a:schemeClr val="accent3"/>
                  </a:gs>
                </a:gsLst>
                <a:lin ang="0" scaled="1"/>
                <a:tileRect/>
              </a:gra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92B1954-49F2-4979-A412-298EA514E348}"/>
                </a:ext>
              </a:extLst>
            </p:cNvPr>
            <p:cNvSpPr txBox="1"/>
            <p:nvPr/>
          </p:nvSpPr>
          <p:spPr>
            <a:xfrm>
              <a:off x="4730912" y="2151625"/>
              <a:ext cx="728923" cy="444096"/>
            </a:xfrm>
            <a:prstGeom prst="rect">
              <a:avLst/>
            </a:prstGeom>
            <a:noFill/>
          </p:spPr>
          <p:txBody>
            <a:bodyPr wrap="square" tIns="27432" rtlCol="0">
              <a:spAutoFit/>
            </a:bodyPr>
            <a:lstStyle/>
            <a:p>
              <a:pPr algn="r">
                <a:lnSpc>
                  <a:spcPts val="1500"/>
                </a:lnSpc>
              </a:pPr>
              <a:r>
                <a:rPr lang="en-US" sz="1200" b="1" dirty="0">
                  <a:solidFill>
                    <a:schemeClr val="accent2"/>
                  </a:solidFill>
                  <a:latin typeface="+mj-lt"/>
                </a:rPr>
                <a:t>Scarcity</a:t>
              </a:r>
            </a:p>
          </p:txBody>
        </p:sp>
        <p:sp>
          <p:nvSpPr>
            <p:cNvPr id="67" name="TextBox 66">
              <a:extLst>
                <a:ext uri="{FF2B5EF4-FFF2-40B4-BE49-F238E27FC236}">
                  <a16:creationId xmlns:a16="http://schemas.microsoft.com/office/drawing/2014/main" id="{2F48F889-3C0D-465A-8AD8-39185D4E93FA}"/>
                </a:ext>
              </a:extLst>
            </p:cNvPr>
            <p:cNvSpPr txBox="1"/>
            <p:nvPr/>
          </p:nvSpPr>
          <p:spPr>
            <a:xfrm>
              <a:off x="6142063" y="2151625"/>
              <a:ext cx="929064" cy="251736"/>
            </a:xfrm>
            <a:prstGeom prst="rect">
              <a:avLst/>
            </a:prstGeom>
            <a:noFill/>
          </p:spPr>
          <p:txBody>
            <a:bodyPr wrap="square" tIns="27432" rtlCol="0">
              <a:spAutoFit/>
            </a:bodyPr>
            <a:lstStyle/>
            <a:p>
              <a:pPr>
                <a:lnSpc>
                  <a:spcPts val="1500"/>
                </a:lnSpc>
              </a:pPr>
              <a:r>
                <a:rPr lang="en-US" sz="1200" b="1" dirty="0">
                  <a:solidFill>
                    <a:schemeClr val="accent1"/>
                  </a:solidFill>
                  <a:latin typeface="+mj-lt"/>
                </a:rPr>
                <a:t>Social Proof</a:t>
              </a:r>
            </a:p>
          </p:txBody>
        </p:sp>
      </p:grpSp>
      <p:sp>
        <p:nvSpPr>
          <p:cNvPr id="57" name="TextBox 56">
            <a:extLst>
              <a:ext uri="{FF2B5EF4-FFF2-40B4-BE49-F238E27FC236}">
                <a16:creationId xmlns:a16="http://schemas.microsoft.com/office/drawing/2014/main" id="{CAB531B2-FA66-4248-A011-6BCA05FBE971}"/>
              </a:ext>
            </a:extLst>
          </p:cNvPr>
          <p:cNvSpPr txBox="1"/>
          <p:nvPr/>
        </p:nvSpPr>
        <p:spPr>
          <a:xfrm>
            <a:off x="4501388" y="5836064"/>
            <a:ext cx="713658" cy="246221"/>
          </a:xfrm>
          <a:prstGeom prst="rect">
            <a:avLst/>
          </a:prstGeom>
          <a:noFill/>
        </p:spPr>
        <p:txBody>
          <a:bodyPr wrap="none" rtlCol="0">
            <a:spAutoFit/>
          </a:bodyPr>
          <a:lstStyle/>
          <a:p>
            <a:pPr algn="ctr"/>
            <a:r>
              <a:rPr lang="en-US" sz="1000" dirty="0">
                <a:latin typeface="+mj-lt"/>
              </a:rPr>
              <a:t>Creators</a:t>
            </a:r>
          </a:p>
        </p:txBody>
      </p:sp>
    </p:spTree>
    <p:extLst>
      <p:ext uri="{BB962C8B-B14F-4D97-AF65-F5344CB8AC3E}">
        <p14:creationId xmlns:p14="http://schemas.microsoft.com/office/powerpoint/2010/main" val="30824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1500"/>
                                        <p:tgtEl>
                                          <p:spTgt spid="2"/>
                                        </p:tgtEl>
                                      </p:cBhvr>
                                    </p:animEffect>
                                  </p:childTnLst>
                                </p:cTn>
                              </p:par>
                              <p:par>
                                <p:cTn id="11" presetID="16" presetClass="entr" presetSubtype="37"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outVertical)">
                                      <p:cBhvr>
                                        <p:cTn id="13" dur="1500"/>
                                        <p:tgtEl>
                                          <p:spTgt spid="19"/>
                                        </p:tgtEl>
                                      </p:cBhvr>
                                    </p:animEffect>
                                  </p:childTnLst>
                                </p:cTn>
                              </p:par>
                              <p:par>
                                <p:cTn id="14" presetID="12" presetClass="entr" presetSubtype="2" fill="hold" nodeType="withEffect">
                                  <p:stCondLst>
                                    <p:cond delay="100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1500"/>
                                        <p:tgtEl>
                                          <p:spTgt spid="20"/>
                                        </p:tgtEl>
                                        <p:attrNameLst>
                                          <p:attrName>ppt_x</p:attrName>
                                        </p:attrNameLst>
                                      </p:cBhvr>
                                      <p:tavLst>
                                        <p:tav tm="0">
                                          <p:val>
                                            <p:strVal val="#ppt_x+#ppt_w*1.125000"/>
                                          </p:val>
                                        </p:tav>
                                        <p:tav tm="100000">
                                          <p:val>
                                            <p:strVal val="#ppt_x"/>
                                          </p:val>
                                        </p:tav>
                                      </p:tavLst>
                                    </p:anim>
                                    <p:animEffect transition="in" filter="wipe(left)">
                                      <p:cBhvr>
                                        <p:cTn id="17" dur="1500"/>
                                        <p:tgtEl>
                                          <p:spTgt spid="20"/>
                                        </p:tgtEl>
                                      </p:cBhvr>
                                    </p:animEffect>
                                  </p:childTnLst>
                                </p:cTn>
                              </p:par>
                              <p:par>
                                <p:cTn id="18" presetID="22" presetClass="entr" presetSubtype="8" fill="hold" nodeType="withEffect">
                                  <p:stCondLst>
                                    <p:cond delay="200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2000"/>
                                        <p:tgtEl>
                                          <p:spTgt spid="21"/>
                                        </p:tgtEl>
                                      </p:cBhvr>
                                    </p:animEffect>
                                  </p:childTnLst>
                                </p:cTn>
                              </p:par>
                              <p:par>
                                <p:cTn id="21" presetID="22" presetClass="entr" presetSubtype="8" fill="hold" grpId="0" nodeType="withEffect">
                                  <p:stCondLst>
                                    <p:cond delay="200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2000"/>
                                        <p:tgtEl>
                                          <p:spTgt spid="4"/>
                                        </p:tgtEl>
                                      </p:cBhvr>
                                    </p:animEffect>
                                  </p:childTnLst>
                                </p:cTn>
                              </p:par>
                              <p:par>
                                <p:cTn id="24" presetID="10" presetClass="entr" presetSubtype="0" fill="hold" grpId="0" nodeType="withEffect">
                                  <p:stCondLst>
                                    <p:cond delay="300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childTnLst>
                                </p:cTn>
                              </p:par>
                              <p:par>
                                <p:cTn id="27" presetID="10" presetClass="entr" presetSubtype="0" fill="hold" grpId="0" nodeType="withEffect">
                                  <p:stCondLst>
                                    <p:cond delay="3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childTnLst>
                                </p:cTn>
                              </p:par>
                              <p:par>
                                <p:cTn id="30" presetID="10" presetClass="entr" presetSubtype="0" fill="hold" grpId="0" nodeType="withEffect">
                                  <p:stCondLst>
                                    <p:cond delay="30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childTnLst>
                                </p:cTn>
                              </p:par>
                              <p:par>
                                <p:cTn id="33" presetID="10" presetClass="entr" presetSubtype="0" fill="hold" grpId="0" nodeType="withEffect">
                                  <p:stCondLst>
                                    <p:cond delay="30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childTnLst>
                                </p:cTn>
                              </p:par>
                              <p:par>
                                <p:cTn id="36" presetID="10" presetClass="entr" presetSubtype="0" fill="hold" grpId="0" nodeType="withEffect">
                                  <p:stCondLst>
                                    <p:cond delay="300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childTnLst>
                                </p:cTn>
                              </p:par>
                              <p:par>
                                <p:cTn id="39" presetID="10" presetClass="entr" presetSubtype="0" fill="hold" grpId="0" nodeType="withEffect">
                                  <p:stCondLst>
                                    <p:cond delay="300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1000"/>
                                        <p:tgtEl>
                                          <p:spTgt spid="35"/>
                                        </p:tgtEl>
                                      </p:cBhvr>
                                    </p:animEffect>
                                  </p:childTnLst>
                                </p:cTn>
                              </p:par>
                              <p:par>
                                <p:cTn id="42" presetID="10" presetClass="entr" presetSubtype="0" fill="hold" grpId="0" nodeType="withEffect">
                                  <p:stCondLst>
                                    <p:cond delay="300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par>
                                <p:cTn id="45" presetID="10" presetClass="entr" presetSubtype="0" fill="hold" grpId="0" nodeType="withEffect">
                                  <p:stCondLst>
                                    <p:cond delay="3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childTnLst>
                                </p:cTn>
                              </p:par>
                              <p:par>
                                <p:cTn id="48" presetID="10" presetClass="entr" presetSubtype="0" fill="hold" grpId="0" nodeType="withEffect">
                                  <p:stCondLst>
                                    <p:cond delay="30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1000"/>
                                        <p:tgtEl>
                                          <p:spTgt spid="38"/>
                                        </p:tgtEl>
                                      </p:cBhvr>
                                    </p:animEffect>
                                  </p:childTnLst>
                                </p:cTn>
                              </p:par>
                              <p:par>
                                <p:cTn id="51" presetID="10" presetClass="entr" presetSubtype="0" fill="hold" grpId="0" nodeType="withEffect">
                                  <p:stCondLst>
                                    <p:cond delay="300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1000"/>
                                        <p:tgtEl>
                                          <p:spTgt spid="39"/>
                                        </p:tgtEl>
                                      </p:cBhvr>
                                    </p:animEffect>
                                  </p:childTnLst>
                                </p:cTn>
                              </p:par>
                              <p:par>
                                <p:cTn id="54" presetID="10" presetClass="entr" presetSubtype="0" fill="hold" grpId="0" nodeType="withEffect">
                                  <p:stCondLst>
                                    <p:cond delay="300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1000"/>
                                        <p:tgtEl>
                                          <p:spTgt spid="40"/>
                                        </p:tgtEl>
                                      </p:cBhvr>
                                    </p:animEffect>
                                  </p:childTnLst>
                                </p:cTn>
                              </p:par>
                              <p:par>
                                <p:cTn id="57" presetID="10" presetClass="entr" presetSubtype="0" fill="hold" grpId="0" nodeType="withEffect">
                                  <p:stCondLst>
                                    <p:cond delay="30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1000"/>
                                        <p:tgtEl>
                                          <p:spTgt spid="41"/>
                                        </p:tgtEl>
                                      </p:cBhvr>
                                    </p:animEffect>
                                  </p:childTnLst>
                                </p:cTn>
                              </p:par>
                              <p:par>
                                <p:cTn id="60" presetID="10" presetClass="entr" presetSubtype="0" fill="hold" grpId="0" nodeType="withEffect">
                                  <p:stCondLst>
                                    <p:cond delay="300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1000"/>
                                        <p:tgtEl>
                                          <p:spTgt spid="42"/>
                                        </p:tgtEl>
                                      </p:cBhvr>
                                    </p:animEffect>
                                  </p:childTnLst>
                                </p:cTn>
                              </p:par>
                              <p:par>
                                <p:cTn id="63" presetID="10" presetClass="entr" presetSubtype="0" fill="hold" grpId="0" nodeType="withEffect">
                                  <p:stCondLst>
                                    <p:cond delay="300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1000"/>
                                        <p:tgtEl>
                                          <p:spTgt spid="43"/>
                                        </p:tgtEl>
                                      </p:cBhvr>
                                    </p:animEffect>
                                  </p:childTnLst>
                                </p:cTn>
                              </p:par>
                              <p:par>
                                <p:cTn id="66" presetID="10" presetClass="entr" presetSubtype="0" fill="hold" grpId="0" nodeType="withEffect">
                                  <p:stCondLst>
                                    <p:cond delay="300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1000"/>
                                        <p:tgtEl>
                                          <p:spTgt spid="57"/>
                                        </p:tgtEl>
                                      </p:cBhvr>
                                    </p:animEffect>
                                  </p:childTnLst>
                                </p:cTn>
                              </p:par>
                              <p:par>
                                <p:cTn id="69" presetID="17" presetClass="entr" presetSubtype="10" fill="hold" nodeType="withEffect">
                                  <p:stCondLst>
                                    <p:cond delay="2000"/>
                                  </p:stCondLst>
                                  <p:childTnLst>
                                    <p:set>
                                      <p:cBhvr>
                                        <p:cTn id="70" dur="1" fill="hold">
                                          <p:stCondLst>
                                            <p:cond delay="0"/>
                                          </p:stCondLst>
                                        </p:cTn>
                                        <p:tgtEl>
                                          <p:spTgt spid="9"/>
                                        </p:tgtEl>
                                        <p:attrNameLst>
                                          <p:attrName>style.visibility</p:attrName>
                                        </p:attrNameLst>
                                      </p:cBhvr>
                                      <p:to>
                                        <p:strVal val="visible"/>
                                      </p:to>
                                    </p:set>
                                    <p:anim calcmode="lin" valueType="num">
                                      <p:cBhvr>
                                        <p:cTn id="71" dur="1500" fill="hold"/>
                                        <p:tgtEl>
                                          <p:spTgt spid="9"/>
                                        </p:tgtEl>
                                        <p:attrNameLst>
                                          <p:attrName>ppt_w</p:attrName>
                                        </p:attrNameLst>
                                      </p:cBhvr>
                                      <p:tavLst>
                                        <p:tav tm="0">
                                          <p:val>
                                            <p:fltVal val="0"/>
                                          </p:val>
                                        </p:tav>
                                        <p:tav tm="100000">
                                          <p:val>
                                            <p:strVal val="#ppt_w"/>
                                          </p:val>
                                        </p:tav>
                                      </p:tavLst>
                                    </p:anim>
                                    <p:anim calcmode="lin" valueType="num">
                                      <p:cBhvr>
                                        <p:cTn id="72" dur="1500" fill="hold"/>
                                        <p:tgtEl>
                                          <p:spTgt spid="9"/>
                                        </p:tgtEl>
                                        <p:attrNameLst>
                                          <p:attrName>ppt_h</p:attrName>
                                        </p:attrNameLst>
                                      </p:cBhvr>
                                      <p:tavLst>
                                        <p:tav tm="0">
                                          <p:val>
                                            <p:strVal val="#ppt_h"/>
                                          </p:val>
                                        </p:tav>
                                        <p:tav tm="100000">
                                          <p:val>
                                            <p:strVal val="#ppt_h"/>
                                          </p:val>
                                        </p:tav>
                                      </p:tavLst>
                                    </p:anim>
                                  </p:childTnLst>
                                </p:cTn>
                              </p:par>
                              <p:par>
                                <p:cTn id="73" presetID="22" presetClass="entr" presetSubtype="4" fill="hold" grpId="0" nodeType="withEffect">
                                  <p:stCondLst>
                                    <p:cond delay="350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1500"/>
                                        <p:tgtEl>
                                          <p:spTgt spid="13"/>
                                        </p:tgtEl>
                                      </p:cBhvr>
                                    </p:animEffect>
                                  </p:childTnLst>
                                </p:cTn>
                              </p:par>
                              <p:par>
                                <p:cTn id="76" presetID="10" presetClass="entr" presetSubtype="0" fill="hold" nodeType="withEffect">
                                  <p:stCondLst>
                                    <p:cond delay="450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28" grpId="0"/>
      <p:bldP spid="30" grpId="0"/>
      <p:bldP spid="31" grpId="0"/>
      <p:bldP spid="32" grpId="0"/>
      <p:bldP spid="33" grpId="0"/>
      <p:bldP spid="35" grpId="0"/>
      <p:bldP spid="36" grpId="0"/>
      <p:bldP spid="37" grpId="0"/>
      <p:bldP spid="38" grpId="0"/>
      <p:bldP spid="39" grpId="0"/>
      <p:bldP spid="40" grpId="0"/>
      <p:bldP spid="41" grpId="0"/>
      <p:bldP spid="42" grpId="0"/>
      <p:bldP spid="43" grpId="0"/>
      <p:bldP spid="13" grpId="0" animBg="1"/>
      <p:bldP spid="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58FD8C6-C8F9-864A-A0D0-490A439D31E8}"/>
              </a:ext>
            </a:extLst>
          </p:cNvPr>
          <p:cNvGrpSpPr/>
          <p:nvPr/>
        </p:nvGrpSpPr>
        <p:grpSpPr>
          <a:xfrm>
            <a:off x="4249105" y="1859490"/>
            <a:ext cx="3708710" cy="3665900"/>
            <a:chOff x="5332392" y="1162508"/>
            <a:chExt cx="4637313" cy="4583787"/>
          </a:xfrm>
          <a:solidFill>
            <a:schemeClr val="bg2"/>
          </a:solidFill>
        </p:grpSpPr>
        <p:sp>
          <p:nvSpPr>
            <p:cNvPr id="27" name="Freeform: Shape 160">
              <a:extLst>
                <a:ext uri="{FF2B5EF4-FFF2-40B4-BE49-F238E27FC236}">
                  <a16:creationId xmlns:a16="http://schemas.microsoft.com/office/drawing/2014/main" id="{E104DD19-584A-4C41-9F9F-C282114F454D}"/>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8" name="Freeform: Shape 156">
              <a:extLst>
                <a:ext uri="{FF2B5EF4-FFF2-40B4-BE49-F238E27FC236}">
                  <a16:creationId xmlns:a16="http://schemas.microsoft.com/office/drawing/2014/main" id="{E0C4FF96-8E94-D849-9501-D8A398653BC2}"/>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grpSp>
      <p:sp>
        <p:nvSpPr>
          <p:cNvPr id="91" name="TextBox 90">
            <a:extLst>
              <a:ext uri="{FF2B5EF4-FFF2-40B4-BE49-F238E27FC236}">
                <a16:creationId xmlns:a16="http://schemas.microsoft.com/office/drawing/2014/main" id="{BE3546F1-F929-40C7-ABE1-D1F89EFB366E}"/>
              </a:ext>
            </a:extLst>
          </p:cNvPr>
          <p:cNvSpPr txBox="1"/>
          <p:nvPr/>
        </p:nvSpPr>
        <p:spPr>
          <a:xfrm>
            <a:off x="4516461" y="442006"/>
            <a:ext cx="3191899" cy="470000"/>
          </a:xfrm>
          <a:prstGeom prst="rect">
            <a:avLst/>
          </a:prstGeom>
          <a:noFill/>
        </p:spPr>
        <p:txBody>
          <a:bodyPr wrap="none" rtlCol="0">
            <a:spAutoFit/>
          </a:bodyPr>
          <a:lstStyle>
            <a:defPPr>
              <a:defRPr lang="en-US"/>
            </a:defPPr>
            <a:lvl1pPr algn="ct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Helvetica Neue"/>
              </a:rPr>
              <a:t>McKinsey 7S Model</a:t>
            </a:r>
          </a:p>
        </p:txBody>
      </p:sp>
      <p:sp>
        <p:nvSpPr>
          <p:cNvPr id="9" name="Oval 8">
            <a:extLst>
              <a:ext uri="{FF2B5EF4-FFF2-40B4-BE49-F238E27FC236}">
                <a16:creationId xmlns:a16="http://schemas.microsoft.com/office/drawing/2014/main" id="{413A77C6-F837-40B3-8BE4-922A4C7043CA}"/>
              </a:ext>
            </a:extLst>
          </p:cNvPr>
          <p:cNvSpPr/>
          <p:nvPr/>
        </p:nvSpPr>
        <p:spPr>
          <a:xfrm>
            <a:off x="5123726" y="2718658"/>
            <a:ext cx="1947564" cy="1947564"/>
          </a:xfrm>
          <a:prstGeom prst="ellipse">
            <a:avLst/>
          </a:prstGeom>
          <a:gradFill flip="none" rotWithShape="1">
            <a:gsLst>
              <a:gs pos="46000">
                <a:srgbClr val="358DA3"/>
              </a:gs>
              <a:gs pos="85000">
                <a:schemeClr val="accent1"/>
              </a:gs>
              <a:gs pos="2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spcAft>
                <a:spcPts val="600"/>
              </a:spcAft>
            </a:pPr>
            <a:r>
              <a:rPr lang="en-US" sz="1200" b="1" dirty="0">
                <a:solidFill>
                  <a:schemeClr val="bg1"/>
                </a:solidFill>
                <a:latin typeface="Century Gothic" panose="020B0502020202020204" pitchFamily="34" charset="0"/>
              </a:rPr>
              <a:t>SHARED VALUE</a:t>
            </a:r>
            <a:endParaRPr lang="en-US" sz="800" dirty="0">
              <a:solidFill>
                <a:schemeClr val="bg1"/>
              </a:solidFill>
              <a:latin typeface="Century Gothic" panose="020B0502020202020204" pitchFamily="34" charset="0"/>
            </a:endParaRPr>
          </a:p>
          <a:p>
            <a:pPr algn="ctr">
              <a:lnSpc>
                <a:spcPts val="1300"/>
              </a:lnSpc>
            </a:pPr>
            <a:r>
              <a:rPr lang="en-US" sz="800" dirty="0">
                <a:solidFill>
                  <a:schemeClr val="bg1"/>
                </a:solidFill>
                <a:latin typeface="Century Gothic" panose="020B0502020202020204" pitchFamily="34" charset="0"/>
              </a:rPr>
              <a:t>Which of our principles help us? Why do we do what we do in the way we do it?</a:t>
            </a:r>
          </a:p>
        </p:txBody>
      </p:sp>
      <p:sp>
        <p:nvSpPr>
          <p:cNvPr id="106" name="Rectangle: Rounded Corners 105">
            <a:extLst>
              <a:ext uri="{FF2B5EF4-FFF2-40B4-BE49-F238E27FC236}">
                <a16:creationId xmlns:a16="http://schemas.microsoft.com/office/drawing/2014/main" id="{3DDB5722-FCB2-4F4D-ACE1-517E08988103}"/>
              </a:ext>
            </a:extLst>
          </p:cNvPr>
          <p:cNvSpPr/>
          <p:nvPr/>
        </p:nvSpPr>
        <p:spPr>
          <a:xfrm>
            <a:off x="697008" y="2971941"/>
            <a:ext cx="3236881" cy="1440998"/>
          </a:xfrm>
          <a:prstGeom prst="roundRect">
            <a:avLst>
              <a:gd name="adj" fmla="val 7941"/>
            </a:avLst>
          </a:prstGeom>
          <a:solidFill>
            <a:schemeClr val="bg1"/>
          </a:solidFill>
          <a:ln cap="rnd">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lvl="0" algn="r" fontAlgn="base">
              <a:lnSpc>
                <a:spcPts val="1300"/>
              </a:lnSpc>
              <a:spcAft>
                <a:spcPts val="600"/>
              </a:spcAft>
              <a:buSzPct val="170000"/>
            </a:pPr>
            <a:r>
              <a:rPr lang="en-US" sz="1200" b="1" dirty="0">
                <a:solidFill>
                  <a:schemeClr val="accent2"/>
                </a:solidFill>
                <a:latin typeface="Century Gothic" panose="020B0502020202020204" pitchFamily="34" charset="0"/>
              </a:rPr>
              <a:t>SKILLS</a:t>
            </a:r>
          </a:p>
          <a:p>
            <a:pPr lvl="0" algn="r" fontAlgn="base">
              <a:lnSpc>
                <a:spcPts val="1300"/>
              </a:lnSpc>
              <a:spcAft>
                <a:spcPts val="600"/>
              </a:spcAft>
              <a:buSzPct val="170000"/>
            </a:pPr>
            <a:r>
              <a:rPr lang="en-US" sz="800" b="1" i="1" dirty="0">
                <a:solidFill>
                  <a:srgbClr val="333333"/>
                </a:solidFill>
                <a:latin typeface="Century Gothic" panose="020B0502020202020204" pitchFamily="34" charset="0"/>
              </a:rPr>
              <a:t>What are the specific skills that will help us? What skills do we need to develop?</a:t>
            </a:r>
          </a:p>
          <a:p>
            <a:pPr lvl="0" algn="r" fontAlgn="base">
              <a:lnSpc>
                <a:spcPts val="1300"/>
              </a:lnSpc>
              <a:spcAft>
                <a:spcPts val="600"/>
              </a:spcAft>
              <a:buSzPct val="170000"/>
            </a:pPr>
            <a:r>
              <a:rPr lang="en-US" sz="800" dirty="0">
                <a:solidFill>
                  <a:srgbClr val="333333"/>
                </a:solidFill>
                <a:latin typeface="Century Gothic" panose="020B0502020202020204" pitchFamily="34" charset="0"/>
              </a:rPr>
              <a:t>Corporate hierarchy &amp; critical business units, as well as key responsibilities for employees and teams</a:t>
            </a:r>
          </a:p>
        </p:txBody>
      </p:sp>
      <p:cxnSp>
        <p:nvCxnSpPr>
          <p:cNvPr id="111" name="Straight Connector 110">
            <a:extLst>
              <a:ext uri="{FF2B5EF4-FFF2-40B4-BE49-F238E27FC236}">
                <a16:creationId xmlns:a16="http://schemas.microsoft.com/office/drawing/2014/main" id="{84A8A703-AB6E-4D76-805D-B84F38F889C6}"/>
              </a:ext>
            </a:extLst>
          </p:cNvPr>
          <p:cNvCxnSpPr>
            <a:cxnSpLocks/>
            <a:stCxn id="106" idx="3"/>
          </p:cNvCxnSpPr>
          <p:nvPr/>
        </p:nvCxnSpPr>
        <p:spPr>
          <a:xfrm>
            <a:off x="3933889" y="3692440"/>
            <a:ext cx="874621" cy="0"/>
          </a:xfrm>
          <a:prstGeom prst="line">
            <a:avLst/>
          </a:prstGeom>
          <a:ln w="12700" cap="rnd">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4E63ACDC-0009-4475-B492-E7D80B8CC755}"/>
              </a:ext>
            </a:extLst>
          </p:cNvPr>
          <p:cNvSpPr/>
          <p:nvPr/>
        </p:nvSpPr>
        <p:spPr>
          <a:xfrm>
            <a:off x="697008" y="1195758"/>
            <a:ext cx="3236881" cy="1440998"/>
          </a:xfrm>
          <a:prstGeom prst="roundRect">
            <a:avLst>
              <a:gd name="adj" fmla="val 7941"/>
            </a:avLst>
          </a:prstGeom>
          <a:solidFill>
            <a:schemeClr val="bg1"/>
          </a:solidFill>
          <a:ln cap="rnd">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lvl="0" algn="r" fontAlgn="base">
              <a:lnSpc>
                <a:spcPts val="1300"/>
              </a:lnSpc>
              <a:spcAft>
                <a:spcPts val="600"/>
              </a:spcAft>
              <a:buSzPct val="170000"/>
            </a:pPr>
            <a:r>
              <a:rPr lang="en-US" sz="1200" b="1" dirty="0">
                <a:solidFill>
                  <a:schemeClr val="accent1"/>
                </a:solidFill>
                <a:latin typeface="Century Gothic" panose="020B0502020202020204" pitchFamily="34" charset="0"/>
              </a:rPr>
              <a:t>STRATEGY</a:t>
            </a:r>
          </a:p>
          <a:p>
            <a:pPr lvl="0" algn="r" fontAlgn="base">
              <a:lnSpc>
                <a:spcPts val="1300"/>
              </a:lnSpc>
              <a:spcAft>
                <a:spcPts val="600"/>
              </a:spcAft>
              <a:buSzPct val="170000"/>
            </a:pPr>
            <a:r>
              <a:rPr lang="en-US" sz="800" b="1" i="1" dirty="0">
                <a:solidFill>
                  <a:srgbClr val="333333"/>
                </a:solidFill>
                <a:latin typeface="Century Gothic" panose="020B0502020202020204" pitchFamily="34" charset="0"/>
              </a:rPr>
              <a:t>What should we do to solve the specific business problem?</a:t>
            </a:r>
          </a:p>
          <a:p>
            <a:pPr lvl="0" algn="r" fontAlgn="base">
              <a:lnSpc>
                <a:spcPts val="1300"/>
              </a:lnSpc>
              <a:spcAft>
                <a:spcPts val="600"/>
              </a:spcAft>
              <a:buSzPct val="170000"/>
            </a:pPr>
            <a:r>
              <a:rPr lang="en-US" sz="800" dirty="0">
                <a:solidFill>
                  <a:srgbClr val="333333"/>
                </a:solidFill>
                <a:latin typeface="Century Gothic" panose="020B0502020202020204" pitchFamily="34" charset="0"/>
              </a:rPr>
              <a:t>Procedures in place to achieve business outcomes (typically the daily activities)</a:t>
            </a:r>
          </a:p>
        </p:txBody>
      </p:sp>
      <p:grpSp>
        <p:nvGrpSpPr>
          <p:cNvPr id="12" name="Group 11">
            <a:extLst>
              <a:ext uri="{FF2B5EF4-FFF2-40B4-BE49-F238E27FC236}">
                <a16:creationId xmlns:a16="http://schemas.microsoft.com/office/drawing/2014/main" id="{13D1B586-99DA-2541-94AA-495989D72501}"/>
              </a:ext>
            </a:extLst>
          </p:cNvPr>
          <p:cNvGrpSpPr/>
          <p:nvPr/>
        </p:nvGrpSpPr>
        <p:grpSpPr>
          <a:xfrm>
            <a:off x="3933889" y="1916257"/>
            <a:ext cx="1252160" cy="864724"/>
            <a:chOff x="3933889" y="1916257"/>
            <a:chExt cx="1252160" cy="864724"/>
          </a:xfrm>
        </p:grpSpPr>
        <p:cxnSp>
          <p:nvCxnSpPr>
            <p:cNvPr id="110" name="Straight Connector 109">
              <a:extLst>
                <a:ext uri="{FF2B5EF4-FFF2-40B4-BE49-F238E27FC236}">
                  <a16:creationId xmlns:a16="http://schemas.microsoft.com/office/drawing/2014/main" id="{F979BC91-DA9F-4076-8E13-6CBC3ED1D133}"/>
                </a:ext>
              </a:extLst>
            </p:cNvPr>
            <p:cNvCxnSpPr>
              <a:cxnSpLocks/>
            </p:cNvCxnSpPr>
            <p:nvPr/>
          </p:nvCxnSpPr>
          <p:spPr>
            <a:xfrm>
              <a:off x="4462742" y="1916257"/>
              <a:ext cx="723307" cy="864724"/>
            </a:xfrm>
            <a:prstGeom prst="line">
              <a:avLst/>
            </a:prstGeom>
            <a:ln w="12700" cap="rnd">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7A79DA9-0D6F-4C5F-A497-12217FFDAE45}"/>
                </a:ext>
              </a:extLst>
            </p:cNvPr>
            <p:cNvCxnSpPr>
              <a:cxnSpLocks/>
              <a:endCxn id="105" idx="3"/>
            </p:cNvCxnSpPr>
            <p:nvPr/>
          </p:nvCxnSpPr>
          <p:spPr>
            <a:xfrm flipH="1">
              <a:off x="3933889" y="1916257"/>
              <a:ext cx="529006"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7" name="Rectangle: Rounded Corners 106">
            <a:extLst>
              <a:ext uri="{FF2B5EF4-FFF2-40B4-BE49-F238E27FC236}">
                <a16:creationId xmlns:a16="http://schemas.microsoft.com/office/drawing/2014/main" id="{C3C35847-4511-4378-AFF3-0FA80B934744}"/>
              </a:ext>
            </a:extLst>
          </p:cNvPr>
          <p:cNvSpPr/>
          <p:nvPr/>
        </p:nvSpPr>
        <p:spPr>
          <a:xfrm>
            <a:off x="697008" y="4748124"/>
            <a:ext cx="3236881" cy="1440998"/>
          </a:xfrm>
          <a:prstGeom prst="roundRect">
            <a:avLst>
              <a:gd name="adj" fmla="val 7941"/>
            </a:avLst>
          </a:prstGeom>
          <a:solidFill>
            <a:schemeClr val="bg1"/>
          </a:solidFill>
          <a:ln cap="rnd">
            <a:solidFill>
              <a:schemeClr val="tx2"/>
            </a:solidFill>
          </a:ln>
          <a:effectLst>
            <a:outerShdw dist="254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lvl="0" algn="r" fontAlgn="base">
              <a:lnSpc>
                <a:spcPts val="1300"/>
              </a:lnSpc>
              <a:spcAft>
                <a:spcPts val="600"/>
              </a:spcAft>
              <a:buSzPct val="170000"/>
            </a:pPr>
            <a:r>
              <a:rPr lang="en-US" sz="1200" b="1" dirty="0">
                <a:solidFill>
                  <a:srgbClr val="44546A"/>
                </a:solidFill>
                <a:latin typeface="Century Gothic" panose="020B0502020202020204" pitchFamily="34" charset="0"/>
              </a:rPr>
              <a:t>STAFF</a:t>
            </a:r>
          </a:p>
          <a:p>
            <a:pPr lvl="0" algn="r" fontAlgn="base">
              <a:lnSpc>
                <a:spcPts val="1300"/>
              </a:lnSpc>
              <a:spcAft>
                <a:spcPts val="600"/>
              </a:spcAft>
              <a:buSzPct val="170000"/>
            </a:pPr>
            <a:r>
              <a:rPr lang="en-US" sz="800" b="1" i="1" dirty="0">
                <a:solidFill>
                  <a:srgbClr val="333333"/>
                </a:solidFill>
                <a:latin typeface="Century Gothic" panose="020B0502020202020204" pitchFamily="34" charset="0"/>
              </a:rPr>
              <a:t>How should we help our managers in their growth?</a:t>
            </a:r>
          </a:p>
          <a:p>
            <a:pPr lvl="0" algn="r" fontAlgn="base">
              <a:lnSpc>
                <a:spcPts val="1300"/>
              </a:lnSpc>
              <a:spcAft>
                <a:spcPts val="600"/>
              </a:spcAft>
              <a:buSzPct val="170000"/>
            </a:pPr>
            <a:r>
              <a:rPr lang="en-US" sz="800" dirty="0">
                <a:solidFill>
                  <a:srgbClr val="333333"/>
                </a:solidFill>
                <a:latin typeface="Century Gothic" panose="020B0502020202020204" pitchFamily="34" charset="0"/>
              </a:rPr>
              <a:t>Plan to remain competitive. Strategy needs to clearly show what the key objectives &amp; goals of the business are.</a:t>
            </a:r>
          </a:p>
        </p:txBody>
      </p:sp>
      <p:grpSp>
        <p:nvGrpSpPr>
          <p:cNvPr id="11" name="Group 10">
            <a:extLst>
              <a:ext uri="{FF2B5EF4-FFF2-40B4-BE49-F238E27FC236}">
                <a16:creationId xmlns:a16="http://schemas.microsoft.com/office/drawing/2014/main" id="{9CBD5C20-8C91-7E48-9BE3-AF7C4B322D25}"/>
              </a:ext>
            </a:extLst>
          </p:cNvPr>
          <p:cNvGrpSpPr/>
          <p:nvPr/>
        </p:nvGrpSpPr>
        <p:grpSpPr>
          <a:xfrm>
            <a:off x="3933889" y="4603899"/>
            <a:ext cx="1252160" cy="864970"/>
            <a:chOff x="3933889" y="4603899"/>
            <a:chExt cx="1252160" cy="864970"/>
          </a:xfrm>
        </p:grpSpPr>
        <p:cxnSp>
          <p:nvCxnSpPr>
            <p:cNvPr id="109" name="Straight Connector 108">
              <a:extLst>
                <a:ext uri="{FF2B5EF4-FFF2-40B4-BE49-F238E27FC236}">
                  <a16:creationId xmlns:a16="http://schemas.microsoft.com/office/drawing/2014/main" id="{C03267DE-0E7F-4A91-A8A5-A3CE793148CC}"/>
                </a:ext>
              </a:extLst>
            </p:cNvPr>
            <p:cNvCxnSpPr>
              <a:cxnSpLocks/>
            </p:cNvCxnSpPr>
            <p:nvPr/>
          </p:nvCxnSpPr>
          <p:spPr>
            <a:xfrm flipH="1">
              <a:off x="4462895" y="4603899"/>
              <a:ext cx="723154" cy="864970"/>
            </a:xfrm>
            <a:prstGeom prst="line">
              <a:avLst/>
            </a:prstGeom>
            <a:ln w="12700" cap="rnd">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AA3921-E958-49D5-93EE-44079C02E78F}"/>
                </a:ext>
              </a:extLst>
            </p:cNvPr>
            <p:cNvCxnSpPr>
              <a:cxnSpLocks/>
              <a:endCxn id="107" idx="3"/>
            </p:cNvCxnSpPr>
            <p:nvPr/>
          </p:nvCxnSpPr>
          <p:spPr>
            <a:xfrm flipH="1">
              <a:off x="3933889" y="5468623"/>
              <a:ext cx="529006" cy="0"/>
            </a:xfrm>
            <a:prstGeom prst="line">
              <a:avLst/>
            </a:prstGeom>
            <a:ln w="12700" cap="rnd">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4" name="Rectangle: Rounded Corners 93">
            <a:extLst>
              <a:ext uri="{FF2B5EF4-FFF2-40B4-BE49-F238E27FC236}">
                <a16:creationId xmlns:a16="http://schemas.microsoft.com/office/drawing/2014/main" id="{A71C81BB-983E-4684-9153-0B6376153F15}"/>
              </a:ext>
            </a:extLst>
          </p:cNvPr>
          <p:cNvSpPr/>
          <p:nvPr/>
        </p:nvSpPr>
        <p:spPr>
          <a:xfrm>
            <a:off x="8258112" y="2971941"/>
            <a:ext cx="3236881" cy="1440998"/>
          </a:xfrm>
          <a:prstGeom prst="roundRect">
            <a:avLst>
              <a:gd name="adj" fmla="val 7941"/>
            </a:avLst>
          </a:prstGeom>
          <a:solidFill>
            <a:schemeClr val="bg1"/>
          </a:solidFill>
          <a:ln cap="rnd">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lvl="0" fontAlgn="base">
              <a:lnSpc>
                <a:spcPts val="1300"/>
              </a:lnSpc>
              <a:spcAft>
                <a:spcPts val="600"/>
              </a:spcAft>
              <a:buSzPct val="170000"/>
            </a:pPr>
            <a:r>
              <a:rPr lang="en-US" sz="1200" b="1" dirty="0">
                <a:solidFill>
                  <a:schemeClr val="accent2"/>
                </a:solidFill>
                <a:latin typeface="Century Gothic" panose="020B0502020202020204" pitchFamily="34" charset="0"/>
              </a:rPr>
              <a:t>SYSTEMS</a:t>
            </a:r>
          </a:p>
          <a:p>
            <a:pPr lvl="0" fontAlgn="base">
              <a:lnSpc>
                <a:spcPts val="1300"/>
              </a:lnSpc>
              <a:spcAft>
                <a:spcPts val="600"/>
              </a:spcAft>
              <a:buSzPct val="170000"/>
            </a:pPr>
            <a:r>
              <a:rPr lang="en-US" sz="800" b="1" i="1" dirty="0">
                <a:solidFill>
                  <a:srgbClr val="333333"/>
                </a:solidFill>
                <a:latin typeface="Century Gothic" panose="020B0502020202020204" pitchFamily="34" charset="0"/>
              </a:rPr>
              <a:t>What business system do we need to use or invent to execute the strategy?</a:t>
            </a:r>
          </a:p>
          <a:p>
            <a:pPr lvl="0" fontAlgn="base">
              <a:lnSpc>
                <a:spcPts val="1300"/>
              </a:lnSpc>
              <a:spcAft>
                <a:spcPts val="600"/>
              </a:spcAft>
              <a:buSzPct val="170000"/>
            </a:pPr>
            <a:r>
              <a:rPr lang="en-US" sz="800" dirty="0">
                <a:solidFill>
                  <a:srgbClr val="333333"/>
                </a:solidFill>
                <a:latin typeface="Century Gothic" panose="020B0502020202020204" pitchFamily="34" charset="0"/>
              </a:rPr>
              <a:t>Recruitment, training and development needs</a:t>
            </a:r>
          </a:p>
        </p:txBody>
      </p:sp>
      <p:cxnSp>
        <p:nvCxnSpPr>
          <p:cNvPr id="156" name="Straight Connector 155">
            <a:extLst>
              <a:ext uri="{FF2B5EF4-FFF2-40B4-BE49-F238E27FC236}">
                <a16:creationId xmlns:a16="http://schemas.microsoft.com/office/drawing/2014/main" id="{2C55FF35-9357-466C-9A41-CF1DF773B81A}"/>
              </a:ext>
            </a:extLst>
          </p:cNvPr>
          <p:cNvCxnSpPr>
            <a:cxnSpLocks/>
            <a:stCxn id="94" idx="1"/>
          </p:cNvCxnSpPr>
          <p:nvPr/>
        </p:nvCxnSpPr>
        <p:spPr>
          <a:xfrm flipH="1">
            <a:off x="7386506" y="3692440"/>
            <a:ext cx="871606" cy="0"/>
          </a:xfrm>
          <a:prstGeom prst="line">
            <a:avLst/>
          </a:prstGeom>
          <a:ln w="12700" cap="rnd">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BE0A5672-B44D-4453-9A71-335329B8A362}"/>
              </a:ext>
            </a:extLst>
          </p:cNvPr>
          <p:cNvSpPr/>
          <p:nvPr/>
        </p:nvSpPr>
        <p:spPr>
          <a:xfrm>
            <a:off x="8258112" y="1195758"/>
            <a:ext cx="3236881" cy="1440998"/>
          </a:xfrm>
          <a:prstGeom prst="roundRect">
            <a:avLst>
              <a:gd name="adj" fmla="val 7941"/>
            </a:avLst>
          </a:prstGeom>
          <a:solidFill>
            <a:schemeClr val="bg1"/>
          </a:solidFill>
          <a:ln cap="rnd">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lvl="0" fontAlgn="base">
              <a:lnSpc>
                <a:spcPts val="1300"/>
              </a:lnSpc>
              <a:spcAft>
                <a:spcPts val="600"/>
              </a:spcAft>
              <a:buSzPct val="170000"/>
            </a:pPr>
            <a:r>
              <a:rPr lang="en-US" sz="1200" b="1" dirty="0">
                <a:solidFill>
                  <a:schemeClr val="accent1"/>
                </a:solidFill>
                <a:latin typeface="Century Gothic" panose="020B0502020202020204" pitchFamily="34" charset="0"/>
              </a:rPr>
              <a:t>STRUCTURE</a:t>
            </a:r>
          </a:p>
          <a:p>
            <a:pPr lvl="0" fontAlgn="base">
              <a:lnSpc>
                <a:spcPts val="1300"/>
              </a:lnSpc>
              <a:spcAft>
                <a:spcPts val="600"/>
              </a:spcAft>
              <a:buSzPct val="170000"/>
            </a:pPr>
            <a:r>
              <a:rPr lang="en-US" sz="800" b="1" i="1" dirty="0">
                <a:solidFill>
                  <a:srgbClr val="333333"/>
                </a:solidFill>
                <a:latin typeface="Century Gothic" panose="020B0502020202020204" pitchFamily="34" charset="0"/>
              </a:rPr>
              <a:t>What structure do we need to execute the strategy?</a:t>
            </a:r>
          </a:p>
          <a:p>
            <a:pPr fontAlgn="base">
              <a:lnSpc>
                <a:spcPts val="1300"/>
              </a:lnSpc>
              <a:spcAft>
                <a:spcPts val="600"/>
              </a:spcAft>
              <a:buSzPct val="170000"/>
            </a:pPr>
            <a:r>
              <a:rPr lang="en-US" sz="800" dirty="0">
                <a:solidFill>
                  <a:srgbClr val="333333"/>
                </a:solidFill>
                <a:latin typeface="Century Gothic" panose="020B0502020202020204" pitchFamily="34" charset="0"/>
              </a:rPr>
              <a:t>Management style and corporate culture, How staff is managed and the impacts this has on productivity</a:t>
            </a:r>
          </a:p>
        </p:txBody>
      </p:sp>
      <p:grpSp>
        <p:nvGrpSpPr>
          <p:cNvPr id="8" name="Group 7">
            <a:extLst>
              <a:ext uri="{FF2B5EF4-FFF2-40B4-BE49-F238E27FC236}">
                <a16:creationId xmlns:a16="http://schemas.microsoft.com/office/drawing/2014/main" id="{9BF51888-BA8B-C849-BC2C-63ED99C31E59}"/>
              </a:ext>
            </a:extLst>
          </p:cNvPr>
          <p:cNvGrpSpPr/>
          <p:nvPr/>
        </p:nvGrpSpPr>
        <p:grpSpPr>
          <a:xfrm>
            <a:off x="7008967" y="1916257"/>
            <a:ext cx="1248597" cy="864724"/>
            <a:chOff x="7008967" y="1916257"/>
            <a:chExt cx="1248597" cy="864724"/>
          </a:xfrm>
        </p:grpSpPr>
        <p:cxnSp>
          <p:nvCxnSpPr>
            <p:cNvPr id="157" name="Straight Connector 156">
              <a:extLst>
                <a:ext uri="{FF2B5EF4-FFF2-40B4-BE49-F238E27FC236}">
                  <a16:creationId xmlns:a16="http://schemas.microsoft.com/office/drawing/2014/main" id="{CD6F3B5B-F923-4457-9EAE-F7A83593B63B}"/>
                </a:ext>
              </a:extLst>
            </p:cNvPr>
            <p:cNvCxnSpPr>
              <a:cxnSpLocks/>
            </p:cNvCxnSpPr>
            <p:nvPr/>
          </p:nvCxnSpPr>
          <p:spPr>
            <a:xfrm flipH="1">
              <a:off x="7008967" y="1916257"/>
              <a:ext cx="719746" cy="864724"/>
            </a:xfrm>
            <a:prstGeom prst="line">
              <a:avLst/>
            </a:prstGeom>
            <a:ln w="12700" cap="rnd">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27D69CB-06A6-4B34-8661-BA8288CC139D}"/>
                </a:ext>
              </a:extLst>
            </p:cNvPr>
            <p:cNvCxnSpPr>
              <a:cxnSpLocks/>
            </p:cNvCxnSpPr>
            <p:nvPr/>
          </p:nvCxnSpPr>
          <p:spPr>
            <a:xfrm>
              <a:off x="7728558" y="1916257"/>
              <a:ext cx="529006"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5" name="Rectangle: Rounded Corners 94">
            <a:extLst>
              <a:ext uri="{FF2B5EF4-FFF2-40B4-BE49-F238E27FC236}">
                <a16:creationId xmlns:a16="http://schemas.microsoft.com/office/drawing/2014/main" id="{05FD2C38-9C8D-4065-85C9-AED9442593BA}"/>
              </a:ext>
            </a:extLst>
          </p:cNvPr>
          <p:cNvSpPr/>
          <p:nvPr/>
        </p:nvSpPr>
        <p:spPr>
          <a:xfrm>
            <a:off x="8258112" y="4748124"/>
            <a:ext cx="3236881" cy="1440998"/>
          </a:xfrm>
          <a:prstGeom prst="roundRect">
            <a:avLst>
              <a:gd name="adj" fmla="val 7941"/>
            </a:avLst>
          </a:prstGeom>
          <a:solidFill>
            <a:schemeClr val="bg1"/>
          </a:solidFill>
          <a:ln cap="rnd">
            <a:solidFill>
              <a:schemeClr val="tx2"/>
            </a:solidFill>
          </a:ln>
          <a:effectLst>
            <a:outerShdw dist="254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137160" rtlCol="0" anchor="ctr"/>
          <a:lstStyle/>
          <a:p>
            <a:pPr lvl="0" fontAlgn="base">
              <a:lnSpc>
                <a:spcPts val="1300"/>
              </a:lnSpc>
              <a:spcAft>
                <a:spcPts val="600"/>
              </a:spcAft>
              <a:buSzPct val="170000"/>
            </a:pPr>
            <a:r>
              <a:rPr lang="en-US" sz="1200" b="1" dirty="0">
                <a:solidFill>
                  <a:schemeClr val="tx2"/>
                </a:solidFill>
                <a:latin typeface="Century Gothic" panose="020B0502020202020204" pitchFamily="34" charset="0"/>
              </a:rPr>
              <a:t>STYLE</a:t>
            </a:r>
          </a:p>
          <a:p>
            <a:pPr lvl="0" fontAlgn="base">
              <a:lnSpc>
                <a:spcPts val="1300"/>
              </a:lnSpc>
              <a:spcAft>
                <a:spcPts val="600"/>
              </a:spcAft>
              <a:buSzPct val="170000"/>
            </a:pPr>
            <a:r>
              <a:rPr lang="en-US" sz="800" b="1" i="1" dirty="0">
                <a:solidFill>
                  <a:srgbClr val="333333"/>
                </a:solidFill>
                <a:latin typeface="Century Gothic" panose="020B0502020202020204" pitchFamily="34" charset="0"/>
              </a:rPr>
              <a:t>What leadership style and cultural qualities will help us to achieve a strategic objective?</a:t>
            </a:r>
          </a:p>
          <a:p>
            <a:pPr lvl="0" fontAlgn="base">
              <a:lnSpc>
                <a:spcPts val="1300"/>
              </a:lnSpc>
              <a:spcAft>
                <a:spcPts val="600"/>
              </a:spcAft>
              <a:buSzPct val="170000"/>
            </a:pPr>
            <a:r>
              <a:rPr lang="en-US" sz="800" dirty="0">
                <a:solidFill>
                  <a:srgbClr val="333333"/>
                </a:solidFill>
                <a:latin typeface="Century Gothic" panose="020B0502020202020204" pitchFamily="34" charset="0"/>
              </a:rPr>
              <a:t>Competencies and capabilities that can be leveraged to determine if the client has the skills needed to achieve future goals</a:t>
            </a:r>
          </a:p>
        </p:txBody>
      </p:sp>
      <p:grpSp>
        <p:nvGrpSpPr>
          <p:cNvPr id="10" name="Group 9">
            <a:extLst>
              <a:ext uri="{FF2B5EF4-FFF2-40B4-BE49-F238E27FC236}">
                <a16:creationId xmlns:a16="http://schemas.microsoft.com/office/drawing/2014/main" id="{02BF7896-1F79-804B-9331-4E9486729073}"/>
              </a:ext>
            </a:extLst>
          </p:cNvPr>
          <p:cNvGrpSpPr/>
          <p:nvPr/>
        </p:nvGrpSpPr>
        <p:grpSpPr>
          <a:xfrm>
            <a:off x="7008967" y="4603899"/>
            <a:ext cx="1248597" cy="864970"/>
            <a:chOff x="7008967" y="4603899"/>
            <a:chExt cx="1248597" cy="864970"/>
          </a:xfrm>
        </p:grpSpPr>
        <p:cxnSp>
          <p:nvCxnSpPr>
            <p:cNvPr id="159" name="Straight Connector 158">
              <a:extLst>
                <a:ext uri="{FF2B5EF4-FFF2-40B4-BE49-F238E27FC236}">
                  <a16:creationId xmlns:a16="http://schemas.microsoft.com/office/drawing/2014/main" id="{030326F7-7493-4925-8606-42A7A65ACEFD}"/>
                </a:ext>
              </a:extLst>
            </p:cNvPr>
            <p:cNvCxnSpPr>
              <a:cxnSpLocks/>
            </p:cNvCxnSpPr>
            <p:nvPr/>
          </p:nvCxnSpPr>
          <p:spPr>
            <a:xfrm>
              <a:off x="7008967" y="4603899"/>
              <a:ext cx="719591" cy="864970"/>
            </a:xfrm>
            <a:prstGeom prst="line">
              <a:avLst/>
            </a:prstGeom>
            <a:ln w="12700" cap="rnd">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21764A9-5D1E-447C-ABBD-E1D5D739E22C}"/>
                </a:ext>
              </a:extLst>
            </p:cNvPr>
            <p:cNvCxnSpPr>
              <a:cxnSpLocks/>
            </p:cNvCxnSpPr>
            <p:nvPr/>
          </p:nvCxnSpPr>
          <p:spPr>
            <a:xfrm>
              <a:off x="7728558" y="5468623"/>
              <a:ext cx="529006" cy="0"/>
            </a:xfrm>
            <a:prstGeom prst="line">
              <a:avLst/>
            </a:prstGeom>
            <a:ln w="12700" cap="rnd">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367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3000" fill="hold"/>
                                        <p:tgtEl>
                                          <p:spTgt spid="26"/>
                                        </p:tgtEl>
                                        <p:attrNameLst>
                                          <p:attrName>ppt_w</p:attrName>
                                        </p:attrNameLst>
                                      </p:cBhvr>
                                      <p:tavLst>
                                        <p:tav tm="0">
                                          <p:val>
                                            <p:strVal val="4/3*#ppt_w"/>
                                          </p:val>
                                        </p:tav>
                                        <p:tav tm="100000">
                                          <p:val>
                                            <p:strVal val="#ppt_w"/>
                                          </p:val>
                                        </p:tav>
                                      </p:tavLst>
                                    </p:anim>
                                    <p:anim calcmode="lin" valueType="num">
                                      <p:cBhvr>
                                        <p:cTn id="8" dur="3000" fill="hold"/>
                                        <p:tgtEl>
                                          <p:spTgt spid="26"/>
                                        </p:tgtEl>
                                        <p:attrNameLst>
                                          <p:attrName>ppt_h</p:attrName>
                                        </p:attrNameLst>
                                      </p:cBhvr>
                                      <p:tavLst>
                                        <p:tav tm="0">
                                          <p:val>
                                            <p:strVal val="4/3*#ppt_h"/>
                                          </p:val>
                                        </p:tav>
                                        <p:tav tm="100000">
                                          <p:val>
                                            <p:strVal val="#ppt_h"/>
                                          </p:val>
                                        </p:tav>
                                      </p:tavLst>
                                    </p:anim>
                                  </p:childTnLst>
                                </p:cTn>
                              </p:par>
                              <p:par>
                                <p:cTn id="9" presetID="8" presetClass="emph" presetSubtype="0" fill="hold" nodeType="withEffect">
                                  <p:stCondLst>
                                    <p:cond delay="0"/>
                                  </p:stCondLst>
                                  <p:childTnLst>
                                    <p:animRot by="21600000">
                                      <p:cBhvr>
                                        <p:cTn id="10" dur="50000" fill="hold"/>
                                        <p:tgtEl>
                                          <p:spTgt spid="26"/>
                                        </p:tgtEl>
                                        <p:attrNameLst>
                                          <p:attrName>r</p:attrName>
                                        </p:attrNameLst>
                                      </p:cBhvr>
                                    </p:animRot>
                                  </p:childTnLst>
                                </p:cTn>
                              </p:par>
                              <p:par>
                                <p:cTn id="11" presetID="6" presetClass="entr" presetSubtype="32"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circle(out)">
                                      <p:cBhvr>
                                        <p:cTn id="13" dur="2000"/>
                                        <p:tgtEl>
                                          <p:spTgt spid="9"/>
                                        </p:tgtEl>
                                      </p:cBhvr>
                                    </p:animEffect>
                                  </p:childTnLst>
                                </p:cTn>
                              </p:par>
                              <p:par>
                                <p:cTn id="14" presetID="22" presetClass="entr" presetSubtype="8"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1500"/>
                                        <p:tgtEl>
                                          <p:spTgt spid="8"/>
                                        </p:tgtEl>
                                      </p:cBhvr>
                                    </p:animEffect>
                                  </p:childTnLst>
                                </p:cTn>
                              </p:par>
                              <p:par>
                                <p:cTn id="17" presetID="22" presetClass="entr" presetSubtype="8" fill="hold" nodeType="withEffect">
                                  <p:stCondLst>
                                    <p:cond delay="100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1500"/>
                                        <p:tgtEl>
                                          <p:spTgt spid="156"/>
                                        </p:tgtEl>
                                      </p:cBhvr>
                                    </p:animEffect>
                                  </p:childTnLst>
                                </p:cTn>
                              </p:par>
                              <p:par>
                                <p:cTn id="20" presetID="22" presetClass="entr" presetSubtype="8" fill="hold"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500"/>
                                        <p:tgtEl>
                                          <p:spTgt spid="10"/>
                                        </p:tgtEl>
                                      </p:cBhvr>
                                    </p:animEffect>
                                  </p:childTnLst>
                                </p:cTn>
                              </p:par>
                              <p:par>
                                <p:cTn id="23" presetID="22" presetClass="entr" presetSubtype="2" fill="hold"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wipe(right)">
                                      <p:cBhvr>
                                        <p:cTn id="25" dur="1500"/>
                                        <p:tgtEl>
                                          <p:spTgt spid="12"/>
                                        </p:tgtEl>
                                      </p:cBhvr>
                                    </p:animEffect>
                                  </p:childTnLst>
                                </p:cTn>
                              </p:par>
                              <p:par>
                                <p:cTn id="26" presetID="22" presetClass="entr" presetSubtype="2" fill="hold" nodeType="withEffect">
                                  <p:stCondLst>
                                    <p:cond delay="1000"/>
                                  </p:stCondLst>
                                  <p:childTnLst>
                                    <p:set>
                                      <p:cBhvr>
                                        <p:cTn id="27" dur="1" fill="hold">
                                          <p:stCondLst>
                                            <p:cond delay="0"/>
                                          </p:stCondLst>
                                        </p:cTn>
                                        <p:tgtEl>
                                          <p:spTgt spid="111"/>
                                        </p:tgtEl>
                                        <p:attrNameLst>
                                          <p:attrName>style.visibility</p:attrName>
                                        </p:attrNameLst>
                                      </p:cBhvr>
                                      <p:to>
                                        <p:strVal val="visible"/>
                                      </p:to>
                                    </p:set>
                                    <p:animEffect transition="in" filter="wipe(right)">
                                      <p:cBhvr>
                                        <p:cTn id="28" dur="1500"/>
                                        <p:tgtEl>
                                          <p:spTgt spid="111"/>
                                        </p:tgtEl>
                                      </p:cBhvr>
                                    </p:animEffect>
                                  </p:childTnLst>
                                </p:cTn>
                              </p:par>
                              <p:par>
                                <p:cTn id="29" presetID="22" presetClass="entr" presetSubtype="2" fill="hold" nodeType="withEffect">
                                  <p:stCondLst>
                                    <p:cond delay="100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1500"/>
                                        <p:tgtEl>
                                          <p:spTgt spid="11"/>
                                        </p:tgtEl>
                                      </p:cBhvr>
                                    </p:animEffect>
                                  </p:childTnLst>
                                </p:cTn>
                              </p:par>
                              <p:par>
                                <p:cTn id="32" presetID="12" presetClass="entr" presetSubtype="1" fill="hold" grpId="0" nodeType="withEffect">
                                  <p:stCondLst>
                                    <p:cond delay="1000"/>
                                  </p:stCondLst>
                                  <p:childTnLst>
                                    <p:set>
                                      <p:cBhvr>
                                        <p:cTn id="33" dur="1" fill="hold">
                                          <p:stCondLst>
                                            <p:cond delay="0"/>
                                          </p:stCondLst>
                                        </p:cTn>
                                        <p:tgtEl>
                                          <p:spTgt spid="93"/>
                                        </p:tgtEl>
                                        <p:attrNameLst>
                                          <p:attrName>style.visibility</p:attrName>
                                        </p:attrNameLst>
                                      </p:cBhvr>
                                      <p:to>
                                        <p:strVal val="visible"/>
                                      </p:to>
                                    </p:set>
                                    <p:anim calcmode="lin" valueType="num">
                                      <p:cBhvr additive="base">
                                        <p:cTn id="34" dur="2000"/>
                                        <p:tgtEl>
                                          <p:spTgt spid="93"/>
                                        </p:tgtEl>
                                        <p:attrNameLst>
                                          <p:attrName>ppt_y</p:attrName>
                                        </p:attrNameLst>
                                      </p:cBhvr>
                                      <p:tavLst>
                                        <p:tav tm="0">
                                          <p:val>
                                            <p:strVal val="#ppt_y-#ppt_h*1.125000"/>
                                          </p:val>
                                        </p:tav>
                                        <p:tav tm="100000">
                                          <p:val>
                                            <p:strVal val="#ppt_y"/>
                                          </p:val>
                                        </p:tav>
                                      </p:tavLst>
                                    </p:anim>
                                    <p:animEffect transition="in" filter="wipe(down)">
                                      <p:cBhvr>
                                        <p:cTn id="35" dur="2000"/>
                                        <p:tgtEl>
                                          <p:spTgt spid="93"/>
                                        </p:tgtEl>
                                      </p:cBhvr>
                                    </p:animEffect>
                                  </p:childTnLst>
                                </p:cTn>
                              </p:par>
                              <p:par>
                                <p:cTn id="36" presetID="12" presetClass="entr" presetSubtype="1" fill="hold" grpId="0" nodeType="withEffect">
                                  <p:stCondLst>
                                    <p:cond delay="1000"/>
                                  </p:stCondLst>
                                  <p:childTnLst>
                                    <p:set>
                                      <p:cBhvr>
                                        <p:cTn id="37" dur="1" fill="hold">
                                          <p:stCondLst>
                                            <p:cond delay="0"/>
                                          </p:stCondLst>
                                        </p:cTn>
                                        <p:tgtEl>
                                          <p:spTgt spid="94"/>
                                        </p:tgtEl>
                                        <p:attrNameLst>
                                          <p:attrName>style.visibility</p:attrName>
                                        </p:attrNameLst>
                                      </p:cBhvr>
                                      <p:to>
                                        <p:strVal val="visible"/>
                                      </p:to>
                                    </p:set>
                                    <p:anim calcmode="lin" valueType="num">
                                      <p:cBhvr additive="base">
                                        <p:cTn id="38" dur="2000"/>
                                        <p:tgtEl>
                                          <p:spTgt spid="94"/>
                                        </p:tgtEl>
                                        <p:attrNameLst>
                                          <p:attrName>ppt_y</p:attrName>
                                        </p:attrNameLst>
                                      </p:cBhvr>
                                      <p:tavLst>
                                        <p:tav tm="0">
                                          <p:val>
                                            <p:strVal val="#ppt_y-#ppt_h*1.125000"/>
                                          </p:val>
                                        </p:tav>
                                        <p:tav tm="100000">
                                          <p:val>
                                            <p:strVal val="#ppt_y"/>
                                          </p:val>
                                        </p:tav>
                                      </p:tavLst>
                                    </p:anim>
                                    <p:animEffect transition="in" filter="wipe(down)">
                                      <p:cBhvr>
                                        <p:cTn id="39" dur="2000"/>
                                        <p:tgtEl>
                                          <p:spTgt spid="94"/>
                                        </p:tgtEl>
                                      </p:cBhvr>
                                    </p:animEffect>
                                  </p:childTnLst>
                                </p:cTn>
                              </p:par>
                              <p:par>
                                <p:cTn id="40" presetID="12" presetClass="entr" presetSubtype="1" fill="hold" grpId="0" nodeType="withEffect">
                                  <p:stCondLst>
                                    <p:cond delay="1000"/>
                                  </p:stCondLst>
                                  <p:childTnLst>
                                    <p:set>
                                      <p:cBhvr>
                                        <p:cTn id="41" dur="1" fill="hold">
                                          <p:stCondLst>
                                            <p:cond delay="0"/>
                                          </p:stCondLst>
                                        </p:cTn>
                                        <p:tgtEl>
                                          <p:spTgt spid="95"/>
                                        </p:tgtEl>
                                        <p:attrNameLst>
                                          <p:attrName>style.visibility</p:attrName>
                                        </p:attrNameLst>
                                      </p:cBhvr>
                                      <p:to>
                                        <p:strVal val="visible"/>
                                      </p:to>
                                    </p:set>
                                    <p:anim calcmode="lin" valueType="num">
                                      <p:cBhvr additive="base">
                                        <p:cTn id="42" dur="2000"/>
                                        <p:tgtEl>
                                          <p:spTgt spid="95"/>
                                        </p:tgtEl>
                                        <p:attrNameLst>
                                          <p:attrName>ppt_y</p:attrName>
                                        </p:attrNameLst>
                                      </p:cBhvr>
                                      <p:tavLst>
                                        <p:tav tm="0">
                                          <p:val>
                                            <p:strVal val="#ppt_y-#ppt_h*1.125000"/>
                                          </p:val>
                                        </p:tav>
                                        <p:tav tm="100000">
                                          <p:val>
                                            <p:strVal val="#ppt_y"/>
                                          </p:val>
                                        </p:tav>
                                      </p:tavLst>
                                    </p:anim>
                                    <p:animEffect transition="in" filter="wipe(down)">
                                      <p:cBhvr>
                                        <p:cTn id="43" dur="2000"/>
                                        <p:tgtEl>
                                          <p:spTgt spid="95"/>
                                        </p:tgtEl>
                                      </p:cBhvr>
                                    </p:animEffect>
                                  </p:childTnLst>
                                </p:cTn>
                              </p:par>
                              <p:par>
                                <p:cTn id="44" presetID="12" presetClass="entr" presetSubtype="1" fill="hold" grpId="0" nodeType="withEffect">
                                  <p:stCondLst>
                                    <p:cond delay="1000"/>
                                  </p:stCondLst>
                                  <p:childTnLst>
                                    <p:set>
                                      <p:cBhvr>
                                        <p:cTn id="45" dur="1" fill="hold">
                                          <p:stCondLst>
                                            <p:cond delay="0"/>
                                          </p:stCondLst>
                                        </p:cTn>
                                        <p:tgtEl>
                                          <p:spTgt spid="105"/>
                                        </p:tgtEl>
                                        <p:attrNameLst>
                                          <p:attrName>style.visibility</p:attrName>
                                        </p:attrNameLst>
                                      </p:cBhvr>
                                      <p:to>
                                        <p:strVal val="visible"/>
                                      </p:to>
                                    </p:set>
                                    <p:anim calcmode="lin" valueType="num">
                                      <p:cBhvr additive="base">
                                        <p:cTn id="46" dur="2000"/>
                                        <p:tgtEl>
                                          <p:spTgt spid="105"/>
                                        </p:tgtEl>
                                        <p:attrNameLst>
                                          <p:attrName>ppt_y</p:attrName>
                                        </p:attrNameLst>
                                      </p:cBhvr>
                                      <p:tavLst>
                                        <p:tav tm="0">
                                          <p:val>
                                            <p:strVal val="#ppt_y-#ppt_h*1.125000"/>
                                          </p:val>
                                        </p:tav>
                                        <p:tav tm="100000">
                                          <p:val>
                                            <p:strVal val="#ppt_y"/>
                                          </p:val>
                                        </p:tav>
                                      </p:tavLst>
                                    </p:anim>
                                    <p:animEffect transition="in" filter="wipe(down)">
                                      <p:cBhvr>
                                        <p:cTn id="47" dur="2000"/>
                                        <p:tgtEl>
                                          <p:spTgt spid="105"/>
                                        </p:tgtEl>
                                      </p:cBhvr>
                                    </p:animEffect>
                                  </p:childTnLst>
                                </p:cTn>
                              </p:par>
                              <p:par>
                                <p:cTn id="48" presetID="12" presetClass="entr" presetSubtype="1" fill="hold" grpId="0" nodeType="withEffect">
                                  <p:stCondLst>
                                    <p:cond delay="1000"/>
                                  </p:stCondLst>
                                  <p:childTnLst>
                                    <p:set>
                                      <p:cBhvr>
                                        <p:cTn id="49" dur="1" fill="hold">
                                          <p:stCondLst>
                                            <p:cond delay="0"/>
                                          </p:stCondLst>
                                        </p:cTn>
                                        <p:tgtEl>
                                          <p:spTgt spid="106"/>
                                        </p:tgtEl>
                                        <p:attrNameLst>
                                          <p:attrName>style.visibility</p:attrName>
                                        </p:attrNameLst>
                                      </p:cBhvr>
                                      <p:to>
                                        <p:strVal val="visible"/>
                                      </p:to>
                                    </p:set>
                                    <p:anim calcmode="lin" valueType="num">
                                      <p:cBhvr additive="base">
                                        <p:cTn id="50" dur="2000"/>
                                        <p:tgtEl>
                                          <p:spTgt spid="106"/>
                                        </p:tgtEl>
                                        <p:attrNameLst>
                                          <p:attrName>ppt_y</p:attrName>
                                        </p:attrNameLst>
                                      </p:cBhvr>
                                      <p:tavLst>
                                        <p:tav tm="0">
                                          <p:val>
                                            <p:strVal val="#ppt_y-#ppt_h*1.125000"/>
                                          </p:val>
                                        </p:tav>
                                        <p:tav tm="100000">
                                          <p:val>
                                            <p:strVal val="#ppt_y"/>
                                          </p:val>
                                        </p:tav>
                                      </p:tavLst>
                                    </p:anim>
                                    <p:animEffect transition="in" filter="wipe(down)">
                                      <p:cBhvr>
                                        <p:cTn id="51" dur="2000"/>
                                        <p:tgtEl>
                                          <p:spTgt spid="106"/>
                                        </p:tgtEl>
                                      </p:cBhvr>
                                    </p:animEffect>
                                  </p:childTnLst>
                                </p:cTn>
                              </p:par>
                              <p:par>
                                <p:cTn id="52" presetID="12" presetClass="entr" presetSubtype="1" fill="hold" grpId="0" nodeType="withEffect">
                                  <p:stCondLst>
                                    <p:cond delay="1000"/>
                                  </p:stCondLst>
                                  <p:childTnLst>
                                    <p:set>
                                      <p:cBhvr>
                                        <p:cTn id="53" dur="1" fill="hold">
                                          <p:stCondLst>
                                            <p:cond delay="0"/>
                                          </p:stCondLst>
                                        </p:cTn>
                                        <p:tgtEl>
                                          <p:spTgt spid="107"/>
                                        </p:tgtEl>
                                        <p:attrNameLst>
                                          <p:attrName>style.visibility</p:attrName>
                                        </p:attrNameLst>
                                      </p:cBhvr>
                                      <p:to>
                                        <p:strVal val="visible"/>
                                      </p:to>
                                    </p:set>
                                    <p:anim calcmode="lin" valueType="num">
                                      <p:cBhvr additive="base">
                                        <p:cTn id="54" dur="2000"/>
                                        <p:tgtEl>
                                          <p:spTgt spid="107"/>
                                        </p:tgtEl>
                                        <p:attrNameLst>
                                          <p:attrName>ppt_y</p:attrName>
                                        </p:attrNameLst>
                                      </p:cBhvr>
                                      <p:tavLst>
                                        <p:tav tm="0">
                                          <p:val>
                                            <p:strVal val="#ppt_y-#ppt_h*1.125000"/>
                                          </p:val>
                                        </p:tav>
                                        <p:tav tm="100000">
                                          <p:val>
                                            <p:strVal val="#ppt_y"/>
                                          </p:val>
                                        </p:tav>
                                      </p:tavLst>
                                    </p:anim>
                                    <p:animEffect transition="in" filter="wipe(down)">
                                      <p:cBhvr>
                                        <p:cTn id="55" dur="2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6" grpId="0" animBg="1"/>
      <p:bldP spid="105" grpId="0" animBg="1"/>
      <p:bldP spid="107" grpId="0" animBg="1"/>
      <p:bldP spid="94" grpId="0" animBg="1"/>
      <p:bldP spid="93" grpId="0" animBg="1"/>
      <p:bldP spid="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01E6888-9ABC-E548-AEB4-BB1A0A823425}"/>
              </a:ext>
            </a:extLst>
          </p:cNvPr>
          <p:cNvGrpSpPr/>
          <p:nvPr/>
        </p:nvGrpSpPr>
        <p:grpSpPr>
          <a:xfrm rot="17939746">
            <a:off x="9497038" y="-541001"/>
            <a:ext cx="3808968" cy="3765004"/>
            <a:chOff x="5332392" y="1162508"/>
            <a:chExt cx="4637313" cy="4583787"/>
          </a:xfrm>
          <a:solidFill>
            <a:schemeClr val="bg2"/>
          </a:solidFill>
        </p:grpSpPr>
        <p:sp>
          <p:nvSpPr>
            <p:cNvPr id="45" name="Freeform: Shape 57">
              <a:extLst>
                <a:ext uri="{FF2B5EF4-FFF2-40B4-BE49-F238E27FC236}">
                  <a16:creationId xmlns:a16="http://schemas.microsoft.com/office/drawing/2014/main" id="{CC0C8ED5-7031-164F-B80A-F49241D3C4E0}"/>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46" name="Freeform: Shape 58">
              <a:extLst>
                <a:ext uri="{FF2B5EF4-FFF2-40B4-BE49-F238E27FC236}">
                  <a16:creationId xmlns:a16="http://schemas.microsoft.com/office/drawing/2014/main" id="{A5E33273-E2E7-4A45-8B22-ABEB28C3963D}"/>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grpSp>
        <p:nvGrpSpPr>
          <p:cNvPr id="47" name="Group 46">
            <a:extLst>
              <a:ext uri="{FF2B5EF4-FFF2-40B4-BE49-F238E27FC236}">
                <a16:creationId xmlns:a16="http://schemas.microsoft.com/office/drawing/2014/main" id="{F7C8F503-0B87-1A4A-BF0A-B62627B625D8}"/>
              </a:ext>
            </a:extLst>
          </p:cNvPr>
          <p:cNvGrpSpPr/>
          <p:nvPr/>
        </p:nvGrpSpPr>
        <p:grpSpPr>
          <a:xfrm rot="3740292">
            <a:off x="-619973" y="4085149"/>
            <a:ext cx="3808968" cy="3765004"/>
            <a:chOff x="5332392" y="1162508"/>
            <a:chExt cx="4637313" cy="4583787"/>
          </a:xfrm>
          <a:solidFill>
            <a:schemeClr val="bg2"/>
          </a:solidFill>
        </p:grpSpPr>
        <p:sp>
          <p:nvSpPr>
            <p:cNvPr id="48" name="Freeform: Shape 57">
              <a:extLst>
                <a:ext uri="{FF2B5EF4-FFF2-40B4-BE49-F238E27FC236}">
                  <a16:creationId xmlns:a16="http://schemas.microsoft.com/office/drawing/2014/main" id="{D98F7A63-8575-6F4C-A2C3-578BC816BCAB}"/>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49" name="Freeform: Shape 58">
              <a:extLst>
                <a:ext uri="{FF2B5EF4-FFF2-40B4-BE49-F238E27FC236}">
                  <a16:creationId xmlns:a16="http://schemas.microsoft.com/office/drawing/2014/main" id="{A02607DA-5FA3-5B43-80B6-DB0B8D556E3C}"/>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sp>
        <p:nvSpPr>
          <p:cNvPr id="27" name="TextBox 26">
            <a:extLst>
              <a:ext uri="{FF2B5EF4-FFF2-40B4-BE49-F238E27FC236}">
                <a16:creationId xmlns:a16="http://schemas.microsoft.com/office/drawing/2014/main" id="{98F57042-A9A9-4933-B1B8-F94EA7324E98}"/>
              </a:ext>
            </a:extLst>
          </p:cNvPr>
          <p:cNvSpPr txBox="1"/>
          <p:nvPr/>
        </p:nvSpPr>
        <p:spPr>
          <a:xfrm>
            <a:off x="3963045" y="1141446"/>
            <a:ext cx="426591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tx2"/>
                </a:solidFill>
                <a:effectLst/>
                <a:uLnTx/>
                <a:uFillTx/>
                <a:latin typeface="Century Gothic" panose="020B0502020202020204" pitchFamily="34" charset="0"/>
                <a:ea typeface="+mn-ea"/>
                <a:cs typeface="+mn-cs"/>
              </a:rPr>
              <a:t>Questions to Ask (Hard Elements)</a:t>
            </a:r>
          </a:p>
        </p:txBody>
      </p:sp>
      <p:sp>
        <p:nvSpPr>
          <p:cNvPr id="71" name="TextBox 70">
            <a:extLst>
              <a:ext uri="{FF2B5EF4-FFF2-40B4-BE49-F238E27FC236}">
                <a16:creationId xmlns:a16="http://schemas.microsoft.com/office/drawing/2014/main" id="{0DF9F68C-DA23-D44C-9EC6-1229295E2F1F}"/>
              </a:ext>
            </a:extLst>
          </p:cNvPr>
          <p:cNvSpPr txBox="1"/>
          <p:nvPr/>
        </p:nvSpPr>
        <p:spPr>
          <a:xfrm>
            <a:off x="4516461" y="515891"/>
            <a:ext cx="3191899" cy="470000"/>
          </a:xfrm>
          <a:prstGeom prst="rect">
            <a:avLst/>
          </a:prstGeom>
          <a:noFill/>
        </p:spPr>
        <p:txBody>
          <a:bodyPr wrap="none" rtlCol="0">
            <a:spAutoFit/>
          </a:bodyPr>
          <a:lstStyle>
            <a:defPPr>
              <a:defRPr lang="en-US"/>
            </a:defPPr>
            <a:lvl1pPr algn="ct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Helvetica Neue"/>
              </a:rPr>
              <a:t>McKinsey 7S Model</a:t>
            </a:r>
          </a:p>
        </p:txBody>
      </p:sp>
      <p:grpSp>
        <p:nvGrpSpPr>
          <p:cNvPr id="9" name="Group 8">
            <a:extLst>
              <a:ext uri="{FF2B5EF4-FFF2-40B4-BE49-F238E27FC236}">
                <a16:creationId xmlns:a16="http://schemas.microsoft.com/office/drawing/2014/main" id="{DC07BB68-475A-4C0C-972A-A86EF153C960}"/>
              </a:ext>
            </a:extLst>
          </p:cNvPr>
          <p:cNvGrpSpPr/>
          <p:nvPr/>
        </p:nvGrpSpPr>
        <p:grpSpPr>
          <a:xfrm>
            <a:off x="1090469" y="2030199"/>
            <a:ext cx="2885734" cy="4159510"/>
            <a:chOff x="1090469" y="1689884"/>
            <a:chExt cx="2885734" cy="4159510"/>
          </a:xfrm>
        </p:grpSpPr>
        <p:grpSp>
          <p:nvGrpSpPr>
            <p:cNvPr id="7" name="Group 6">
              <a:extLst>
                <a:ext uri="{FF2B5EF4-FFF2-40B4-BE49-F238E27FC236}">
                  <a16:creationId xmlns:a16="http://schemas.microsoft.com/office/drawing/2014/main" id="{53642E6F-A2D6-4871-93CC-F5B7B1756A92}"/>
                </a:ext>
              </a:extLst>
            </p:cNvPr>
            <p:cNvGrpSpPr/>
            <p:nvPr/>
          </p:nvGrpSpPr>
          <p:grpSpPr>
            <a:xfrm>
              <a:off x="1090469" y="1689884"/>
              <a:ext cx="2885734" cy="4159510"/>
              <a:chOff x="1347831" y="1689884"/>
              <a:chExt cx="2885734" cy="4159510"/>
            </a:xfrm>
          </p:grpSpPr>
          <p:grpSp>
            <p:nvGrpSpPr>
              <p:cNvPr id="2" name="Group 1">
                <a:extLst>
                  <a:ext uri="{FF2B5EF4-FFF2-40B4-BE49-F238E27FC236}">
                    <a16:creationId xmlns:a16="http://schemas.microsoft.com/office/drawing/2014/main" id="{1E465886-1050-4715-89AC-7978D4ABB0F5}"/>
                  </a:ext>
                </a:extLst>
              </p:cNvPr>
              <p:cNvGrpSpPr/>
              <p:nvPr/>
            </p:nvGrpSpPr>
            <p:grpSpPr>
              <a:xfrm>
                <a:off x="1347831" y="1689884"/>
                <a:ext cx="2885734" cy="4159510"/>
                <a:chOff x="4990844" y="1952206"/>
                <a:chExt cx="6498598" cy="4159510"/>
              </a:xfrm>
            </p:grpSpPr>
            <p:sp>
              <p:nvSpPr>
                <p:cNvPr id="14" name="Rectangle: Rounded Corners 13">
                  <a:extLst>
                    <a:ext uri="{FF2B5EF4-FFF2-40B4-BE49-F238E27FC236}">
                      <a16:creationId xmlns:a16="http://schemas.microsoft.com/office/drawing/2014/main" id="{2144C70A-E991-4680-87D0-786C525F0AD3}"/>
                    </a:ext>
                  </a:extLst>
                </p:cNvPr>
                <p:cNvSpPr/>
                <p:nvPr/>
              </p:nvSpPr>
              <p:spPr>
                <a:xfrm>
                  <a:off x="5161264" y="1952206"/>
                  <a:ext cx="6157757" cy="4159510"/>
                </a:xfrm>
                <a:prstGeom prst="roundRect">
                  <a:avLst>
                    <a:gd name="adj" fmla="val 3197"/>
                  </a:avLst>
                </a:prstGeom>
                <a:gradFill>
                  <a:gsLst>
                    <a:gs pos="0">
                      <a:schemeClr val="accent1"/>
                    </a:gs>
                    <a:gs pos="5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EB35EF9D-DC0C-43E9-8E3D-D205CCD14289}"/>
                    </a:ext>
                  </a:extLst>
                </p:cNvPr>
                <p:cNvSpPr/>
                <p:nvPr/>
              </p:nvSpPr>
              <p:spPr>
                <a:xfrm>
                  <a:off x="4990844" y="2528468"/>
                  <a:ext cx="6498598" cy="3535226"/>
                </a:xfrm>
                <a:prstGeom prst="roundRect">
                  <a:avLst>
                    <a:gd name="adj" fmla="val 3009"/>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grpSp>
          <p:sp>
            <p:nvSpPr>
              <p:cNvPr id="6" name="TextBox 5">
                <a:extLst>
                  <a:ext uri="{FF2B5EF4-FFF2-40B4-BE49-F238E27FC236}">
                    <a16:creationId xmlns:a16="http://schemas.microsoft.com/office/drawing/2014/main" id="{F0B3126D-C376-46DD-9695-04F6AB5EFAD3}"/>
                  </a:ext>
                </a:extLst>
              </p:cNvPr>
              <p:cNvSpPr txBox="1"/>
              <p:nvPr/>
            </p:nvSpPr>
            <p:spPr>
              <a:xfrm>
                <a:off x="2275974" y="1836299"/>
                <a:ext cx="1029449" cy="307777"/>
              </a:xfrm>
              <a:prstGeom prst="rect">
                <a:avLst/>
              </a:prstGeom>
              <a:noFill/>
            </p:spPr>
            <p:txBody>
              <a:bodyPr wrap="none" rtlCol="0">
                <a:spAutoFit/>
              </a:bodyPr>
              <a:lstStyle/>
              <a:p>
                <a:pPr algn="ctr"/>
                <a:r>
                  <a:rPr lang="en-US" sz="1400" b="1" dirty="0">
                    <a:solidFill>
                      <a:schemeClr val="bg1"/>
                    </a:solidFill>
                  </a:rPr>
                  <a:t>STRATEGY</a:t>
                </a:r>
              </a:p>
            </p:txBody>
          </p:sp>
        </p:grpSp>
        <p:sp>
          <p:nvSpPr>
            <p:cNvPr id="3" name="Rectangle 2">
              <a:extLst>
                <a:ext uri="{FF2B5EF4-FFF2-40B4-BE49-F238E27FC236}">
                  <a16:creationId xmlns:a16="http://schemas.microsoft.com/office/drawing/2014/main" id="{9066BB08-6C27-F242-A439-6F7B9F23488D}"/>
                </a:ext>
              </a:extLst>
            </p:cNvPr>
            <p:cNvSpPr/>
            <p:nvPr/>
          </p:nvSpPr>
          <p:spPr>
            <a:xfrm>
              <a:off x="1187952" y="2485340"/>
              <a:ext cx="2680263" cy="1887248"/>
            </a:xfrm>
            <a:prstGeom prst="rect">
              <a:avLst/>
            </a:prstGeom>
          </p:spPr>
          <p:txBody>
            <a:bodyPr wrap="square">
              <a:spAutoFit/>
            </a:bodyPr>
            <a:lstStyle/>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What is our strategy?</a:t>
              </a:r>
            </a:p>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How do we intend to achieve our objectives?</a:t>
              </a:r>
            </a:p>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How do we deal with competitive pressure?</a:t>
              </a:r>
            </a:p>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How are changes in customer demands dealt with?</a:t>
              </a:r>
            </a:p>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How is strategy adjusted for environmental issues?</a:t>
              </a:r>
            </a:p>
          </p:txBody>
        </p:sp>
      </p:grpSp>
      <p:grpSp>
        <p:nvGrpSpPr>
          <p:cNvPr id="11" name="Group 10">
            <a:extLst>
              <a:ext uri="{FF2B5EF4-FFF2-40B4-BE49-F238E27FC236}">
                <a16:creationId xmlns:a16="http://schemas.microsoft.com/office/drawing/2014/main" id="{4A33020E-5950-435A-BDB2-592C85FFD6B1}"/>
              </a:ext>
            </a:extLst>
          </p:cNvPr>
          <p:cNvGrpSpPr/>
          <p:nvPr/>
        </p:nvGrpSpPr>
        <p:grpSpPr>
          <a:xfrm>
            <a:off x="8215797" y="2030199"/>
            <a:ext cx="2885734" cy="4159510"/>
            <a:chOff x="8215797" y="1689884"/>
            <a:chExt cx="2885734" cy="4159510"/>
          </a:xfrm>
        </p:grpSpPr>
        <p:grpSp>
          <p:nvGrpSpPr>
            <p:cNvPr id="25" name="Group 24">
              <a:extLst>
                <a:ext uri="{FF2B5EF4-FFF2-40B4-BE49-F238E27FC236}">
                  <a16:creationId xmlns:a16="http://schemas.microsoft.com/office/drawing/2014/main" id="{F4C80F03-D667-4581-A246-3C497EC4DFA7}"/>
                </a:ext>
              </a:extLst>
            </p:cNvPr>
            <p:cNvGrpSpPr/>
            <p:nvPr/>
          </p:nvGrpSpPr>
          <p:grpSpPr>
            <a:xfrm>
              <a:off x="8215797" y="1689884"/>
              <a:ext cx="2885734" cy="4159510"/>
              <a:chOff x="1347831" y="1689884"/>
              <a:chExt cx="2885734" cy="4159510"/>
            </a:xfrm>
          </p:grpSpPr>
          <p:grpSp>
            <p:nvGrpSpPr>
              <p:cNvPr id="26" name="Group 25">
                <a:extLst>
                  <a:ext uri="{FF2B5EF4-FFF2-40B4-BE49-F238E27FC236}">
                    <a16:creationId xmlns:a16="http://schemas.microsoft.com/office/drawing/2014/main" id="{FC9C2E42-5F27-41B8-89A4-908FDB262DAE}"/>
                  </a:ext>
                </a:extLst>
              </p:cNvPr>
              <p:cNvGrpSpPr/>
              <p:nvPr/>
            </p:nvGrpSpPr>
            <p:grpSpPr>
              <a:xfrm>
                <a:off x="1347831" y="1689884"/>
                <a:ext cx="2885734" cy="4159510"/>
                <a:chOff x="4990844" y="1952206"/>
                <a:chExt cx="6498598" cy="4159510"/>
              </a:xfrm>
            </p:grpSpPr>
            <p:sp>
              <p:nvSpPr>
                <p:cNvPr id="29" name="Rectangle: Rounded Corners 28">
                  <a:extLst>
                    <a:ext uri="{FF2B5EF4-FFF2-40B4-BE49-F238E27FC236}">
                      <a16:creationId xmlns:a16="http://schemas.microsoft.com/office/drawing/2014/main" id="{EE619025-CB7C-42F7-B712-4BD41C4C544B}"/>
                    </a:ext>
                  </a:extLst>
                </p:cNvPr>
                <p:cNvSpPr/>
                <p:nvPr/>
              </p:nvSpPr>
              <p:spPr>
                <a:xfrm>
                  <a:off x="5161264" y="1952206"/>
                  <a:ext cx="6157757" cy="4159510"/>
                </a:xfrm>
                <a:prstGeom prst="roundRect">
                  <a:avLst>
                    <a:gd name="adj" fmla="val 3197"/>
                  </a:avLst>
                </a:prstGeom>
                <a:gradFill>
                  <a:gsLst>
                    <a:gs pos="0">
                      <a:schemeClr val="accent1"/>
                    </a:gs>
                    <a:gs pos="5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4EFCBBA2-434A-44C7-B7C7-8C3023BDBEA8}"/>
                    </a:ext>
                  </a:extLst>
                </p:cNvPr>
                <p:cNvSpPr/>
                <p:nvPr/>
              </p:nvSpPr>
              <p:spPr>
                <a:xfrm>
                  <a:off x="4990844" y="2528468"/>
                  <a:ext cx="6498598" cy="3535226"/>
                </a:xfrm>
                <a:prstGeom prst="roundRect">
                  <a:avLst>
                    <a:gd name="adj" fmla="val 3009"/>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grpSp>
          <p:sp>
            <p:nvSpPr>
              <p:cNvPr id="28" name="TextBox 27">
                <a:extLst>
                  <a:ext uri="{FF2B5EF4-FFF2-40B4-BE49-F238E27FC236}">
                    <a16:creationId xmlns:a16="http://schemas.microsoft.com/office/drawing/2014/main" id="{2C0984DD-30C5-42F0-AB84-37F016ECE174}"/>
                  </a:ext>
                </a:extLst>
              </p:cNvPr>
              <p:cNvSpPr txBox="1"/>
              <p:nvPr/>
            </p:nvSpPr>
            <p:spPr>
              <a:xfrm>
                <a:off x="2338492" y="1836299"/>
                <a:ext cx="904415" cy="307777"/>
              </a:xfrm>
              <a:prstGeom prst="rect">
                <a:avLst/>
              </a:prstGeom>
              <a:noFill/>
            </p:spPr>
            <p:txBody>
              <a:bodyPr wrap="none" rtlCol="0">
                <a:spAutoFit/>
              </a:bodyPr>
              <a:lstStyle/>
              <a:p>
                <a:pPr algn="ctr"/>
                <a:r>
                  <a:rPr lang="en-US" sz="1400" b="1" dirty="0">
                    <a:solidFill>
                      <a:schemeClr val="bg1"/>
                    </a:solidFill>
                  </a:rPr>
                  <a:t>SYSTEMS</a:t>
                </a:r>
              </a:p>
            </p:txBody>
          </p:sp>
        </p:grpSp>
        <p:sp>
          <p:nvSpPr>
            <p:cNvPr id="5" name="Rectangle 4">
              <a:extLst>
                <a:ext uri="{FF2B5EF4-FFF2-40B4-BE49-F238E27FC236}">
                  <a16:creationId xmlns:a16="http://schemas.microsoft.com/office/drawing/2014/main" id="{DB691FD7-8D05-6F4D-8D0D-25002B3091A9}"/>
                </a:ext>
              </a:extLst>
            </p:cNvPr>
            <p:cNvSpPr/>
            <p:nvPr/>
          </p:nvSpPr>
          <p:spPr>
            <a:xfrm>
              <a:off x="8313280" y="2485340"/>
              <a:ext cx="2488786" cy="2066784"/>
            </a:xfrm>
            <a:prstGeom prst="rect">
              <a:avLst/>
            </a:prstGeom>
          </p:spPr>
          <p:txBody>
            <a:bodyPr wrap="square">
              <a:spAutoFit/>
            </a:bodyPr>
            <a:lstStyle/>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What are the main systems that run the organization? Consider financial and HR systems as well as communications and document storage.</a:t>
              </a:r>
            </a:p>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Where are the controls and how are they monitored and evaluated?</a:t>
              </a:r>
            </a:p>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What internal rules and processes does the team use to keep on track?</a:t>
              </a:r>
            </a:p>
          </p:txBody>
        </p:sp>
      </p:grpSp>
      <p:grpSp>
        <p:nvGrpSpPr>
          <p:cNvPr id="10" name="Group 9">
            <a:extLst>
              <a:ext uri="{FF2B5EF4-FFF2-40B4-BE49-F238E27FC236}">
                <a16:creationId xmlns:a16="http://schemas.microsoft.com/office/drawing/2014/main" id="{ECC507C4-3D24-44F9-AEC9-81C316F13958}"/>
              </a:ext>
            </a:extLst>
          </p:cNvPr>
          <p:cNvGrpSpPr/>
          <p:nvPr/>
        </p:nvGrpSpPr>
        <p:grpSpPr>
          <a:xfrm>
            <a:off x="4653133" y="2030199"/>
            <a:ext cx="2885734" cy="4159510"/>
            <a:chOff x="4653133" y="1689884"/>
            <a:chExt cx="2885734" cy="4159510"/>
          </a:xfrm>
        </p:grpSpPr>
        <p:grpSp>
          <p:nvGrpSpPr>
            <p:cNvPr id="18" name="Group 17">
              <a:extLst>
                <a:ext uri="{FF2B5EF4-FFF2-40B4-BE49-F238E27FC236}">
                  <a16:creationId xmlns:a16="http://schemas.microsoft.com/office/drawing/2014/main" id="{991A5484-CDDA-41E3-AA23-D67FE28DB1C1}"/>
                </a:ext>
              </a:extLst>
            </p:cNvPr>
            <p:cNvGrpSpPr/>
            <p:nvPr/>
          </p:nvGrpSpPr>
          <p:grpSpPr>
            <a:xfrm>
              <a:off x="4653133" y="1689884"/>
              <a:ext cx="2885734" cy="4159510"/>
              <a:chOff x="1347831" y="1689884"/>
              <a:chExt cx="2885734" cy="4159510"/>
            </a:xfrm>
          </p:grpSpPr>
          <p:grpSp>
            <p:nvGrpSpPr>
              <p:cNvPr id="21" name="Group 20">
                <a:extLst>
                  <a:ext uri="{FF2B5EF4-FFF2-40B4-BE49-F238E27FC236}">
                    <a16:creationId xmlns:a16="http://schemas.microsoft.com/office/drawing/2014/main" id="{C8B05A41-F147-429F-AB7A-04D47780C322}"/>
                  </a:ext>
                </a:extLst>
              </p:cNvPr>
              <p:cNvGrpSpPr/>
              <p:nvPr/>
            </p:nvGrpSpPr>
            <p:grpSpPr>
              <a:xfrm>
                <a:off x="1347831" y="1689884"/>
                <a:ext cx="2885734" cy="4159510"/>
                <a:chOff x="4990844" y="1952206"/>
                <a:chExt cx="6498598" cy="4159510"/>
              </a:xfrm>
            </p:grpSpPr>
            <p:sp>
              <p:nvSpPr>
                <p:cNvPr id="23" name="Rectangle: Rounded Corners 22">
                  <a:extLst>
                    <a:ext uri="{FF2B5EF4-FFF2-40B4-BE49-F238E27FC236}">
                      <a16:creationId xmlns:a16="http://schemas.microsoft.com/office/drawing/2014/main" id="{78511373-9E41-4290-A20D-6C7BFD16A6EF}"/>
                    </a:ext>
                  </a:extLst>
                </p:cNvPr>
                <p:cNvSpPr/>
                <p:nvPr/>
              </p:nvSpPr>
              <p:spPr>
                <a:xfrm>
                  <a:off x="5161264" y="1952206"/>
                  <a:ext cx="6157757" cy="4159510"/>
                </a:xfrm>
                <a:prstGeom prst="roundRect">
                  <a:avLst>
                    <a:gd name="adj" fmla="val 3197"/>
                  </a:avLst>
                </a:prstGeom>
                <a:gradFill>
                  <a:gsLst>
                    <a:gs pos="0">
                      <a:schemeClr val="accent1"/>
                    </a:gs>
                    <a:gs pos="5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2CDAE6F5-1B31-4B37-B07B-887AFC72BD1D}"/>
                    </a:ext>
                  </a:extLst>
                </p:cNvPr>
                <p:cNvSpPr/>
                <p:nvPr/>
              </p:nvSpPr>
              <p:spPr>
                <a:xfrm>
                  <a:off x="4990844" y="2528468"/>
                  <a:ext cx="6498598" cy="3535226"/>
                </a:xfrm>
                <a:prstGeom prst="roundRect">
                  <a:avLst>
                    <a:gd name="adj" fmla="val 3009"/>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grpSp>
          <p:sp>
            <p:nvSpPr>
              <p:cNvPr id="22" name="TextBox 21">
                <a:extLst>
                  <a:ext uri="{FF2B5EF4-FFF2-40B4-BE49-F238E27FC236}">
                    <a16:creationId xmlns:a16="http://schemas.microsoft.com/office/drawing/2014/main" id="{65587398-C4DC-4832-9280-A943B048E396}"/>
                  </a:ext>
                </a:extLst>
              </p:cNvPr>
              <p:cNvSpPr txBox="1"/>
              <p:nvPr/>
            </p:nvSpPr>
            <p:spPr>
              <a:xfrm>
                <a:off x="2240709" y="1836299"/>
                <a:ext cx="1099981" cy="307777"/>
              </a:xfrm>
              <a:prstGeom prst="rect">
                <a:avLst/>
              </a:prstGeom>
              <a:noFill/>
            </p:spPr>
            <p:txBody>
              <a:bodyPr wrap="none" rtlCol="0">
                <a:spAutoFit/>
              </a:bodyPr>
              <a:lstStyle/>
              <a:p>
                <a:pPr algn="ctr"/>
                <a:r>
                  <a:rPr lang="en-US" sz="1400" b="1" dirty="0">
                    <a:solidFill>
                      <a:schemeClr val="bg1"/>
                    </a:solidFill>
                  </a:rPr>
                  <a:t>STRUCTURE</a:t>
                </a:r>
              </a:p>
            </p:txBody>
          </p:sp>
        </p:grpSp>
        <p:sp>
          <p:nvSpPr>
            <p:cNvPr id="4" name="Rectangle 3">
              <a:extLst>
                <a:ext uri="{FF2B5EF4-FFF2-40B4-BE49-F238E27FC236}">
                  <a16:creationId xmlns:a16="http://schemas.microsoft.com/office/drawing/2014/main" id="{CECB5410-5DEC-5F49-B708-79D5420D302F}"/>
                </a:ext>
              </a:extLst>
            </p:cNvPr>
            <p:cNvSpPr/>
            <p:nvPr/>
          </p:nvSpPr>
          <p:spPr>
            <a:xfrm>
              <a:off x="4750615" y="2485340"/>
              <a:ext cx="2712575" cy="2631041"/>
            </a:xfrm>
            <a:prstGeom prst="rect">
              <a:avLst/>
            </a:prstGeom>
          </p:spPr>
          <p:txBody>
            <a:bodyPr wrap="square">
              <a:spAutoFit/>
            </a:bodyPr>
            <a:lstStyle/>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How is the company/team divided?</a:t>
              </a:r>
            </a:p>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What is the hierarchy?</a:t>
              </a:r>
            </a:p>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How do the various departments coordinate activities?</a:t>
              </a:r>
            </a:p>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How do the team members organize and align themselves?</a:t>
              </a:r>
            </a:p>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Is decision making and controlling centralized or decentralized? Is this as it should be, given what we're doing?</a:t>
              </a:r>
            </a:p>
            <a:p>
              <a:pPr marL="228600" marR="0" lvl="0" indent="-228600" algn="l" defTabSz="914400" rtl="0" eaLnBrk="1" fontAlgn="base" latinLnBrk="0" hangingPunct="1">
                <a:lnSpc>
                  <a:spcPts val="1300"/>
                </a:lnSpc>
                <a:spcBef>
                  <a:spcPts val="0"/>
                </a:spcBef>
                <a:spcAft>
                  <a:spcPts val="600"/>
                </a:spcAft>
                <a:buClrTx/>
                <a:buSzPct val="170000"/>
                <a:buFont typeface="Arial" panose="020B0604020202020204" pitchFamily="34" charset="0"/>
                <a:buChar char="•"/>
                <a:tabLst/>
                <a:defRPr/>
              </a:pPr>
              <a:r>
                <a:rPr kumimoji="0" lang="en-US" sz="1000" b="0" i="0" u="none" strike="noStrike" kern="1200" cap="none" spc="0" normalizeH="0" baseline="0" noProof="0" dirty="0">
                  <a:ln>
                    <a:noFill/>
                  </a:ln>
                  <a:solidFill>
                    <a:srgbClr val="333333"/>
                  </a:solidFill>
                  <a:effectLst/>
                  <a:uLnTx/>
                  <a:uFillTx/>
                  <a:latin typeface="Century Gothic" panose="020B0502020202020204" pitchFamily="34" charset="0"/>
                  <a:ea typeface="+mn-ea"/>
                  <a:cs typeface="+mn-cs"/>
                </a:rPr>
                <a:t>Where are the lines of communication? Explicit and implicit?</a:t>
              </a:r>
            </a:p>
          </p:txBody>
        </p:sp>
      </p:grpSp>
    </p:spTree>
    <p:extLst>
      <p:ext uri="{BB962C8B-B14F-4D97-AF65-F5344CB8AC3E}">
        <p14:creationId xmlns:p14="http://schemas.microsoft.com/office/powerpoint/2010/main" val="4079383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9889A7D9-B038-2B4F-86F3-195CD9F3F28C}"/>
              </a:ext>
            </a:extLst>
          </p:cNvPr>
          <p:cNvGrpSpPr/>
          <p:nvPr/>
        </p:nvGrpSpPr>
        <p:grpSpPr>
          <a:xfrm rot="1972987">
            <a:off x="9497037" y="4259185"/>
            <a:ext cx="3808968" cy="3765004"/>
            <a:chOff x="5332392" y="1162508"/>
            <a:chExt cx="4637313" cy="4583787"/>
          </a:xfrm>
          <a:solidFill>
            <a:schemeClr val="bg2"/>
          </a:solidFill>
        </p:grpSpPr>
        <p:sp>
          <p:nvSpPr>
            <p:cNvPr id="67" name="Freeform: Shape 57">
              <a:extLst>
                <a:ext uri="{FF2B5EF4-FFF2-40B4-BE49-F238E27FC236}">
                  <a16:creationId xmlns:a16="http://schemas.microsoft.com/office/drawing/2014/main" id="{82068E5E-0F4C-F846-8808-8A7644A28584}"/>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71" name="Freeform: Shape 58">
              <a:extLst>
                <a:ext uri="{FF2B5EF4-FFF2-40B4-BE49-F238E27FC236}">
                  <a16:creationId xmlns:a16="http://schemas.microsoft.com/office/drawing/2014/main" id="{7622490B-E0B0-CA4A-B331-F3D99288862D}"/>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grpSp>
        <p:nvGrpSpPr>
          <p:cNvPr id="57" name="Group 56">
            <a:extLst>
              <a:ext uri="{FF2B5EF4-FFF2-40B4-BE49-F238E27FC236}">
                <a16:creationId xmlns:a16="http://schemas.microsoft.com/office/drawing/2014/main" id="{8B5D3E4B-7627-4FC3-836B-A21FA4191C3B}"/>
              </a:ext>
            </a:extLst>
          </p:cNvPr>
          <p:cNvGrpSpPr/>
          <p:nvPr/>
        </p:nvGrpSpPr>
        <p:grpSpPr>
          <a:xfrm rot="19670968">
            <a:off x="-619972" y="-142436"/>
            <a:ext cx="3808968" cy="3765004"/>
            <a:chOff x="5332392" y="1162508"/>
            <a:chExt cx="4637313" cy="4583787"/>
          </a:xfrm>
          <a:solidFill>
            <a:schemeClr val="bg2"/>
          </a:solidFill>
        </p:grpSpPr>
        <p:sp>
          <p:nvSpPr>
            <p:cNvPr id="58" name="Freeform: Shape 57">
              <a:extLst>
                <a:ext uri="{FF2B5EF4-FFF2-40B4-BE49-F238E27FC236}">
                  <a16:creationId xmlns:a16="http://schemas.microsoft.com/office/drawing/2014/main" id="{789D2AA7-6E6B-428E-8ADC-FE79A1AEBC65}"/>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59" name="Freeform: Shape 58">
              <a:extLst>
                <a:ext uri="{FF2B5EF4-FFF2-40B4-BE49-F238E27FC236}">
                  <a16:creationId xmlns:a16="http://schemas.microsoft.com/office/drawing/2014/main" id="{DA6CF0A2-14E3-4B69-AE67-5DC40ADAE5C1}"/>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grpSp>
        <p:nvGrpSpPr>
          <p:cNvPr id="29" name="Group 28">
            <a:extLst>
              <a:ext uri="{FF2B5EF4-FFF2-40B4-BE49-F238E27FC236}">
                <a16:creationId xmlns:a16="http://schemas.microsoft.com/office/drawing/2014/main" id="{9202759F-466D-C64D-818A-9C141220E143}"/>
              </a:ext>
            </a:extLst>
          </p:cNvPr>
          <p:cNvGrpSpPr/>
          <p:nvPr/>
        </p:nvGrpSpPr>
        <p:grpSpPr>
          <a:xfrm>
            <a:off x="673179" y="2030199"/>
            <a:ext cx="2456523" cy="4159510"/>
            <a:chOff x="1090469" y="1689884"/>
            <a:chExt cx="2885734" cy="4159510"/>
          </a:xfrm>
        </p:grpSpPr>
        <p:grpSp>
          <p:nvGrpSpPr>
            <p:cNvPr id="31" name="Group 30">
              <a:extLst>
                <a:ext uri="{FF2B5EF4-FFF2-40B4-BE49-F238E27FC236}">
                  <a16:creationId xmlns:a16="http://schemas.microsoft.com/office/drawing/2014/main" id="{84B07C79-42F8-1E40-9F5E-6A790845E5BD}"/>
                </a:ext>
              </a:extLst>
            </p:cNvPr>
            <p:cNvGrpSpPr/>
            <p:nvPr/>
          </p:nvGrpSpPr>
          <p:grpSpPr>
            <a:xfrm>
              <a:off x="1090469" y="1689884"/>
              <a:ext cx="2885734" cy="4159510"/>
              <a:chOff x="1347831" y="1689884"/>
              <a:chExt cx="2885734" cy="4159510"/>
            </a:xfrm>
          </p:grpSpPr>
          <p:grpSp>
            <p:nvGrpSpPr>
              <p:cNvPr id="34" name="Group 33">
                <a:extLst>
                  <a:ext uri="{FF2B5EF4-FFF2-40B4-BE49-F238E27FC236}">
                    <a16:creationId xmlns:a16="http://schemas.microsoft.com/office/drawing/2014/main" id="{26DC3CB1-86FF-BA42-AFE9-C2D612B74C39}"/>
                  </a:ext>
                </a:extLst>
              </p:cNvPr>
              <p:cNvGrpSpPr/>
              <p:nvPr/>
            </p:nvGrpSpPr>
            <p:grpSpPr>
              <a:xfrm>
                <a:off x="1347831" y="1689884"/>
                <a:ext cx="2885734" cy="4159510"/>
                <a:chOff x="4990844" y="1952206"/>
                <a:chExt cx="6498598" cy="4159510"/>
              </a:xfrm>
            </p:grpSpPr>
            <p:sp>
              <p:nvSpPr>
                <p:cNvPr id="36" name="Rectangle: Rounded Corners 13">
                  <a:extLst>
                    <a:ext uri="{FF2B5EF4-FFF2-40B4-BE49-F238E27FC236}">
                      <a16:creationId xmlns:a16="http://schemas.microsoft.com/office/drawing/2014/main" id="{B82DB990-35CB-4F46-9BC8-87718B5C890F}"/>
                    </a:ext>
                  </a:extLst>
                </p:cNvPr>
                <p:cNvSpPr/>
                <p:nvPr/>
              </p:nvSpPr>
              <p:spPr>
                <a:xfrm>
                  <a:off x="5161264" y="1952206"/>
                  <a:ext cx="6157757" cy="4159510"/>
                </a:xfrm>
                <a:prstGeom prst="roundRect">
                  <a:avLst>
                    <a:gd name="adj" fmla="val 3197"/>
                  </a:avLst>
                </a:prstGeom>
                <a:gradFill>
                  <a:gsLst>
                    <a:gs pos="0">
                      <a:schemeClr val="accent1"/>
                    </a:gs>
                    <a:gs pos="5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14">
                  <a:extLst>
                    <a:ext uri="{FF2B5EF4-FFF2-40B4-BE49-F238E27FC236}">
                      <a16:creationId xmlns:a16="http://schemas.microsoft.com/office/drawing/2014/main" id="{B2646A9F-CBFB-A148-8211-46ECBCFAD3A8}"/>
                    </a:ext>
                  </a:extLst>
                </p:cNvPr>
                <p:cNvSpPr/>
                <p:nvPr/>
              </p:nvSpPr>
              <p:spPr>
                <a:xfrm>
                  <a:off x="4990844" y="2528468"/>
                  <a:ext cx="6498598" cy="3535226"/>
                </a:xfrm>
                <a:prstGeom prst="roundRect">
                  <a:avLst>
                    <a:gd name="adj" fmla="val 3009"/>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grpSp>
          <p:sp>
            <p:nvSpPr>
              <p:cNvPr id="35" name="TextBox 34">
                <a:extLst>
                  <a:ext uri="{FF2B5EF4-FFF2-40B4-BE49-F238E27FC236}">
                    <a16:creationId xmlns:a16="http://schemas.microsoft.com/office/drawing/2014/main" id="{042A8C99-D878-3248-BCBA-B72674B3370B}"/>
                  </a:ext>
                </a:extLst>
              </p:cNvPr>
              <p:cNvSpPr txBox="1"/>
              <p:nvPr/>
            </p:nvSpPr>
            <p:spPr>
              <a:xfrm>
                <a:off x="2461121" y="1836299"/>
                <a:ext cx="659156" cy="307777"/>
              </a:xfrm>
              <a:prstGeom prst="rect">
                <a:avLst/>
              </a:prstGeom>
              <a:noFill/>
            </p:spPr>
            <p:txBody>
              <a:bodyPr wrap="none" rtlCol="0">
                <a:spAutoFit/>
              </a:bodyPr>
              <a:lstStyle/>
              <a:p>
                <a:pPr algn="ctr"/>
                <a:r>
                  <a:rPr lang="en-US" sz="1400" b="1" dirty="0">
                    <a:solidFill>
                      <a:schemeClr val="bg1"/>
                    </a:solidFill>
                  </a:rPr>
                  <a:t>STAFF</a:t>
                </a:r>
              </a:p>
            </p:txBody>
          </p:sp>
        </p:grpSp>
        <p:sp>
          <p:nvSpPr>
            <p:cNvPr id="32" name="Rectangle 31">
              <a:extLst>
                <a:ext uri="{FF2B5EF4-FFF2-40B4-BE49-F238E27FC236}">
                  <a16:creationId xmlns:a16="http://schemas.microsoft.com/office/drawing/2014/main" id="{E52E57DB-D967-D649-8D20-A2346A085CD2}"/>
                </a:ext>
              </a:extLst>
            </p:cNvPr>
            <p:cNvSpPr/>
            <p:nvPr/>
          </p:nvSpPr>
          <p:spPr>
            <a:xfrm>
              <a:off x="1187952" y="2485340"/>
              <a:ext cx="2680263" cy="1066510"/>
            </a:xfrm>
            <a:prstGeom prst="rect">
              <a:avLst/>
            </a:prstGeom>
          </p:spPr>
          <p:txBody>
            <a:bodyPr wrap="square">
              <a:spAutoFit/>
            </a:bodyPr>
            <a:lstStyle/>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What positions or specializations are represented within the team?</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What positions need to be filled?</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Are there gaps in required competencies?</a:t>
              </a:r>
            </a:p>
          </p:txBody>
        </p:sp>
      </p:grpSp>
      <p:grpSp>
        <p:nvGrpSpPr>
          <p:cNvPr id="41" name="Group 40">
            <a:extLst>
              <a:ext uri="{FF2B5EF4-FFF2-40B4-BE49-F238E27FC236}">
                <a16:creationId xmlns:a16="http://schemas.microsoft.com/office/drawing/2014/main" id="{4A036B71-C2C6-B04D-A03E-BD5154FAFB9F}"/>
              </a:ext>
            </a:extLst>
          </p:cNvPr>
          <p:cNvGrpSpPr/>
          <p:nvPr/>
        </p:nvGrpSpPr>
        <p:grpSpPr>
          <a:xfrm>
            <a:off x="3472245" y="2030199"/>
            <a:ext cx="2456523" cy="4159510"/>
            <a:chOff x="1090469" y="1689884"/>
            <a:chExt cx="2885734" cy="4159510"/>
          </a:xfrm>
        </p:grpSpPr>
        <p:grpSp>
          <p:nvGrpSpPr>
            <p:cNvPr id="42" name="Group 41">
              <a:extLst>
                <a:ext uri="{FF2B5EF4-FFF2-40B4-BE49-F238E27FC236}">
                  <a16:creationId xmlns:a16="http://schemas.microsoft.com/office/drawing/2014/main" id="{D35AFE1B-8EBA-A043-B2C6-07812808F9F8}"/>
                </a:ext>
              </a:extLst>
            </p:cNvPr>
            <p:cNvGrpSpPr/>
            <p:nvPr/>
          </p:nvGrpSpPr>
          <p:grpSpPr>
            <a:xfrm>
              <a:off x="1090469" y="1689884"/>
              <a:ext cx="2885734" cy="4159510"/>
              <a:chOff x="1347831" y="1689884"/>
              <a:chExt cx="2885734" cy="4159510"/>
            </a:xfrm>
          </p:grpSpPr>
          <p:grpSp>
            <p:nvGrpSpPr>
              <p:cNvPr id="44" name="Group 43">
                <a:extLst>
                  <a:ext uri="{FF2B5EF4-FFF2-40B4-BE49-F238E27FC236}">
                    <a16:creationId xmlns:a16="http://schemas.microsoft.com/office/drawing/2014/main" id="{F98D021B-E732-5E40-95AE-AD79E0F2ED19}"/>
                  </a:ext>
                </a:extLst>
              </p:cNvPr>
              <p:cNvGrpSpPr/>
              <p:nvPr/>
            </p:nvGrpSpPr>
            <p:grpSpPr>
              <a:xfrm>
                <a:off x="1347831" y="1689884"/>
                <a:ext cx="2885734" cy="4159510"/>
                <a:chOff x="4990844" y="1952206"/>
                <a:chExt cx="6498598" cy="4159510"/>
              </a:xfrm>
            </p:grpSpPr>
            <p:sp>
              <p:nvSpPr>
                <p:cNvPr id="46" name="Rectangle: Rounded Corners 13">
                  <a:extLst>
                    <a:ext uri="{FF2B5EF4-FFF2-40B4-BE49-F238E27FC236}">
                      <a16:creationId xmlns:a16="http://schemas.microsoft.com/office/drawing/2014/main" id="{D71E1040-51D1-3142-8EC1-66EE50DC9D10}"/>
                    </a:ext>
                  </a:extLst>
                </p:cNvPr>
                <p:cNvSpPr/>
                <p:nvPr/>
              </p:nvSpPr>
              <p:spPr>
                <a:xfrm>
                  <a:off x="5161264" y="1952206"/>
                  <a:ext cx="6157757" cy="4159510"/>
                </a:xfrm>
                <a:prstGeom prst="roundRect">
                  <a:avLst>
                    <a:gd name="adj" fmla="val 3197"/>
                  </a:avLst>
                </a:prstGeom>
                <a:gradFill>
                  <a:gsLst>
                    <a:gs pos="0">
                      <a:schemeClr val="accent1"/>
                    </a:gs>
                    <a:gs pos="5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14">
                  <a:extLst>
                    <a:ext uri="{FF2B5EF4-FFF2-40B4-BE49-F238E27FC236}">
                      <a16:creationId xmlns:a16="http://schemas.microsoft.com/office/drawing/2014/main" id="{DA296A0B-0E30-F544-B217-09A5258475FB}"/>
                    </a:ext>
                  </a:extLst>
                </p:cNvPr>
                <p:cNvSpPr/>
                <p:nvPr/>
              </p:nvSpPr>
              <p:spPr>
                <a:xfrm>
                  <a:off x="4990844" y="2528468"/>
                  <a:ext cx="6498598" cy="3535226"/>
                </a:xfrm>
                <a:prstGeom prst="roundRect">
                  <a:avLst>
                    <a:gd name="adj" fmla="val 3009"/>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grpSp>
          <p:sp>
            <p:nvSpPr>
              <p:cNvPr id="45" name="TextBox 44">
                <a:extLst>
                  <a:ext uri="{FF2B5EF4-FFF2-40B4-BE49-F238E27FC236}">
                    <a16:creationId xmlns:a16="http://schemas.microsoft.com/office/drawing/2014/main" id="{587CCE42-6DBD-0045-8984-5E971C8CA697}"/>
                  </a:ext>
                </a:extLst>
              </p:cNvPr>
              <p:cNvSpPr txBox="1"/>
              <p:nvPr/>
            </p:nvSpPr>
            <p:spPr>
              <a:xfrm>
                <a:off x="2446693" y="1836299"/>
                <a:ext cx="688010" cy="307777"/>
              </a:xfrm>
              <a:prstGeom prst="rect">
                <a:avLst/>
              </a:prstGeom>
              <a:noFill/>
            </p:spPr>
            <p:txBody>
              <a:bodyPr wrap="none" rtlCol="0">
                <a:spAutoFit/>
              </a:bodyPr>
              <a:lstStyle/>
              <a:p>
                <a:pPr algn="ctr"/>
                <a:r>
                  <a:rPr lang="en-US" sz="1400" b="1" dirty="0">
                    <a:solidFill>
                      <a:schemeClr val="bg1"/>
                    </a:solidFill>
                  </a:rPr>
                  <a:t>SKILLS</a:t>
                </a:r>
              </a:p>
            </p:txBody>
          </p:sp>
        </p:grpSp>
        <p:sp>
          <p:nvSpPr>
            <p:cNvPr id="43" name="Rectangle 42">
              <a:extLst>
                <a:ext uri="{FF2B5EF4-FFF2-40B4-BE49-F238E27FC236}">
                  <a16:creationId xmlns:a16="http://schemas.microsoft.com/office/drawing/2014/main" id="{040CFC4B-CDA3-9948-87C2-FDDBAC5F33A7}"/>
                </a:ext>
              </a:extLst>
            </p:cNvPr>
            <p:cNvSpPr/>
            <p:nvPr/>
          </p:nvSpPr>
          <p:spPr>
            <a:xfrm>
              <a:off x="1187952" y="2485340"/>
              <a:ext cx="2680263" cy="2053960"/>
            </a:xfrm>
            <a:prstGeom prst="rect">
              <a:avLst/>
            </a:prstGeom>
          </p:spPr>
          <p:txBody>
            <a:bodyPr wrap="square">
              <a:spAutoFit/>
            </a:bodyPr>
            <a:lstStyle/>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What are the strongest skills represented within the company/team?</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Are there any skills gaps?</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What is the company/team known for doing well?</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Do the current employees have the capability to do the job?</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How are skills monitored and assessed?</a:t>
              </a:r>
            </a:p>
          </p:txBody>
        </p:sp>
      </p:grpSp>
      <p:grpSp>
        <p:nvGrpSpPr>
          <p:cNvPr id="48" name="Group 47">
            <a:extLst>
              <a:ext uri="{FF2B5EF4-FFF2-40B4-BE49-F238E27FC236}">
                <a16:creationId xmlns:a16="http://schemas.microsoft.com/office/drawing/2014/main" id="{4339CD23-216B-C24C-9A16-4EBB83F7FBEE}"/>
              </a:ext>
            </a:extLst>
          </p:cNvPr>
          <p:cNvGrpSpPr/>
          <p:nvPr/>
        </p:nvGrpSpPr>
        <p:grpSpPr>
          <a:xfrm>
            <a:off x="6273746" y="2033607"/>
            <a:ext cx="2456523" cy="4159510"/>
            <a:chOff x="1090469" y="1689884"/>
            <a:chExt cx="2885734" cy="4159510"/>
          </a:xfrm>
        </p:grpSpPr>
        <p:grpSp>
          <p:nvGrpSpPr>
            <p:cNvPr id="49" name="Group 48">
              <a:extLst>
                <a:ext uri="{FF2B5EF4-FFF2-40B4-BE49-F238E27FC236}">
                  <a16:creationId xmlns:a16="http://schemas.microsoft.com/office/drawing/2014/main" id="{E0E6D640-686E-8C4E-B715-B1E9D83CE959}"/>
                </a:ext>
              </a:extLst>
            </p:cNvPr>
            <p:cNvGrpSpPr/>
            <p:nvPr/>
          </p:nvGrpSpPr>
          <p:grpSpPr>
            <a:xfrm>
              <a:off x="1090469" y="1689884"/>
              <a:ext cx="2885734" cy="4159510"/>
              <a:chOff x="1347831" y="1689884"/>
              <a:chExt cx="2885734" cy="4159510"/>
            </a:xfrm>
          </p:grpSpPr>
          <p:grpSp>
            <p:nvGrpSpPr>
              <p:cNvPr id="51" name="Group 50">
                <a:extLst>
                  <a:ext uri="{FF2B5EF4-FFF2-40B4-BE49-F238E27FC236}">
                    <a16:creationId xmlns:a16="http://schemas.microsoft.com/office/drawing/2014/main" id="{229394FE-0E97-F743-A027-968673FD42E4}"/>
                  </a:ext>
                </a:extLst>
              </p:cNvPr>
              <p:cNvGrpSpPr/>
              <p:nvPr/>
            </p:nvGrpSpPr>
            <p:grpSpPr>
              <a:xfrm>
                <a:off x="1347831" y="1689884"/>
                <a:ext cx="2885734" cy="4159510"/>
                <a:chOff x="4990844" y="1952206"/>
                <a:chExt cx="6498598" cy="4159510"/>
              </a:xfrm>
            </p:grpSpPr>
            <p:sp>
              <p:nvSpPr>
                <p:cNvPr id="53" name="Rectangle: Rounded Corners 13">
                  <a:extLst>
                    <a:ext uri="{FF2B5EF4-FFF2-40B4-BE49-F238E27FC236}">
                      <a16:creationId xmlns:a16="http://schemas.microsoft.com/office/drawing/2014/main" id="{FFFEF409-CD40-0C44-A695-F240F523F07F}"/>
                    </a:ext>
                  </a:extLst>
                </p:cNvPr>
                <p:cNvSpPr/>
                <p:nvPr/>
              </p:nvSpPr>
              <p:spPr>
                <a:xfrm>
                  <a:off x="5161264" y="1952206"/>
                  <a:ext cx="6157757" cy="4159510"/>
                </a:xfrm>
                <a:prstGeom prst="roundRect">
                  <a:avLst>
                    <a:gd name="adj" fmla="val 3197"/>
                  </a:avLst>
                </a:prstGeom>
                <a:gradFill>
                  <a:gsLst>
                    <a:gs pos="0">
                      <a:schemeClr val="accent1"/>
                    </a:gs>
                    <a:gs pos="5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Rounded Corners 14">
                  <a:extLst>
                    <a:ext uri="{FF2B5EF4-FFF2-40B4-BE49-F238E27FC236}">
                      <a16:creationId xmlns:a16="http://schemas.microsoft.com/office/drawing/2014/main" id="{3580DE6E-A74A-8248-8134-6D8858AD7AE5}"/>
                    </a:ext>
                  </a:extLst>
                </p:cNvPr>
                <p:cNvSpPr/>
                <p:nvPr/>
              </p:nvSpPr>
              <p:spPr>
                <a:xfrm>
                  <a:off x="4990844" y="2528468"/>
                  <a:ext cx="6498598" cy="3535226"/>
                </a:xfrm>
                <a:prstGeom prst="roundRect">
                  <a:avLst>
                    <a:gd name="adj" fmla="val 3009"/>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grpSp>
          <p:sp>
            <p:nvSpPr>
              <p:cNvPr id="52" name="TextBox 51">
                <a:extLst>
                  <a:ext uri="{FF2B5EF4-FFF2-40B4-BE49-F238E27FC236}">
                    <a16:creationId xmlns:a16="http://schemas.microsoft.com/office/drawing/2014/main" id="{105CD361-E6DD-E649-B454-619A52F7F3C4}"/>
                  </a:ext>
                </a:extLst>
              </p:cNvPr>
              <p:cNvSpPr txBox="1"/>
              <p:nvPr/>
            </p:nvSpPr>
            <p:spPr>
              <a:xfrm>
                <a:off x="2473143" y="1836299"/>
                <a:ext cx="635110" cy="307777"/>
              </a:xfrm>
              <a:prstGeom prst="rect">
                <a:avLst/>
              </a:prstGeom>
              <a:noFill/>
            </p:spPr>
            <p:txBody>
              <a:bodyPr wrap="none" rtlCol="0">
                <a:spAutoFit/>
              </a:bodyPr>
              <a:lstStyle/>
              <a:p>
                <a:pPr algn="ctr"/>
                <a:r>
                  <a:rPr lang="en-US" sz="1400" b="1" dirty="0">
                    <a:solidFill>
                      <a:schemeClr val="bg1"/>
                    </a:solidFill>
                  </a:rPr>
                  <a:t>STYLE</a:t>
                </a:r>
              </a:p>
            </p:txBody>
          </p:sp>
        </p:grpSp>
        <p:sp>
          <p:nvSpPr>
            <p:cNvPr id="50" name="Rectangle 49">
              <a:extLst>
                <a:ext uri="{FF2B5EF4-FFF2-40B4-BE49-F238E27FC236}">
                  <a16:creationId xmlns:a16="http://schemas.microsoft.com/office/drawing/2014/main" id="{8A90F695-5E93-D943-8442-8488B1EAC5B8}"/>
                </a:ext>
              </a:extLst>
            </p:cNvPr>
            <p:cNvSpPr/>
            <p:nvPr/>
          </p:nvSpPr>
          <p:spPr>
            <a:xfrm>
              <a:off x="1187952" y="2485340"/>
              <a:ext cx="2680263" cy="1643591"/>
            </a:xfrm>
            <a:prstGeom prst="rect">
              <a:avLst/>
            </a:prstGeom>
          </p:spPr>
          <p:txBody>
            <a:bodyPr wrap="square">
              <a:spAutoFit/>
            </a:bodyPr>
            <a:lstStyle/>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How participative is the management/leadership style?</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How effective is that leadership?</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Do employees/team members tend to be competitive or cooperative?</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Are there real teams functioning within the organization or are they just nominal groups?</a:t>
              </a:r>
            </a:p>
          </p:txBody>
        </p:sp>
      </p:grpSp>
      <p:grpSp>
        <p:nvGrpSpPr>
          <p:cNvPr id="55" name="Group 54">
            <a:extLst>
              <a:ext uri="{FF2B5EF4-FFF2-40B4-BE49-F238E27FC236}">
                <a16:creationId xmlns:a16="http://schemas.microsoft.com/office/drawing/2014/main" id="{857DC84F-BCDF-7D46-BCD2-9FA3718958F1}"/>
              </a:ext>
            </a:extLst>
          </p:cNvPr>
          <p:cNvGrpSpPr/>
          <p:nvPr/>
        </p:nvGrpSpPr>
        <p:grpSpPr>
          <a:xfrm>
            <a:off x="9062297" y="2037015"/>
            <a:ext cx="2456523" cy="4159510"/>
            <a:chOff x="1090469" y="1689884"/>
            <a:chExt cx="2885734" cy="4159510"/>
          </a:xfrm>
        </p:grpSpPr>
        <p:grpSp>
          <p:nvGrpSpPr>
            <p:cNvPr id="60" name="Group 59">
              <a:extLst>
                <a:ext uri="{FF2B5EF4-FFF2-40B4-BE49-F238E27FC236}">
                  <a16:creationId xmlns:a16="http://schemas.microsoft.com/office/drawing/2014/main" id="{FBE3CE4C-543D-BA47-BE81-6F81DA391AAC}"/>
                </a:ext>
              </a:extLst>
            </p:cNvPr>
            <p:cNvGrpSpPr/>
            <p:nvPr/>
          </p:nvGrpSpPr>
          <p:grpSpPr>
            <a:xfrm>
              <a:off x="1090469" y="1689884"/>
              <a:ext cx="2885734" cy="4159510"/>
              <a:chOff x="1347831" y="1689884"/>
              <a:chExt cx="2885734" cy="4159510"/>
            </a:xfrm>
          </p:grpSpPr>
          <p:grpSp>
            <p:nvGrpSpPr>
              <p:cNvPr id="62" name="Group 61">
                <a:extLst>
                  <a:ext uri="{FF2B5EF4-FFF2-40B4-BE49-F238E27FC236}">
                    <a16:creationId xmlns:a16="http://schemas.microsoft.com/office/drawing/2014/main" id="{51F99C4C-52F6-DD40-8A0F-80DA655692B0}"/>
                  </a:ext>
                </a:extLst>
              </p:cNvPr>
              <p:cNvGrpSpPr/>
              <p:nvPr/>
            </p:nvGrpSpPr>
            <p:grpSpPr>
              <a:xfrm>
                <a:off x="1347831" y="1689884"/>
                <a:ext cx="2885734" cy="4159510"/>
                <a:chOff x="4990844" y="1952206"/>
                <a:chExt cx="6498598" cy="4159510"/>
              </a:xfrm>
            </p:grpSpPr>
            <p:sp>
              <p:nvSpPr>
                <p:cNvPr id="69" name="Rectangle: Rounded Corners 13">
                  <a:extLst>
                    <a:ext uri="{FF2B5EF4-FFF2-40B4-BE49-F238E27FC236}">
                      <a16:creationId xmlns:a16="http://schemas.microsoft.com/office/drawing/2014/main" id="{9399C401-59BE-E247-B010-14C6EABB646A}"/>
                    </a:ext>
                  </a:extLst>
                </p:cNvPr>
                <p:cNvSpPr/>
                <p:nvPr/>
              </p:nvSpPr>
              <p:spPr>
                <a:xfrm>
                  <a:off x="5161264" y="1952206"/>
                  <a:ext cx="6157757" cy="4159510"/>
                </a:xfrm>
                <a:prstGeom prst="roundRect">
                  <a:avLst>
                    <a:gd name="adj" fmla="val 3197"/>
                  </a:avLst>
                </a:prstGeom>
                <a:gradFill>
                  <a:gsLst>
                    <a:gs pos="0">
                      <a:schemeClr val="accent1"/>
                    </a:gs>
                    <a:gs pos="5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14">
                  <a:extLst>
                    <a:ext uri="{FF2B5EF4-FFF2-40B4-BE49-F238E27FC236}">
                      <a16:creationId xmlns:a16="http://schemas.microsoft.com/office/drawing/2014/main" id="{BA6102EA-9934-F34C-9B5A-49FEB60A31DE}"/>
                    </a:ext>
                  </a:extLst>
                </p:cNvPr>
                <p:cNvSpPr/>
                <p:nvPr/>
              </p:nvSpPr>
              <p:spPr>
                <a:xfrm>
                  <a:off x="4990844" y="2528468"/>
                  <a:ext cx="6498598" cy="3535226"/>
                </a:xfrm>
                <a:prstGeom prst="roundRect">
                  <a:avLst>
                    <a:gd name="adj" fmla="val 3009"/>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grpSp>
          <p:sp>
            <p:nvSpPr>
              <p:cNvPr id="68" name="TextBox 67">
                <a:extLst>
                  <a:ext uri="{FF2B5EF4-FFF2-40B4-BE49-F238E27FC236}">
                    <a16:creationId xmlns:a16="http://schemas.microsoft.com/office/drawing/2014/main" id="{43996578-3E5B-CA48-8EF3-BDB6753B50A5}"/>
                  </a:ext>
                </a:extLst>
              </p:cNvPr>
              <p:cNvSpPr txBox="1"/>
              <p:nvPr/>
            </p:nvSpPr>
            <p:spPr>
              <a:xfrm>
                <a:off x="2065983" y="1836299"/>
                <a:ext cx="1449436" cy="307777"/>
              </a:xfrm>
              <a:prstGeom prst="rect">
                <a:avLst/>
              </a:prstGeom>
              <a:noFill/>
            </p:spPr>
            <p:txBody>
              <a:bodyPr wrap="none" rtlCol="0">
                <a:spAutoFit/>
              </a:bodyPr>
              <a:lstStyle/>
              <a:p>
                <a:pPr algn="ctr"/>
                <a:r>
                  <a:rPr lang="en-US" sz="1400" b="1" dirty="0">
                    <a:solidFill>
                      <a:schemeClr val="bg1"/>
                    </a:solidFill>
                  </a:rPr>
                  <a:t>SHARED VALUE</a:t>
                </a:r>
              </a:p>
            </p:txBody>
          </p:sp>
        </p:grpSp>
        <p:sp>
          <p:nvSpPr>
            <p:cNvPr id="61" name="Rectangle 60">
              <a:extLst>
                <a:ext uri="{FF2B5EF4-FFF2-40B4-BE49-F238E27FC236}">
                  <a16:creationId xmlns:a16="http://schemas.microsoft.com/office/drawing/2014/main" id="{3B75DBE6-3A8E-0342-B3C8-D7D07F995B7A}"/>
                </a:ext>
              </a:extLst>
            </p:cNvPr>
            <p:cNvSpPr/>
            <p:nvPr/>
          </p:nvSpPr>
          <p:spPr>
            <a:xfrm>
              <a:off x="1187952" y="2485340"/>
              <a:ext cx="2680263" cy="1143455"/>
            </a:xfrm>
            <a:prstGeom prst="rect">
              <a:avLst/>
            </a:prstGeom>
          </p:spPr>
          <p:txBody>
            <a:bodyPr wrap="square">
              <a:spAutoFit/>
            </a:bodyPr>
            <a:lstStyle/>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What are the core values?</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What is the corporate/team culture?</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How strong are the values?</a:t>
              </a:r>
            </a:p>
            <a:p>
              <a:pPr marL="228600" indent="-228600" fontAlgn="base">
                <a:lnSpc>
                  <a:spcPts val="1300"/>
                </a:lnSpc>
                <a:spcAft>
                  <a:spcPts val="600"/>
                </a:spcAft>
                <a:buSzPct val="170000"/>
                <a:buFont typeface="Arial" panose="020B0604020202020204" pitchFamily="34" charset="0"/>
                <a:buChar char="•"/>
              </a:pPr>
              <a:r>
                <a:rPr lang="en-US" sz="1000" dirty="0">
                  <a:solidFill>
                    <a:srgbClr val="333333"/>
                  </a:solidFill>
                  <a:latin typeface="Century Gothic" panose="020B0502020202020204" pitchFamily="34" charset="0"/>
                </a:rPr>
                <a:t>What are the fundamental values that the company was built on?</a:t>
              </a:r>
            </a:p>
          </p:txBody>
        </p:sp>
      </p:grpSp>
      <p:sp>
        <p:nvSpPr>
          <p:cNvPr id="30" name="TextBox 29">
            <a:extLst>
              <a:ext uri="{FF2B5EF4-FFF2-40B4-BE49-F238E27FC236}">
                <a16:creationId xmlns:a16="http://schemas.microsoft.com/office/drawing/2014/main" id="{04FB2F07-9387-4844-80BC-6F0A3CDED576}"/>
              </a:ext>
            </a:extLst>
          </p:cNvPr>
          <p:cNvSpPr txBox="1"/>
          <p:nvPr/>
        </p:nvSpPr>
        <p:spPr>
          <a:xfrm>
            <a:off x="4032776" y="1141446"/>
            <a:ext cx="412645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tx2"/>
                </a:solidFill>
                <a:effectLst/>
                <a:uLnTx/>
                <a:uFillTx/>
                <a:latin typeface="Century Gothic" panose="020B0502020202020204" pitchFamily="34" charset="0"/>
                <a:ea typeface="+mn-ea"/>
                <a:cs typeface="+mn-cs"/>
              </a:rPr>
              <a:t>Questions to Ask (Soft Elements)</a:t>
            </a:r>
          </a:p>
        </p:txBody>
      </p:sp>
      <p:sp>
        <p:nvSpPr>
          <p:cNvPr id="33" name="TextBox 32">
            <a:extLst>
              <a:ext uri="{FF2B5EF4-FFF2-40B4-BE49-F238E27FC236}">
                <a16:creationId xmlns:a16="http://schemas.microsoft.com/office/drawing/2014/main" id="{31B50990-1C0F-46E5-B3A1-A831F882D903}"/>
              </a:ext>
            </a:extLst>
          </p:cNvPr>
          <p:cNvSpPr txBox="1"/>
          <p:nvPr/>
        </p:nvSpPr>
        <p:spPr>
          <a:xfrm>
            <a:off x="4516461" y="515891"/>
            <a:ext cx="3191899" cy="470000"/>
          </a:xfrm>
          <a:prstGeom prst="rect">
            <a:avLst/>
          </a:prstGeom>
          <a:noFill/>
        </p:spPr>
        <p:txBody>
          <a:bodyPr wrap="none" rtlCol="0">
            <a:spAutoFit/>
          </a:bodyPr>
          <a:lstStyle>
            <a:defPPr>
              <a:defRPr lang="en-US"/>
            </a:defPPr>
            <a:lvl1pPr algn="ct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Helvetica Neue"/>
              </a:rPr>
              <a:t>McKinsey 7S Model</a:t>
            </a:r>
          </a:p>
        </p:txBody>
      </p:sp>
    </p:spTree>
    <p:extLst>
      <p:ext uri="{BB962C8B-B14F-4D97-AF65-F5344CB8AC3E}">
        <p14:creationId xmlns:p14="http://schemas.microsoft.com/office/powerpoint/2010/main" val="9715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75F68EB-0317-45E7-A00C-1D2CCC9873A5}"/>
              </a:ext>
            </a:extLst>
          </p:cNvPr>
          <p:cNvGrpSpPr/>
          <p:nvPr/>
        </p:nvGrpSpPr>
        <p:grpSpPr>
          <a:xfrm rot="10800000">
            <a:off x="9434207" y="0"/>
            <a:ext cx="3395743" cy="1653423"/>
            <a:chOff x="7010400" y="4658854"/>
            <a:chExt cx="4516524" cy="2199145"/>
          </a:xfrm>
          <a:solidFill>
            <a:schemeClr val="bg1">
              <a:lumMod val="95000"/>
            </a:schemeClr>
          </a:solidFill>
        </p:grpSpPr>
        <p:sp>
          <p:nvSpPr>
            <p:cNvPr id="37" name="Freeform: Shape 36">
              <a:extLst>
                <a:ext uri="{FF2B5EF4-FFF2-40B4-BE49-F238E27FC236}">
                  <a16:creationId xmlns:a16="http://schemas.microsoft.com/office/drawing/2014/main" id="{9AC440E0-52C6-4F16-A176-02D776D921C8}"/>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42" name="Freeform: Shape 41">
              <a:extLst>
                <a:ext uri="{FF2B5EF4-FFF2-40B4-BE49-F238E27FC236}">
                  <a16:creationId xmlns:a16="http://schemas.microsoft.com/office/drawing/2014/main" id="{11108EF5-7180-459A-9951-C0D811617356}"/>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
        <p:nvSpPr>
          <p:cNvPr id="3" name="TextBox 2">
            <a:extLst>
              <a:ext uri="{FF2B5EF4-FFF2-40B4-BE49-F238E27FC236}">
                <a16:creationId xmlns:a16="http://schemas.microsoft.com/office/drawing/2014/main" id="{93C54029-17B8-42F4-874B-711DD306D0C1}"/>
              </a:ext>
            </a:extLst>
          </p:cNvPr>
          <p:cNvSpPr txBox="1"/>
          <p:nvPr/>
        </p:nvSpPr>
        <p:spPr>
          <a:xfrm>
            <a:off x="1362029" y="540069"/>
            <a:ext cx="5064208" cy="470000"/>
          </a:xfrm>
          <a:prstGeom prst="rect">
            <a:avLst/>
          </a:prstGeom>
          <a:noFill/>
        </p:spPr>
        <p:txBody>
          <a:bodyPr wrap="none" rtlCol="0">
            <a:spAutoFit/>
          </a:bodyPr>
          <a:lstStyle>
            <a:defPPr>
              <a:defRPr lang="en-US"/>
            </a:defPPr>
            <a:lvl1pPr algn="ct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t>McKinsey Three Horizons Model</a:t>
            </a:r>
          </a:p>
        </p:txBody>
      </p:sp>
      <p:sp>
        <p:nvSpPr>
          <p:cNvPr id="21" name="Rectangle: Rounded Corners 20">
            <a:extLst>
              <a:ext uri="{FF2B5EF4-FFF2-40B4-BE49-F238E27FC236}">
                <a16:creationId xmlns:a16="http://schemas.microsoft.com/office/drawing/2014/main" id="{1C43E439-3607-43E8-B979-1B29EE4F4545}"/>
              </a:ext>
            </a:extLst>
          </p:cNvPr>
          <p:cNvSpPr/>
          <p:nvPr/>
        </p:nvSpPr>
        <p:spPr>
          <a:xfrm>
            <a:off x="1423484" y="1456142"/>
            <a:ext cx="9602456" cy="4339318"/>
          </a:xfrm>
          <a:prstGeom prst="roundRect">
            <a:avLst>
              <a:gd name="adj" fmla="val 2098"/>
            </a:avLst>
          </a:prstGeom>
          <a:solidFill>
            <a:schemeClr val="bg1"/>
          </a:solidFill>
          <a:ln>
            <a:gradFill>
              <a:gsLst>
                <a:gs pos="0">
                  <a:schemeClr val="accent1"/>
                </a:gs>
                <a:gs pos="100000">
                  <a:schemeClr val="accent2"/>
                </a:gs>
              </a:gsLst>
              <a:lin ang="5400000" scaled="1"/>
            </a:gra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endParaRPr lang="en-US" sz="1000">
              <a:solidFill>
                <a:schemeClr val="tx1"/>
              </a:solidFill>
            </a:endParaRPr>
          </a:p>
        </p:txBody>
      </p:sp>
      <p:sp>
        <p:nvSpPr>
          <p:cNvPr id="9" name="Graphic 1">
            <a:extLst>
              <a:ext uri="{FF2B5EF4-FFF2-40B4-BE49-F238E27FC236}">
                <a16:creationId xmlns:a16="http://schemas.microsoft.com/office/drawing/2014/main" id="{D4E6303C-07FD-429E-B8B0-44F6D52B7242}"/>
              </a:ext>
            </a:extLst>
          </p:cNvPr>
          <p:cNvSpPr/>
          <p:nvPr/>
        </p:nvSpPr>
        <p:spPr>
          <a:xfrm>
            <a:off x="6751929" y="2682914"/>
            <a:ext cx="3763169" cy="992343"/>
          </a:xfrm>
          <a:custGeom>
            <a:avLst/>
            <a:gdLst>
              <a:gd name="connsiteX0" fmla="*/ 0 w 2781300"/>
              <a:gd name="connsiteY0" fmla="*/ 737997 h 733425"/>
              <a:gd name="connsiteX1" fmla="*/ 2790444 w 2781300"/>
              <a:gd name="connsiteY1" fmla="*/ 0 h 733425"/>
            </a:gdLst>
            <a:ahLst/>
            <a:cxnLst>
              <a:cxn ang="0">
                <a:pos x="connsiteX0" y="connsiteY0"/>
              </a:cxn>
              <a:cxn ang="0">
                <a:pos x="connsiteX1" y="connsiteY1"/>
              </a:cxn>
            </a:cxnLst>
            <a:rect l="l" t="t" r="r" b="b"/>
            <a:pathLst>
              <a:path w="2781300" h="733425">
                <a:moveTo>
                  <a:pt x="0" y="737997"/>
                </a:moveTo>
                <a:cubicBezTo>
                  <a:pt x="0" y="586454"/>
                  <a:pt x="154019" y="0"/>
                  <a:pt x="2790444" y="0"/>
                </a:cubicBezTo>
              </a:path>
            </a:pathLst>
          </a:custGeom>
          <a:noFill/>
          <a:ln w="28575" cap="rnd">
            <a:solidFill>
              <a:schemeClr val="accent1"/>
            </a:solidFill>
            <a:prstDash val="solid"/>
            <a:miter/>
            <a:tailEnd type="triangle"/>
          </a:ln>
        </p:spPr>
        <p:txBody>
          <a:bodyPr rtlCol="0" anchor="ctr"/>
          <a:lstStyle/>
          <a:p>
            <a:r>
              <a:rPr lang="en-US" dirty="0"/>
              <a:t>  </a:t>
            </a:r>
          </a:p>
        </p:txBody>
      </p:sp>
      <p:sp>
        <p:nvSpPr>
          <p:cNvPr id="6" name="Graphic 1">
            <a:extLst>
              <a:ext uri="{FF2B5EF4-FFF2-40B4-BE49-F238E27FC236}">
                <a16:creationId xmlns:a16="http://schemas.microsoft.com/office/drawing/2014/main" id="{9A5E1C6F-F6CE-4A96-A8E2-F5DF5E49FC96}"/>
              </a:ext>
            </a:extLst>
          </p:cNvPr>
          <p:cNvSpPr/>
          <p:nvPr/>
        </p:nvSpPr>
        <p:spPr>
          <a:xfrm>
            <a:off x="4090882" y="3666204"/>
            <a:ext cx="3763169" cy="992343"/>
          </a:xfrm>
          <a:custGeom>
            <a:avLst/>
            <a:gdLst>
              <a:gd name="connsiteX0" fmla="*/ 0 w 2781300"/>
              <a:gd name="connsiteY0" fmla="*/ 737997 h 733425"/>
              <a:gd name="connsiteX1" fmla="*/ 2790444 w 2781300"/>
              <a:gd name="connsiteY1" fmla="*/ 0 h 733425"/>
            </a:gdLst>
            <a:ahLst/>
            <a:cxnLst>
              <a:cxn ang="0">
                <a:pos x="connsiteX0" y="connsiteY0"/>
              </a:cxn>
              <a:cxn ang="0">
                <a:pos x="connsiteX1" y="connsiteY1"/>
              </a:cxn>
            </a:cxnLst>
            <a:rect l="l" t="t" r="r" b="b"/>
            <a:pathLst>
              <a:path w="2781300" h="733425">
                <a:moveTo>
                  <a:pt x="0" y="737997"/>
                </a:moveTo>
                <a:cubicBezTo>
                  <a:pt x="0" y="586454"/>
                  <a:pt x="154019" y="0"/>
                  <a:pt x="2790444" y="0"/>
                </a:cubicBezTo>
              </a:path>
            </a:pathLst>
          </a:custGeom>
          <a:noFill/>
          <a:ln w="28575" cap="rnd">
            <a:solidFill>
              <a:schemeClr val="accent2"/>
            </a:solidFill>
            <a:prstDash val="solid"/>
            <a:miter/>
            <a:tailEnd type="triangle"/>
          </a:ln>
        </p:spPr>
        <p:txBody>
          <a:bodyPr rtlCol="0" anchor="ctr"/>
          <a:lstStyle/>
          <a:p>
            <a:r>
              <a:rPr lang="en-US" dirty="0"/>
              <a:t>  </a:t>
            </a:r>
          </a:p>
        </p:txBody>
      </p:sp>
      <p:sp>
        <p:nvSpPr>
          <p:cNvPr id="4" name="Graphic 1">
            <a:extLst>
              <a:ext uri="{FF2B5EF4-FFF2-40B4-BE49-F238E27FC236}">
                <a16:creationId xmlns:a16="http://schemas.microsoft.com/office/drawing/2014/main" id="{E351B63D-CFE9-4FA2-A5EB-16509612C681}"/>
              </a:ext>
            </a:extLst>
          </p:cNvPr>
          <p:cNvSpPr/>
          <p:nvPr/>
        </p:nvSpPr>
        <p:spPr>
          <a:xfrm>
            <a:off x="1429834" y="4638714"/>
            <a:ext cx="3763169" cy="992343"/>
          </a:xfrm>
          <a:custGeom>
            <a:avLst/>
            <a:gdLst>
              <a:gd name="connsiteX0" fmla="*/ 0 w 2781300"/>
              <a:gd name="connsiteY0" fmla="*/ 737997 h 733425"/>
              <a:gd name="connsiteX1" fmla="*/ 2790444 w 2781300"/>
              <a:gd name="connsiteY1" fmla="*/ 0 h 733425"/>
            </a:gdLst>
            <a:ahLst/>
            <a:cxnLst>
              <a:cxn ang="0">
                <a:pos x="connsiteX0" y="connsiteY0"/>
              </a:cxn>
              <a:cxn ang="0">
                <a:pos x="connsiteX1" y="connsiteY1"/>
              </a:cxn>
            </a:cxnLst>
            <a:rect l="l" t="t" r="r" b="b"/>
            <a:pathLst>
              <a:path w="2781300" h="733425">
                <a:moveTo>
                  <a:pt x="0" y="737997"/>
                </a:moveTo>
                <a:cubicBezTo>
                  <a:pt x="0" y="586454"/>
                  <a:pt x="154019" y="0"/>
                  <a:pt x="2790444" y="0"/>
                </a:cubicBezTo>
              </a:path>
            </a:pathLst>
          </a:custGeom>
          <a:noFill/>
          <a:ln w="28575" cap="rnd">
            <a:solidFill>
              <a:schemeClr val="bg2">
                <a:lumMod val="75000"/>
              </a:schemeClr>
            </a:solidFill>
            <a:prstDash val="solid"/>
            <a:miter/>
            <a:tailEnd type="triangle"/>
          </a:ln>
        </p:spPr>
        <p:txBody>
          <a:bodyPr rtlCol="0" anchor="ctr"/>
          <a:lstStyle/>
          <a:p>
            <a:r>
              <a:rPr lang="en-US" dirty="0"/>
              <a:t>  </a:t>
            </a:r>
          </a:p>
        </p:txBody>
      </p:sp>
      <p:sp>
        <p:nvSpPr>
          <p:cNvPr id="11" name="Oval 10">
            <a:extLst>
              <a:ext uri="{FF2B5EF4-FFF2-40B4-BE49-F238E27FC236}">
                <a16:creationId xmlns:a16="http://schemas.microsoft.com/office/drawing/2014/main" id="{20AA1BED-079F-435F-8819-F67E8D84B4E5}"/>
              </a:ext>
            </a:extLst>
          </p:cNvPr>
          <p:cNvSpPr/>
          <p:nvPr/>
        </p:nvSpPr>
        <p:spPr>
          <a:xfrm>
            <a:off x="2653400" y="4411215"/>
            <a:ext cx="677950" cy="677950"/>
          </a:xfrm>
          <a:prstGeom prst="ellipse">
            <a:avLst/>
          </a:prstGeom>
          <a:solidFill>
            <a:schemeClr val="bg1">
              <a:lumMod val="95000"/>
            </a:schemeClr>
          </a:solidFill>
          <a:ln w="25400" cap="rnd">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ctr"/>
          <a:lstStyle/>
          <a:p>
            <a:pPr algn="ctr">
              <a:lnSpc>
                <a:spcPts val="1300"/>
              </a:lnSpc>
            </a:pPr>
            <a:r>
              <a:rPr lang="en-US" sz="1600" b="1" dirty="0">
                <a:solidFill>
                  <a:schemeClr val="bg2">
                    <a:lumMod val="75000"/>
                  </a:schemeClr>
                </a:solidFill>
                <a:latin typeface="Century Gothic" panose="020B0502020202020204" pitchFamily="34" charset="0"/>
              </a:rPr>
              <a:t>91%</a:t>
            </a:r>
          </a:p>
        </p:txBody>
      </p:sp>
      <p:sp>
        <p:nvSpPr>
          <p:cNvPr id="13" name="Oval 12">
            <a:extLst>
              <a:ext uri="{FF2B5EF4-FFF2-40B4-BE49-F238E27FC236}">
                <a16:creationId xmlns:a16="http://schemas.microsoft.com/office/drawing/2014/main" id="{1BE9E74D-1432-4DA9-9625-76DA65FF231E}"/>
              </a:ext>
            </a:extLst>
          </p:cNvPr>
          <p:cNvSpPr/>
          <p:nvPr/>
        </p:nvSpPr>
        <p:spPr>
          <a:xfrm>
            <a:off x="5359171" y="3428235"/>
            <a:ext cx="677950" cy="677950"/>
          </a:xfrm>
          <a:prstGeom prst="ellipse">
            <a:avLst/>
          </a:prstGeom>
          <a:solidFill>
            <a:schemeClr val="accent4">
              <a:lumMod val="20000"/>
              <a:lumOff val="80000"/>
            </a:schemeClr>
          </a:solidFill>
          <a:ln w="25400" cap="rnd">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ctr"/>
          <a:lstStyle/>
          <a:p>
            <a:pPr algn="ctr">
              <a:lnSpc>
                <a:spcPts val="1300"/>
              </a:lnSpc>
            </a:pPr>
            <a:r>
              <a:rPr lang="en-US" sz="1600" b="1" dirty="0">
                <a:solidFill>
                  <a:schemeClr val="accent2"/>
                </a:solidFill>
                <a:latin typeface="Century Gothic" panose="020B0502020202020204" pitchFamily="34" charset="0"/>
              </a:rPr>
              <a:t>67%</a:t>
            </a:r>
          </a:p>
        </p:txBody>
      </p:sp>
      <p:sp>
        <p:nvSpPr>
          <p:cNvPr id="14" name="Oval 13">
            <a:extLst>
              <a:ext uri="{FF2B5EF4-FFF2-40B4-BE49-F238E27FC236}">
                <a16:creationId xmlns:a16="http://schemas.microsoft.com/office/drawing/2014/main" id="{23A267E5-95E8-4100-A84A-46FEF80B8F73}"/>
              </a:ext>
            </a:extLst>
          </p:cNvPr>
          <p:cNvSpPr/>
          <p:nvPr/>
        </p:nvSpPr>
        <p:spPr>
          <a:xfrm>
            <a:off x="8418851" y="2424935"/>
            <a:ext cx="677950" cy="677950"/>
          </a:xfrm>
          <a:prstGeom prst="ellipse">
            <a:avLst/>
          </a:prstGeom>
          <a:solidFill>
            <a:schemeClr val="accent5">
              <a:lumMod val="20000"/>
              <a:lumOff val="80000"/>
            </a:schemeClr>
          </a:solidFill>
          <a:ln w="25400" cap="rnd">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45720" rIns="0" bIns="0" rtlCol="0" anchor="ctr"/>
          <a:lstStyle/>
          <a:p>
            <a:pPr algn="ctr">
              <a:lnSpc>
                <a:spcPts val="1300"/>
              </a:lnSpc>
            </a:pPr>
            <a:r>
              <a:rPr lang="en-US" sz="1600" b="1" dirty="0">
                <a:solidFill>
                  <a:schemeClr val="accent1"/>
                </a:solidFill>
                <a:latin typeface="Century Gothic" panose="020B0502020202020204" pitchFamily="34" charset="0"/>
              </a:rPr>
              <a:t>42%</a:t>
            </a:r>
          </a:p>
        </p:txBody>
      </p:sp>
      <p:grpSp>
        <p:nvGrpSpPr>
          <p:cNvPr id="29" name="Group 28">
            <a:extLst>
              <a:ext uri="{FF2B5EF4-FFF2-40B4-BE49-F238E27FC236}">
                <a16:creationId xmlns:a16="http://schemas.microsoft.com/office/drawing/2014/main" id="{822064A8-E9C7-49B6-9804-237F5D604B56}"/>
              </a:ext>
            </a:extLst>
          </p:cNvPr>
          <p:cNvGrpSpPr/>
          <p:nvPr/>
        </p:nvGrpSpPr>
        <p:grpSpPr>
          <a:xfrm>
            <a:off x="4607502" y="1456142"/>
            <a:ext cx="3220881" cy="4339318"/>
            <a:chOff x="4494047" y="1480457"/>
            <a:chExt cx="3220881" cy="4174915"/>
          </a:xfrm>
        </p:grpSpPr>
        <p:cxnSp>
          <p:nvCxnSpPr>
            <p:cNvPr id="24" name="Straight Connector 23">
              <a:extLst>
                <a:ext uri="{FF2B5EF4-FFF2-40B4-BE49-F238E27FC236}">
                  <a16:creationId xmlns:a16="http://schemas.microsoft.com/office/drawing/2014/main" id="{D3ABD35C-E90D-4A19-8837-DA1976BB6440}"/>
                </a:ext>
              </a:extLst>
            </p:cNvPr>
            <p:cNvCxnSpPr/>
            <p:nvPr/>
          </p:nvCxnSpPr>
          <p:spPr>
            <a:xfrm flipV="1">
              <a:off x="4494047" y="1480457"/>
              <a:ext cx="0" cy="4174915"/>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756E50-582A-4678-BB0E-986F30B48DAB}"/>
                </a:ext>
              </a:extLst>
            </p:cNvPr>
            <p:cNvCxnSpPr/>
            <p:nvPr/>
          </p:nvCxnSpPr>
          <p:spPr>
            <a:xfrm flipV="1">
              <a:off x="7714928" y="1480457"/>
              <a:ext cx="0" cy="4174915"/>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9856F98B-C206-4F24-AFF7-2401BDF3356F}"/>
              </a:ext>
            </a:extLst>
          </p:cNvPr>
          <p:cNvSpPr txBox="1"/>
          <p:nvPr/>
        </p:nvSpPr>
        <p:spPr>
          <a:xfrm>
            <a:off x="2322961" y="1663330"/>
            <a:ext cx="1338828" cy="524695"/>
          </a:xfrm>
          <a:prstGeom prst="rect">
            <a:avLst/>
          </a:prstGeom>
          <a:noFill/>
        </p:spPr>
        <p:txBody>
          <a:bodyPr wrap="none" rtlCol="0">
            <a:spAutoFit/>
          </a:bodyPr>
          <a:lstStyle/>
          <a:p>
            <a:pPr algn="ctr">
              <a:lnSpc>
                <a:spcPts val="1800"/>
              </a:lnSpc>
            </a:pPr>
            <a:r>
              <a:rPr lang="en-US" sz="1200" b="1" dirty="0">
                <a:solidFill>
                  <a:srgbClr val="AFABAB"/>
                </a:solidFill>
              </a:rPr>
              <a:t>HORIZON 1</a:t>
            </a:r>
          </a:p>
          <a:p>
            <a:pPr algn="ctr">
              <a:lnSpc>
                <a:spcPts val="1800"/>
              </a:lnSpc>
            </a:pPr>
            <a:r>
              <a:rPr lang="en-US" sz="1000" dirty="0"/>
              <a:t>The Now: 1-3 years</a:t>
            </a:r>
          </a:p>
        </p:txBody>
      </p:sp>
      <p:sp>
        <p:nvSpPr>
          <p:cNvPr id="31" name="TextBox 30">
            <a:extLst>
              <a:ext uri="{FF2B5EF4-FFF2-40B4-BE49-F238E27FC236}">
                <a16:creationId xmlns:a16="http://schemas.microsoft.com/office/drawing/2014/main" id="{A91B673A-9AEF-4609-976C-4F8657B6DC51}"/>
              </a:ext>
            </a:extLst>
          </p:cNvPr>
          <p:cNvSpPr txBox="1"/>
          <p:nvPr/>
        </p:nvSpPr>
        <p:spPr>
          <a:xfrm>
            <a:off x="5522080" y="1663330"/>
            <a:ext cx="1391728" cy="524695"/>
          </a:xfrm>
          <a:prstGeom prst="rect">
            <a:avLst/>
          </a:prstGeom>
          <a:noFill/>
        </p:spPr>
        <p:txBody>
          <a:bodyPr wrap="none" rtlCol="0">
            <a:spAutoFit/>
          </a:bodyPr>
          <a:lstStyle/>
          <a:p>
            <a:pPr algn="ctr">
              <a:lnSpc>
                <a:spcPts val="1800"/>
              </a:lnSpc>
            </a:pPr>
            <a:r>
              <a:rPr lang="en-US" sz="1200" b="1" dirty="0">
                <a:solidFill>
                  <a:schemeClr val="accent2"/>
                </a:solidFill>
              </a:rPr>
              <a:t>HORIZON 2</a:t>
            </a:r>
          </a:p>
          <a:p>
            <a:pPr algn="ctr">
              <a:lnSpc>
                <a:spcPts val="1800"/>
              </a:lnSpc>
            </a:pPr>
            <a:r>
              <a:rPr lang="en-US" sz="1000" dirty="0"/>
              <a:t>Emerging: 2-5 years</a:t>
            </a:r>
          </a:p>
        </p:txBody>
      </p:sp>
      <p:sp>
        <p:nvSpPr>
          <p:cNvPr id="32" name="TextBox 31">
            <a:extLst>
              <a:ext uri="{FF2B5EF4-FFF2-40B4-BE49-F238E27FC236}">
                <a16:creationId xmlns:a16="http://schemas.microsoft.com/office/drawing/2014/main" id="{500A0FBA-7B4A-4FB6-90D9-6362609F1F40}"/>
              </a:ext>
            </a:extLst>
          </p:cNvPr>
          <p:cNvSpPr txBox="1"/>
          <p:nvPr/>
        </p:nvSpPr>
        <p:spPr>
          <a:xfrm>
            <a:off x="8535703" y="1663330"/>
            <a:ext cx="1789272" cy="524695"/>
          </a:xfrm>
          <a:prstGeom prst="rect">
            <a:avLst/>
          </a:prstGeom>
          <a:noFill/>
        </p:spPr>
        <p:txBody>
          <a:bodyPr wrap="none" rtlCol="0">
            <a:spAutoFit/>
          </a:bodyPr>
          <a:lstStyle/>
          <a:p>
            <a:pPr algn="ctr">
              <a:lnSpc>
                <a:spcPts val="1800"/>
              </a:lnSpc>
            </a:pPr>
            <a:r>
              <a:rPr lang="en-US" sz="1200" b="1" dirty="0">
                <a:solidFill>
                  <a:schemeClr val="accent1"/>
                </a:solidFill>
              </a:rPr>
              <a:t>HORIZON 3</a:t>
            </a:r>
          </a:p>
          <a:p>
            <a:pPr algn="ctr">
              <a:lnSpc>
                <a:spcPts val="1800"/>
              </a:lnSpc>
            </a:pPr>
            <a:r>
              <a:rPr lang="en-US" sz="1000" dirty="0"/>
              <a:t>Transformation: y-10 Years</a:t>
            </a:r>
          </a:p>
        </p:txBody>
      </p:sp>
      <p:sp>
        <p:nvSpPr>
          <p:cNvPr id="33" name="TextBox 32">
            <a:extLst>
              <a:ext uri="{FF2B5EF4-FFF2-40B4-BE49-F238E27FC236}">
                <a16:creationId xmlns:a16="http://schemas.microsoft.com/office/drawing/2014/main" id="{6DF4DCE3-C0FC-4ED4-B62C-ED6B1B556679}"/>
              </a:ext>
            </a:extLst>
          </p:cNvPr>
          <p:cNvSpPr txBox="1"/>
          <p:nvPr/>
        </p:nvSpPr>
        <p:spPr>
          <a:xfrm>
            <a:off x="1586960" y="5344329"/>
            <a:ext cx="2842926" cy="293863"/>
          </a:xfrm>
          <a:prstGeom prst="rect">
            <a:avLst/>
          </a:prstGeom>
          <a:noFill/>
        </p:spPr>
        <p:txBody>
          <a:bodyPr wrap="square" rtlCol="0">
            <a:spAutoFit/>
          </a:bodyPr>
          <a:lstStyle/>
          <a:p>
            <a:pPr algn="ctr">
              <a:lnSpc>
                <a:spcPts val="1800"/>
              </a:lnSpc>
            </a:pPr>
            <a:r>
              <a:rPr lang="en-US" sz="1000" i="1" dirty="0"/>
              <a:t>Defend &amp; expand current core business</a:t>
            </a:r>
          </a:p>
        </p:txBody>
      </p:sp>
      <p:sp>
        <p:nvSpPr>
          <p:cNvPr id="34" name="TextBox 33">
            <a:extLst>
              <a:ext uri="{FF2B5EF4-FFF2-40B4-BE49-F238E27FC236}">
                <a16:creationId xmlns:a16="http://schemas.microsoft.com/office/drawing/2014/main" id="{280080CF-6B9C-41BF-9434-E0CFD43EADCF}"/>
              </a:ext>
            </a:extLst>
          </p:cNvPr>
          <p:cNvSpPr txBox="1"/>
          <p:nvPr/>
        </p:nvSpPr>
        <p:spPr>
          <a:xfrm>
            <a:off x="5211903" y="5344329"/>
            <a:ext cx="2012089" cy="293863"/>
          </a:xfrm>
          <a:prstGeom prst="rect">
            <a:avLst/>
          </a:prstGeom>
          <a:noFill/>
        </p:spPr>
        <p:txBody>
          <a:bodyPr wrap="none" rtlCol="0">
            <a:spAutoFit/>
          </a:bodyPr>
          <a:lstStyle/>
          <a:p>
            <a:pPr algn="ctr">
              <a:lnSpc>
                <a:spcPts val="1800"/>
              </a:lnSpc>
            </a:pPr>
            <a:r>
              <a:rPr lang="en-US" sz="1000" i="1" dirty="0"/>
              <a:t>Foster emerging new business</a:t>
            </a:r>
          </a:p>
        </p:txBody>
      </p:sp>
      <p:sp>
        <p:nvSpPr>
          <p:cNvPr id="35" name="TextBox 34">
            <a:extLst>
              <a:ext uri="{FF2B5EF4-FFF2-40B4-BE49-F238E27FC236}">
                <a16:creationId xmlns:a16="http://schemas.microsoft.com/office/drawing/2014/main" id="{5DA3C913-C5C0-4F6B-86E0-3A77C61EBBFA}"/>
              </a:ext>
            </a:extLst>
          </p:cNvPr>
          <p:cNvSpPr txBox="1"/>
          <p:nvPr/>
        </p:nvSpPr>
        <p:spPr>
          <a:xfrm>
            <a:off x="8706425" y="5344329"/>
            <a:ext cx="1447833" cy="293863"/>
          </a:xfrm>
          <a:prstGeom prst="rect">
            <a:avLst/>
          </a:prstGeom>
          <a:noFill/>
        </p:spPr>
        <p:txBody>
          <a:bodyPr wrap="none" rtlCol="0">
            <a:spAutoFit/>
          </a:bodyPr>
          <a:lstStyle/>
          <a:p>
            <a:pPr algn="ctr">
              <a:lnSpc>
                <a:spcPts val="1800"/>
              </a:lnSpc>
            </a:pPr>
            <a:r>
              <a:rPr lang="en-US" sz="1000" i="1" dirty="0"/>
              <a:t>Seed future business</a:t>
            </a:r>
          </a:p>
        </p:txBody>
      </p:sp>
      <p:grpSp>
        <p:nvGrpSpPr>
          <p:cNvPr id="44" name="Group 43">
            <a:extLst>
              <a:ext uri="{FF2B5EF4-FFF2-40B4-BE49-F238E27FC236}">
                <a16:creationId xmlns:a16="http://schemas.microsoft.com/office/drawing/2014/main" id="{C55F52B7-A70A-419A-99C4-038E8F111F25}"/>
              </a:ext>
            </a:extLst>
          </p:cNvPr>
          <p:cNvGrpSpPr/>
          <p:nvPr/>
        </p:nvGrpSpPr>
        <p:grpSpPr>
          <a:xfrm>
            <a:off x="926084" y="1456143"/>
            <a:ext cx="276999" cy="4339317"/>
            <a:chOff x="736429" y="1480458"/>
            <a:chExt cx="276999" cy="4339317"/>
          </a:xfrm>
        </p:grpSpPr>
        <p:cxnSp>
          <p:nvCxnSpPr>
            <p:cNvPr id="38" name="Straight Arrow Connector 37">
              <a:extLst>
                <a:ext uri="{FF2B5EF4-FFF2-40B4-BE49-F238E27FC236}">
                  <a16:creationId xmlns:a16="http://schemas.microsoft.com/office/drawing/2014/main" id="{1DF68DAB-BD84-47AC-9ED8-ABE114EA72B2}"/>
                </a:ext>
              </a:extLst>
            </p:cNvPr>
            <p:cNvCxnSpPr>
              <a:cxnSpLocks/>
            </p:cNvCxnSpPr>
            <p:nvPr/>
          </p:nvCxnSpPr>
          <p:spPr>
            <a:xfrm flipV="1">
              <a:off x="870266" y="1480458"/>
              <a:ext cx="0" cy="4339317"/>
            </a:xfrm>
            <a:prstGeom prst="straightConnector1">
              <a:avLst/>
            </a:prstGeom>
            <a:ln w="228600">
              <a:gradFill>
                <a:gsLst>
                  <a:gs pos="0">
                    <a:schemeClr val="bg1"/>
                  </a:gs>
                  <a:gs pos="100000">
                    <a:schemeClr val="bg2">
                      <a:lumMod val="90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4468845-3ABA-4BCF-8165-81955E09CDB0}"/>
                </a:ext>
              </a:extLst>
            </p:cNvPr>
            <p:cNvSpPr txBox="1"/>
            <p:nvPr/>
          </p:nvSpPr>
          <p:spPr>
            <a:xfrm rot="16200000">
              <a:off x="564587" y="3511617"/>
              <a:ext cx="620683" cy="276999"/>
            </a:xfrm>
            <a:prstGeom prst="rect">
              <a:avLst/>
            </a:prstGeom>
            <a:noFill/>
          </p:spPr>
          <p:txBody>
            <a:bodyPr wrap="none" rtlCol="0">
              <a:spAutoFit/>
            </a:bodyPr>
            <a:lstStyle/>
            <a:p>
              <a:pPr algn="ctr"/>
              <a:r>
                <a:rPr lang="en-US" sz="1200" dirty="0"/>
                <a:t>Value</a:t>
              </a:r>
            </a:p>
          </p:txBody>
        </p:sp>
      </p:grpSp>
      <p:grpSp>
        <p:nvGrpSpPr>
          <p:cNvPr id="47" name="Group 46">
            <a:extLst>
              <a:ext uri="{FF2B5EF4-FFF2-40B4-BE49-F238E27FC236}">
                <a16:creationId xmlns:a16="http://schemas.microsoft.com/office/drawing/2014/main" id="{10EC1A31-2EA5-498F-BC6A-4FBE05B812C3}"/>
              </a:ext>
            </a:extLst>
          </p:cNvPr>
          <p:cNvGrpSpPr/>
          <p:nvPr/>
        </p:nvGrpSpPr>
        <p:grpSpPr>
          <a:xfrm>
            <a:off x="1423484" y="6076310"/>
            <a:ext cx="9602456" cy="276999"/>
            <a:chOff x="1310029" y="6278425"/>
            <a:chExt cx="9602456" cy="276999"/>
          </a:xfrm>
        </p:grpSpPr>
        <p:cxnSp>
          <p:nvCxnSpPr>
            <p:cNvPr id="39" name="Straight Arrow Connector 38">
              <a:extLst>
                <a:ext uri="{FF2B5EF4-FFF2-40B4-BE49-F238E27FC236}">
                  <a16:creationId xmlns:a16="http://schemas.microsoft.com/office/drawing/2014/main" id="{0935A9C4-081E-4DA2-AC33-397283C0820E}"/>
                </a:ext>
              </a:extLst>
            </p:cNvPr>
            <p:cNvCxnSpPr>
              <a:cxnSpLocks/>
            </p:cNvCxnSpPr>
            <p:nvPr/>
          </p:nvCxnSpPr>
          <p:spPr>
            <a:xfrm>
              <a:off x="1310029" y="6401536"/>
              <a:ext cx="9602456" cy="0"/>
            </a:xfrm>
            <a:prstGeom prst="straightConnector1">
              <a:avLst/>
            </a:prstGeom>
            <a:ln w="228600">
              <a:gradFill>
                <a:gsLst>
                  <a:gs pos="0">
                    <a:schemeClr val="bg1"/>
                  </a:gs>
                  <a:gs pos="100000">
                    <a:schemeClr val="bg2">
                      <a:lumMod val="90000"/>
                    </a:schemeClr>
                  </a:gs>
                </a:gsLst>
                <a:lin ang="0" scaled="0"/>
              </a:gradFill>
              <a:tailEnd type="triangle" w="sm" len="sm"/>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34A5345-1CA4-4675-9418-765FAF964C69}"/>
                </a:ext>
              </a:extLst>
            </p:cNvPr>
            <p:cNvSpPr txBox="1"/>
            <p:nvPr/>
          </p:nvSpPr>
          <p:spPr>
            <a:xfrm>
              <a:off x="5871949" y="6278425"/>
              <a:ext cx="524503" cy="276999"/>
            </a:xfrm>
            <a:prstGeom prst="rect">
              <a:avLst/>
            </a:prstGeom>
            <a:noFill/>
          </p:spPr>
          <p:txBody>
            <a:bodyPr wrap="none" rtlCol="0">
              <a:spAutoFit/>
            </a:bodyPr>
            <a:lstStyle/>
            <a:p>
              <a:pPr algn="ctr"/>
              <a:r>
                <a:rPr lang="en-US" sz="1200" dirty="0"/>
                <a:t>Time</a:t>
              </a:r>
            </a:p>
          </p:txBody>
        </p:sp>
      </p:grpSp>
    </p:spTree>
    <p:extLst>
      <p:ext uri="{BB962C8B-B14F-4D97-AF65-F5344CB8AC3E}">
        <p14:creationId xmlns:p14="http://schemas.microsoft.com/office/powerpoint/2010/main" val="369359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afterEffect">
                                  <p:stCondLst>
                                    <p:cond delay="0"/>
                                  </p:stCondLst>
                                  <p:endCondLst>
                                    <p:cond evt="onNext" delay="0">
                                      <p:tgtEl>
                                        <p:sldTgt/>
                                      </p:tgtEl>
                                    </p:cond>
                                  </p:endCondLst>
                                  <p:childTnLst>
                                    <p:animScale>
                                      <p:cBhvr>
                                        <p:cTn id="6" dur="5000" fill="hold"/>
                                        <p:tgtEl>
                                          <p:spTgt spid="30"/>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000"/>
                                        <p:tgtEl>
                                          <p:spTgt spid="21"/>
                                        </p:tgtEl>
                                      </p:cBhvr>
                                    </p:animEffect>
                                  </p:childTnLst>
                                </p:cTn>
                              </p:par>
                              <p:par>
                                <p:cTn id="10" presetID="0" presetClass="path" presetSubtype="0" decel="50000" fill="hold" grpId="1" nodeType="withEffect">
                                  <p:stCondLst>
                                    <p:cond delay="0"/>
                                  </p:stCondLst>
                                  <p:childTnLst>
                                    <p:animMotion origin="layout" path="M -0.02878 0.04514 L 3.33333E-6 -1.48148E-6 " pathEditMode="relative" rAng="0" ptsTypes="AA">
                                      <p:cBhvr>
                                        <p:cTn id="11" dur="1500" fill="hold"/>
                                        <p:tgtEl>
                                          <p:spTgt spid="21"/>
                                        </p:tgtEl>
                                        <p:attrNameLst>
                                          <p:attrName>ppt_x</p:attrName>
                                          <p:attrName>ppt_y</p:attrName>
                                        </p:attrNameLst>
                                      </p:cBhvr>
                                      <p:rCtr x="1432" y="-2130"/>
                                    </p:animMotion>
                                  </p:childTnLst>
                                </p:cTn>
                              </p:par>
                              <p:par>
                                <p:cTn id="12" presetID="22" presetClass="entr" presetSubtype="4"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wipe(down)">
                                      <p:cBhvr>
                                        <p:cTn id="14" dur="2000"/>
                                        <p:tgtEl>
                                          <p:spTgt spid="44"/>
                                        </p:tgtEl>
                                      </p:cBhvr>
                                    </p:animEffect>
                                  </p:childTnLst>
                                </p:cTn>
                              </p:par>
                              <p:par>
                                <p:cTn id="15" presetID="22" presetClass="entr" presetSubtype="8"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2000"/>
                                        <p:tgtEl>
                                          <p:spTgt spid="47"/>
                                        </p:tgtEl>
                                      </p:cBhvr>
                                    </p:animEffect>
                                  </p:childTnLst>
                                </p:cTn>
                              </p:par>
                              <p:par>
                                <p:cTn id="18" presetID="16" presetClass="entr" presetSubtype="42" fill="hold" nodeType="withEffect">
                                  <p:stCondLst>
                                    <p:cond delay="1000"/>
                                  </p:stCondLst>
                                  <p:childTnLst>
                                    <p:set>
                                      <p:cBhvr>
                                        <p:cTn id="19" dur="1" fill="hold">
                                          <p:stCondLst>
                                            <p:cond delay="0"/>
                                          </p:stCondLst>
                                        </p:cTn>
                                        <p:tgtEl>
                                          <p:spTgt spid="29"/>
                                        </p:tgtEl>
                                        <p:attrNameLst>
                                          <p:attrName>style.visibility</p:attrName>
                                        </p:attrNameLst>
                                      </p:cBhvr>
                                      <p:to>
                                        <p:strVal val="visible"/>
                                      </p:to>
                                    </p:set>
                                    <p:animEffect transition="in" filter="barn(outHorizontal)">
                                      <p:cBhvr>
                                        <p:cTn id="20" dur="1000"/>
                                        <p:tgtEl>
                                          <p:spTgt spid="29"/>
                                        </p:tgtEl>
                                      </p:cBhvr>
                                    </p:animEffect>
                                  </p:childTnLst>
                                </p:cTn>
                              </p:par>
                              <p:par>
                                <p:cTn id="21" presetID="12" presetClass="entr" presetSubtype="1" fill="hold" grpId="0" nodeType="withEffect">
                                  <p:stCondLst>
                                    <p:cond delay="10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500"/>
                                        <p:tgtEl>
                                          <p:spTgt spid="28"/>
                                        </p:tgtEl>
                                        <p:attrNameLst>
                                          <p:attrName>ppt_y</p:attrName>
                                        </p:attrNameLst>
                                      </p:cBhvr>
                                      <p:tavLst>
                                        <p:tav tm="0">
                                          <p:val>
                                            <p:strVal val="#ppt_y-#ppt_h*1.125000"/>
                                          </p:val>
                                        </p:tav>
                                        <p:tav tm="100000">
                                          <p:val>
                                            <p:strVal val="#ppt_y"/>
                                          </p:val>
                                        </p:tav>
                                      </p:tavLst>
                                    </p:anim>
                                    <p:animEffect transition="in" filter="wipe(down)">
                                      <p:cBhvr>
                                        <p:cTn id="24" dur="1500"/>
                                        <p:tgtEl>
                                          <p:spTgt spid="28"/>
                                        </p:tgtEl>
                                      </p:cBhvr>
                                    </p:animEffect>
                                  </p:childTnLst>
                                </p:cTn>
                              </p:par>
                              <p:par>
                                <p:cTn id="25" presetID="12" presetClass="entr" presetSubtype="1" fill="hold" grpId="0" nodeType="withEffect">
                                  <p:stCondLst>
                                    <p:cond delay="10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1500"/>
                                        <p:tgtEl>
                                          <p:spTgt spid="31"/>
                                        </p:tgtEl>
                                        <p:attrNameLst>
                                          <p:attrName>ppt_y</p:attrName>
                                        </p:attrNameLst>
                                      </p:cBhvr>
                                      <p:tavLst>
                                        <p:tav tm="0">
                                          <p:val>
                                            <p:strVal val="#ppt_y-#ppt_h*1.125000"/>
                                          </p:val>
                                        </p:tav>
                                        <p:tav tm="100000">
                                          <p:val>
                                            <p:strVal val="#ppt_y"/>
                                          </p:val>
                                        </p:tav>
                                      </p:tavLst>
                                    </p:anim>
                                    <p:animEffect transition="in" filter="wipe(down)">
                                      <p:cBhvr>
                                        <p:cTn id="28" dur="1500"/>
                                        <p:tgtEl>
                                          <p:spTgt spid="31"/>
                                        </p:tgtEl>
                                      </p:cBhvr>
                                    </p:animEffect>
                                  </p:childTnLst>
                                </p:cTn>
                              </p:par>
                              <p:par>
                                <p:cTn id="29" presetID="12" presetClass="entr" presetSubtype="1" fill="hold" grpId="0" nodeType="withEffect">
                                  <p:stCondLst>
                                    <p:cond delay="100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1500"/>
                                        <p:tgtEl>
                                          <p:spTgt spid="32"/>
                                        </p:tgtEl>
                                        <p:attrNameLst>
                                          <p:attrName>ppt_y</p:attrName>
                                        </p:attrNameLst>
                                      </p:cBhvr>
                                      <p:tavLst>
                                        <p:tav tm="0">
                                          <p:val>
                                            <p:strVal val="#ppt_y-#ppt_h*1.125000"/>
                                          </p:val>
                                        </p:tav>
                                        <p:tav tm="100000">
                                          <p:val>
                                            <p:strVal val="#ppt_y"/>
                                          </p:val>
                                        </p:tav>
                                      </p:tavLst>
                                    </p:anim>
                                    <p:animEffect transition="in" filter="wipe(down)">
                                      <p:cBhvr>
                                        <p:cTn id="32" dur="1500"/>
                                        <p:tgtEl>
                                          <p:spTgt spid="32"/>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1500"/>
                                        <p:tgtEl>
                                          <p:spTgt spid="4"/>
                                        </p:tgtEl>
                                      </p:cBhvr>
                                    </p:animEffect>
                                  </p:childTnLst>
                                </p:cTn>
                              </p:par>
                              <p:par>
                                <p:cTn id="36" presetID="31" presetClass="entr" presetSubtype="0" fill="hold" grpId="0" nodeType="withEffect">
                                  <p:stCondLst>
                                    <p:cond delay="2000"/>
                                  </p:stCondLst>
                                  <p:childTnLst>
                                    <p:set>
                                      <p:cBhvr>
                                        <p:cTn id="37" dur="1" fill="hold">
                                          <p:stCondLst>
                                            <p:cond delay="0"/>
                                          </p:stCondLst>
                                        </p:cTn>
                                        <p:tgtEl>
                                          <p:spTgt spid="11"/>
                                        </p:tgtEl>
                                        <p:attrNameLst>
                                          <p:attrName>style.visibility</p:attrName>
                                        </p:attrNameLst>
                                      </p:cBhvr>
                                      <p:to>
                                        <p:strVal val="visible"/>
                                      </p:to>
                                    </p:set>
                                    <p:anim calcmode="lin" valueType="num">
                                      <p:cBhvr>
                                        <p:cTn id="38" dur="1000" fill="hold"/>
                                        <p:tgtEl>
                                          <p:spTgt spid="11"/>
                                        </p:tgtEl>
                                        <p:attrNameLst>
                                          <p:attrName>ppt_w</p:attrName>
                                        </p:attrNameLst>
                                      </p:cBhvr>
                                      <p:tavLst>
                                        <p:tav tm="0">
                                          <p:val>
                                            <p:fltVal val="0"/>
                                          </p:val>
                                        </p:tav>
                                        <p:tav tm="100000">
                                          <p:val>
                                            <p:strVal val="#ppt_w"/>
                                          </p:val>
                                        </p:tav>
                                      </p:tavLst>
                                    </p:anim>
                                    <p:anim calcmode="lin" valueType="num">
                                      <p:cBhvr>
                                        <p:cTn id="39" dur="1000" fill="hold"/>
                                        <p:tgtEl>
                                          <p:spTgt spid="11"/>
                                        </p:tgtEl>
                                        <p:attrNameLst>
                                          <p:attrName>ppt_h</p:attrName>
                                        </p:attrNameLst>
                                      </p:cBhvr>
                                      <p:tavLst>
                                        <p:tav tm="0">
                                          <p:val>
                                            <p:fltVal val="0"/>
                                          </p:val>
                                        </p:tav>
                                        <p:tav tm="100000">
                                          <p:val>
                                            <p:strVal val="#ppt_h"/>
                                          </p:val>
                                        </p:tav>
                                      </p:tavLst>
                                    </p:anim>
                                    <p:anim calcmode="lin" valueType="num">
                                      <p:cBhvr>
                                        <p:cTn id="40" dur="1000" fill="hold"/>
                                        <p:tgtEl>
                                          <p:spTgt spid="11"/>
                                        </p:tgtEl>
                                        <p:attrNameLst>
                                          <p:attrName>style.rotation</p:attrName>
                                        </p:attrNameLst>
                                      </p:cBhvr>
                                      <p:tavLst>
                                        <p:tav tm="0">
                                          <p:val>
                                            <p:fltVal val="90"/>
                                          </p:val>
                                        </p:tav>
                                        <p:tav tm="100000">
                                          <p:val>
                                            <p:fltVal val="0"/>
                                          </p:val>
                                        </p:tav>
                                      </p:tavLst>
                                    </p:anim>
                                    <p:animEffect transition="in" filter="fade">
                                      <p:cBhvr>
                                        <p:cTn id="41" dur="1000"/>
                                        <p:tgtEl>
                                          <p:spTgt spid="11"/>
                                        </p:tgtEl>
                                      </p:cBhvr>
                                    </p:animEffect>
                                  </p:childTnLst>
                                </p:cTn>
                              </p:par>
                              <p:par>
                                <p:cTn id="42" presetID="16" presetClass="entr" presetSubtype="37" fill="hold" grpId="0" nodeType="withEffect">
                                  <p:stCondLst>
                                    <p:cond delay="2000"/>
                                  </p:stCondLst>
                                  <p:childTnLst>
                                    <p:set>
                                      <p:cBhvr>
                                        <p:cTn id="43" dur="1" fill="hold">
                                          <p:stCondLst>
                                            <p:cond delay="0"/>
                                          </p:stCondLst>
                                        </p:cTn>
                                        <p:tgtEl>
                                          <p:spTgt spid="33"/>
                                        </p:tgtEl>
                                        <p:attrNameLst>
                                          <p:attrName>style.visibility</p:attrName>
                                        </p:attrNameLst>
                                      </p:cBhvr>
                                      <p:to>
                                        <p:strVal val="visible"/>
                                      </p:to>
                                    </p:set>
                                    <p:animEffect transition="in" filter="barn(outVertical)">
                                      <p:cBhvr>
                                        <p:cTn id="44" dur="1000"/>
                                        <p:tgtEl>
                                          <p:spTgt spid="33"/>
                                        </p:tgtEl>
                                      </p:cBhvr>
                                    </p:animEffect>
                                  </p:childTnLst>
                                </p:cTn>
                              </p:par>
                              <p:par>
                                <p:cTn id="45" presetID="22" presetClass="entr" presetSubtype="8" fill="hold" grpId="0" nodeType="withEffect">
                                  <p:stCondLst>
                                    <p:cond delay="250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1500"/>
                                        <p:tgtEl>
                                          <p:spTgt spid="6"/>
                                        </p:tgtEl>
                                      </p:cBhvr>
                                    </p:animEffect>
                                  </p:childTnLst>
                                </p:cTn>
                              </p:par>
                              <p:par>
                                <p:cTn id="48" presetID="31" presetClass="entr" presetSubtype="0" fill="hold" grpId="0" nodeType="withEffect">
                                  <p:stCondLst>
                                    <p:cond delay="3000"/>
                                  </p:stCondLst>
                                  <p:childTnLst>
                                    <p:set>
                                      <p:cBhvr>
                                        <p:cTn id="49" dur="1" fill="hold">
                                          <p:stCondLst>
                                            <p:cond delay="0"/>
                                          </p:stCondLst>
                                        </p:cTn>
                                        <p:tgtEl>
                                          <p:spTgt spid="13"/>
                                        </p:tgtEl>
                                        <p:attrNameLst>
                                          <p:attrName>style.visibility</p:attrName>
                                        </p:attrNameLst>
                                      </p:cBhvr>
                                      <p:to>
                                        <p:strVal val="visible"/>
                                      </p:to>
                                    </p:set>
                                    <p:anim calcmode="lin" valueType="num">
                                      <p:cBhvr>
                                        <p:cTn id="50" dur="1000" fill="hold"/>
                                        <p:tgtEl>
                                          <p:spTgt spid="13"/>
                                        </p:tgtEl>
                                        <p:attrNameLst>
                                          <p:attrName>ppt_w</p:attrName>
                                        </p:attrNameLst>
                                      </p:cBhvr>
                                      <p:tavLst>
                                        <p:tav tm="0">
                                          <p:val>
                                            <p:fltVal val="0"/>
                                          </p:val>
                                        </p:tav>
                                        <p:tav tm="100000">
                                          <p:val>
                                            <p:strVal val="#ppt_w"/>
                                          </p:val>
                                        </p:tav>
                                      </p:tavLst>
                                    </p:anim>
                                    <p:anim calcmode="lin" valueType="num">
                                      <p:cBhvr>
                                        <p:cTn id="51" dur="1000" fill="hold"/>
                                        <p:tgtEl>
                                          <p:spTgt spid="13"/>
                                        </p:tgtEl>
                                        <p:attrNameLst>
                                          <p:attrName>ppt_h</p:attrName>
                                        </p:attrNameLst>
                                      </p:cBhvr>
                                      <p:tavLst>
                                        <p:tav tm="0">
                                          <p:val>
                                            <p:fltVal val="0"/>
                                          </p:val>
                                        </p:tav>
                                        <p:tav tm="100000">
                                          <p:val>
                                            <p:strVal val="#ppt_h"/>
                                          </p:val>
                                        </p:tav>
                                      </p:tavLst>
                                    </p:anim>
                                    <p:anim calcmode="lin" valueType="num">
                                      <p:cBhvr>
                                        <p:cTn id="52" dur="1000" fill="hold"/>
                                        <p:tgtEl>
                                          <p:spTgt spid="13"/>
                                        </p:tgtEl>
                                        <p:attrNameLst>
                                          <p:attrName>style.rotation</p:attrName>
                                        </p:attrNameLst>
                                      </p:cBhvr>
                                      <p:tavLst>
                                        <p:tav tm="0">
                                          <p:val>
                                            <p:fltVal val="90"/>
                                          </p:val>
                                        </p:tav>
                                        <p:tav tm="100000">
                                          <p:val>
                                            <p:fltVal val="0"/>
                                          </p:val>
                                        </p:tav>
                                      </p:tavLst>
                                    </p:anim>
                                    <p:animEffect transition="in" filter="fade">
                                      <p:cBhvr>
                                        <p:cTn id="53" dur="1000"/>
                                        <p:tgtEl>
                                          <p:spTgt spid="13"/>
                                        </p:tgtEl>
                                      </p:cBhvr>
                                    </p:animEffect>
                                  </p:childTnLst>
                                </p:cTn>
                              </p:par>
                              <p:par>
                                <p:cTn id="54" presetID="16" presetClass="entr" presetSubtype="37" fill="hold" grpId="0" nodeType="withEffect">
                                  <p:stCondLst>
                                    <p:cond delay="3000"/>
                                  </p:stCondLst>
                                  <p:childTnLst>
                                    <p:set>
                                      <p:cBhvr>
                                        <p:cTn id="55" dur="1" fill="hold">
                                          <p:stCondLst>
                                            <p:cond delay="0"/>
                                          </p:stCondLst>
                                        </p:cTn>
                                        <p:tgtEl>
                                          <p:spTgt spid="34"/>
                                        </p:tgtEl>
                                        <p:attrNameLst>
                                          <p:attrName>style.visibility</p:attrName>
                                        </p:attrNameLst>
                                      </p:cBhvr>
                                      <p:to>
                                        <p:strVal val="visible"/>
                                      </p:to>
                                    </p:set>
                                    <p:animEffect transition="in" filter="barn(outVertical)">
                                      <p:cBhvr>
                                        <p:cTn id="56" dur="1000"/>
                                        <p:tgtEl>
                                          <p:spTgt spid="34"/>
                                        </p:tgtEl>
                                      </p:cBhvr>
                                    </p:animEffect>
                                  </p:childTnLst>
                                </p:cTn>
                              </p:par>
                              <p:par>
                                <p:cTn id="57" presetID="22" presetClass="entr" presetSubtype="8" fill="hold" grpId="0" nodeType="withEffect">
                                  <p:stCondLst>
                                    <p:cond delay="350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1500"/>
                                        <p:tgtEl>
                                          <p:spTgt spid="9"/>
                                        </p:tgtEl>
                                      </p:cBhvr>
                                    </p:animEffect>
                                  </p:childTnLst>
                                </p:cTn>
                              </p:par>
                              <p:par>
                                <p:cTn id="60" presetID="31" presetClass="entr" presetSubtype="0" fill="hold" grpId="0" nodeType="withEffect">
                                  <p:stCondLst>
                                    <p:cond delay="4000"/>
                                  </p:stCondLst>
                                  <p:childTnLst>
                                    <p:set>
                                      <p:cBhvr>
                                        <p:cTn id="61" dur="1" fill="hold">
                                          <p:stCondLst>
                                            <p:cond delay="0"/>
                                          </p:stCondLst>
                                        </p:cTn>
                                        <p:tgtEl>
                                          <p:spTgt spid="14"/>
                                        </p:tgtEl>
                                        <p:attrNameLst>
                                          <p:attrName>style.visibility</p:attrName>
                                        </p:attrNameLst>
                                      </p:cBhvr>
                                      <p:to>
                                        <p:strVal val="visible"/>
                                      </p:to>
                                    </p:set>
                                    <p:anim calcmode="lin" valueType="num">
                                      <p:cBhvr>
                                        <p:cTn id="62" dur="1000" fill="hold"/>
                                        <p:tgtEl>
                                          <p:spTgt spid="14"/>
                                        </p:tgtEl>
                                        <p:attrNameLst>
                                          <p:attrName>ppt_w</p:attrName>
                                        </p:attrNameLst>
                                      </p:cBhvr>
                                      <p:tavLst>
                                        <p:tav tm="0">
                                          <p:val>
                                            <p:fltVal val="0"/>
                                          </p:val>
                                        </p:tav>
                                        <p:tav tm="100000">
                                          <p:val>
                                            <p:strVal val="#ppt_w"/>
                                          </p:val>
                                        </p:tav>
                                      </p:tavLst>
                                    </p:anim>
                                    <p:anim calcmode="lin" valueType="num">
                                      <p:cBhvr>
                                        <p:cTn id="63" dur="1000" fill="hold"/>
                                        <p:tgtEl>
                                          <p:spTgt spid="14"/>
                                        </p:tgtEl>
                                        <p:attrNameLst>
                                          <p:attrName>ppt_h</p:attrName>
                                        </p:attrNameLst>
                                      </p:cBhvr>
                                      <p:tavLst>
                                        <p:tav tm="0">
                                          <p:val>
                                            <p:fltVal val="0"/>
                                          </p:val>
                                        </p:tav>
                                        <p:tav tm="100000">
                                          <p:val>
                                            <p:strVal val="#ppt_h"/>
                                          </p:val>
                                        </p:tav>
                                      </p:tavLst>
                                    </p:anim>
                                    <p:anim calcmode="lin" valueType="num">
                                      <p:cBhvr>
                                        <p:cTn id="64" dur="1000" fill="hold"/>
                                        <p:tgtEl>
                                          <p:spTgt spid="14"/>
                                        </p:tgtEl>
                                        <p:attrNameLst>
                                          <p:attrName>style.rotation</p:attrName>
                                        </p:attrNameLst>
                                      </p:cBhvr>
                                      <p:tavLst>
                                        <p:tav tm="0">
                                          <p:val>
                                            <p:fltVal val="90"/>
                                          </p:val>
                                        </p:tav>
                                        <p:tav tm="100000">
                                          <p:val>
                                            <p:fltVal val="0"/>
                                          </p:val>
                                        </p:tav>
                                      </p:tavLst>
                                    </p:anim>
                                    <p:animEffect transition="in" filter="fade">
                                      <p:cBhvr>
                                        <p:cTn id="65" dur="1000"/>
                                        <p:tgtEl>
                                          <p:spTgt spid="14"/>
                                        </p:tgtEl>
                                      </p:cBhvr>
                                    </p:animEffect>
                                  </p:childTnLst>
                                </p:cTn>
                              </p:par>
                              <p:par>
                                <p:cTn id="66" presetID="16" presetClass="entr" presetSubtype="37" fill="hold" grpId="0" nodeType="withEffect">
                                  <p:stCondLst>
                                    <p:cond delay="4000"/>
                                  </p:stCondLst>
                                  <p:childTnLst>
                                    <p:set>
                                      <p:cBhvr>
                                        <p:cTn id="67" dur="1" fill="hold">
                                          <p:stCondLst>
                                            <p:cond delay="0"/>
                                          </p:stCondLst>
                                        </p:cTn>
                                        <p:tgtEl>
                                          <p:spTgt spid="35"/>
                                        </p:tgtEl>
                                        <p:attrNameLst>
                                          <p:attrName>style.visibility</p:attrName>
                                        </p:attrNameLst>
                                      </p:cBhvr>
                                      <p:to>
                                        <p:strVal val="visible"/>
                                      </p:to>
                                    </p:set>
                                    <p:animEffect transition="in" filter="barn(outVertical)">
                                      <p:cBhvr>
                                        <p:cTn id="68"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9" grpId="0" animBg="1"/>
      <p:bldP spid="6" grpId="0" animBg="1"/>
      <p:bldP spid="4" grpId="0" animBg="1"/>
      <p:bldP spid="11" grpId="0" animBg="1"/>
      <p:bldP spid="13" grpId="0" animBg="1"/>
      <p:bldP spid="14" grpId="0" animBg="1"/>
      <p:bldP spid="28" grpId="0"/>
      <p:bldP spid="31" grpId="0"/>
      <p:bldP spid="32" grpId="0"/>
      <p:bldP spid="33"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8143-9737-46C5-A70E-BD8C58EC88BD}"/>
              </a:ext>
            </a:extLst>
          </p:cNvPr>
          <p:cNvGrpSpPr/>
          <p:nvPr/>
        </p:nvGrpSpPr>
        <p:grpSpPr>
          <a:xfrm>
            <a:off x="3282773" y="648247"/>
            <a:ext cx="5626454" cy="5561508"/>
            <a:chOff x="5332392" y="1162508"/>
            <a:chExt cx="4637313" cy="4583787"/>
          </a:xfrm>
          <a:solidFill>
            <a:schemeClr val="bg2"/>
          </a:solidFill>
        </p:grpSpPr>
        <p:sp>
          <p:nvSpPr>
            <p:cNvPr id="6" name="Freeform: Shape 5">
              <a:extLst>
                <a:ext uri="{FF2B5EF4-FFF2-40B4-BE49-F238E27FC236}">
                  <a16:creationId xmlns:a16="http://schemas.microsoft.com/office/drawing/2014/main" id="{603AB3A5-9149-46BD-8641-4E7777DE050B}"/>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7" name="Freeform: Shape 6">
              <a:extLst>
                <a:ext uri="{FF2B5EF4-FFF2-40B4-BE49-F238E27FC236}">
                  <a16:creationId xmlns:a16="http://schemas.microsoft.com/office/drawing/2014/main" id="{963F3C18-5312-410A-BD5F-38796A524677}"/>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sp>
        <p:nvSpPr>
          <p:cNvPr id="14" name="Rectangle: Rounded Corners 141">
            <a:extLst>
              <a:ext uri="{FF2B5EF4-FFF2-40B4-BE49-F238E27FC236}">
                <a16:creationId xmlns:a16="http://schemas.microsoft.com/office/drawing/2014/main" id="{59825811-C175-1D48-AD88-693493960BF3}"/>
              </a:ext>
            </a:extLst>
          </p:cNvPr>
          <p:cNvSpPr/>
          <p:nvPr/>
        </p:nvSpPr>
        <p:spPr>
          <a:xfrm>
            <a:off x="2796588" y="2459359"/>
            <a:ext cx="6609648" cy="1939282"/>
          </a:xfrm>
          <a:prstGeom prst="roundRect">
            <a:avLst>
              <a:gd name="adj" fmla="val 5122"/>
            </a:avLst>
          </a:prstGeom>
          <a:solidFill>
            <a:schemeClr val="bg1">
              <a:alpha val="85000"/>
            </a:schemeClr>
          </a:solidFill>
          <a:ln w="12700" cap="flat" cmpd="sng" algn="ctr">
            <a:noFill/>
            <a:prstDash val="solid"/>
            <a:miter lim="800000"/>
          </a:ln>
          <a:effectLst>
            <a:outerShdw blurRad="664319" dist="219868" dir="18275730" algn="tl" rotWithShape="0">
              <a:schemeClr val="bg2">
                <a:lumMod val="90000"/>
                <a:alpha val="53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Inter"/>
              <a:ea typeface="+mn-ea"/>
              <a:cs typeface="+mn-cs"/>
            </a:endParaRPr>
          </a:p>
        </p:txBody>
      </p:sp>
      <p:grpSp>
        <p:nvGrpSpPr>
          <p:cNvPr id="20" name="Group 19">
            <a:extLst>
              <a:ext uri="{FF2B5EF4-FFF2-40B4-BE49-F238E27FC236}">
                <a16:creationId xmlns:a16="http://schemas.microsoft.com/office/drawing/2014/main" id="{68245713-8285-4043-8061-AA57B172DDC8}"/>
              </a:ext>
            </a:extLst>
          </p:cNvPr>
          <p:cNvGrpSpPr/>
          <p:nvPr/>
        </p:nvGrpSpPr>
        <p:grpSpPr>
          <a:xfrm>
            <a:off x="9826491" y="4658854"/>
            <a:ext cx="4516524" cy="2199145"/>
            <a:chOff x="7010400" y="4658854"/>
            <a:chExt cx="4516524" cy="2199145"/>
          </a:xfrm>
          <a:solidFill>
            <a:schemeClr val="bg1">
              <a:lumMod val="95000"/>
            </a:schemeClr>
          </a:solidFill>
        </p:grpSpPr>
        <p:sp>
          <p:nvSpPr>
            <p:cNvPr id="12" name="Freeform: Shape 11">
              <a:extLst>
                <a:ext uri="{FF2B5EF4-FFF2-40B4-BE49-F238E27FC236}">
                  <a16:creationId xmlns:a16="http://schemas.microsoft.com/office/drawing/2014/main" id="{2B0E5CDC-DF9B-4114-B37D-202E7E3DD18D}"/>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19" name="Freeform: Shape 18">
              <a:extLst>
                <a:ext uri="{FF2B5EF4-FFF2-40B4-BE49-F238E27FC236}">
                  <a16:creationId xmlns:a16="http://schemas.microsoft.com/office/drawing/2014/main" id="{78585346-14AF-41AE-92CD-92A79F33F26D}"/>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
        <p:nvSpPr>
          <p:cNvPr id="10" name="TextBox 9">
            <a:extLst>
              <a:ext uri="{FF2B5EF4-FFF2-40B4-BE49-F238E27FC236}">
                <a16:creationId xmlns:a16="http://schemas.microsoft.com/office/drawing/2014/main" id="{1AC81D5C-D0E3-4B13-8C52-303987F39DCF}"/>
              </a:ext>
            </a:extLst>
          </p:cNvPr>
          <p:cNvSpPr txBox="1"/>
          <p:nvPr/>
        </p:nvSpPr>
        <p:spPr>
          <a:xfrm>
            <a:off x="3382761" y="2730359"/>
            <a:ext cx="5426486" cy="1253292"/>
          </a:xfrm>
          <a:prstGeom prst="rect">
            <a:avLst/>
          </a:prstGeom>
          <a:noFill/>
        </p:spPr>
        <p:txBody>
          <a:bodyPr wrap="none" tIns="0" rtlCol="0">
            <a:spAutoFit/>
          </a:bodyPr>
          <a:lstStyle/>
          <a:p>
            <a:pPr marL="0" marR="0" lvl="0" indent="0" algn="ctr" defTabSz="914400" rtl="0" eaLnBrk="1" fontAlgn="auto" latinLnBrk="0" hangingPunct="1">
              <a:lnSpc>
                <a:spcPts val="46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44546A"/>
                </a:solidFill>
                <a:effectLst/>
                <a:uLnTx/>
                <a:uFillTx/>
                <a:latin typeface="Century Gothic" panose="020B0502020202020204" pitchFamily="34" charset="0"/>
                <a:ea typeface="Helvetica Neue Medium"/>
                <a:cs typeface="Helvetica Neue Medium"/>
              </a:rPr>
              <a:t>PART </a:t>
            </a:r>
            <a:r>
              <a:rPr lang="en-US" sz="2000" b="1" dirty="0">
                <a:solidFill>
                  <a:srgbClr val="44546A"/>
                </a:solidFill>
                <a:latin typeface="Century Gothic" panose="020B0502020202020204" pitchFamily="34" charset="0"/>
                <a:ea typeface="Helvetica Neue Medium"/>
                <a:cs typeface="Helvetica Neue Medium"/>
              </a:rPr>
              <a:t>1</a:t>
            </a:r>
            <a:endParaRPr kumimoji="0" lang="en-US" sz="2000" b="1" i="0" u="none" strike="noStrike" kern="1200" cap="none" spc="0" normalizeH="0" baseline="0" noProof="0" dirty="0">
              <a:ln>
                <a:noFill/>
              </a:ln>
              <a:solidFill>
                <a:srgbClr val="44546A"/>
              </a:solidFill>
              <a:effectLst/>
              <a:uLnTx/>
              <a:uFillTx/>
              <a:latin typeface="Century Gothic" panose="020B0502020202020204" pitchFamily="34" charset="0"/>
              <a:ea typeface="Helvetica Neue Medium"/>
              <a:cs typeface="Helvetica Neue Medium"/>
            </a:endParaRPr>
          </a:p>
          <a:p>
            <a:pPr marL="0" marR="0" lvl="0" indent="0" algn="ctr" defTabSz="914400" rtl="0" eaLnBrk="1" fontAlgn="auto" latinLnBrk="0" hangingPunct="1">
              <a:lnSpc>
                <a:spcPts val="4600"/>
              </a:lnSpc>
              <a:spcBef>
                <a:spcPts val="0"/>
              </a:spcBef>
              <a:spcAft>
                <a:spcPts val="0"/>
              </a:spcAft>
              <a:buClrTx/>
              <a:buSzTx/>
              <a:buFontTx/>
              <a:buNone/>
              <a:tabLst/>
              <a:defRPr/>
            </a:pPr>
            <a:r>
              <a:rPr lang="en-US" sz="3500" b="1" dirty="0">
                <a:gradFill>
                  <a:gsLst>
                    <a:gs pos="0">
                      <a:srgbClr val="1359A7"/>
                    </a:gs>
                    <a:gs pos="90000">
                      <a:srgbClr val="56C09F"/>
                    </a:gs>
                  </a:gsLst>
                  <a:lin ang="5400000" scaled="1"/>
                </a:gradFill>
                <a:latin typeface="Century Gothic" panose="020B0502020202020204" pitchFamily="34" charset="0"/>
                <a:ea typeface="Helvetica Neue Medium"/>
                <a:cs typeface="Helvetica Neue Medium"/>
              </a:rPr>
              <a:t>Problem-Solving Models</a:t>
            </a:r>
            <a:endParaRPr kumimoji="0" lang="en-US" sz="3500" b="1" i="0" u="none" strike="noStrike" kern="1200" cap="none" spc="0" normalizeH="0" baseline="0" noProof="0" dirty="0">
              <a:ln>
                <a:noFill/>
              </a:ln>
              <a:gradFill>
                <a:gsLst>
                  <a:gs pos="0">
                    <a:srgbClr val="1359A7"/>
                  </a:gs>
                  <a:gs pos="90000">
                    <a:srgbClr val="56C09F"/>
                  </a:gs>
                </a:gsLst>
                <a:lin ang="5400000" scaled="1"/>
              </a:gradFill>
              <a:effectLst/>
              <a:uLnTx/>
              <a:uFillTx/>
              <a:latin typeface="Century Gothic" panose="020B0502020202020204" pitchFamily="34" charset="0"/>
              <a:ea typeface="Helvetica Neue Medium"/>
              <a:cs typeface="Helvetica Neue Medium"/>
            </a:endParaRPr>
          </a:p>
        </p:txBody>
      </p:sp>
      <p:grpSp>
        <p:nvGrpSpPr>
          <p:cNvPr id="15" name="Group 14">
            <a:extLst>
              <a:ext uri="{FF2B5EF4-FFF2-40B4-BE49-F238E27FC236}">
                <a16:creationId xmlns:a16="http://schemas.microsoft.com/office/drawing/2014/main" id="{E4FF94A7-3F74-D540-B1A8-7214AE423BE6}"/>
              </a:ext>
            </a:extLst>
          </p:cNvPr>
          <p:cNvGrpSpPr/>
          <p:nvPr/>
        </p:nvGrpSpPr>
        <p:grpSpPr>
          <a:xfrm rot="10800000">
            <a:off x="-2369473" y="0"/>
            <a:ext cx="4516524" cy="2199145"/>
            <a:chOff x="7010400" y="4658854"/>
            <a:chExt cx="4516524" cy="2199145"/>
          </a:xfrm>
          <a:solidFill>
            <a:schemeClr val="bg1">
              <a:lumMod val="95000"/>
            </a:schemeClr>
          </a:solidFill>
        </p:grpSpPr>
        <p:sp>
          <p:nvSpPr>
            <p:cNvPr id="16" name="Freeform: Shape 11">
              <a:extLst>
                <a:ext uri="{FF2B5EF4-FFF2-40B4-BE49-F238E27FC236}">
                  <a16:creationId xmlns:a16="http://schemas.microsoft.com/office/drawing/2014/main" id="{4D051B52-FBF7-C243-9E5B-98D24B86D59B}"/>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21" name="Freeform: Shape 18">
              <a:extLst>
                <a:ext uri="{FF2B5EF4-FFF2-40B4-BE49-F238E27FC236}">
                  <a16:creationId xmlns:a16="http://schemas.microsoft.com/office/drawing/2014/main" id="{4B7BE466-0AAE-B44A-9932-89770DEEF851}"/>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Tree>
    <p:extLst>
      <p:ext uri="{BB962C8B-B14F-4D97-AF65-F5344CB8AC3E}">
        <p14:creationId xmlns:p14="http://schemas.microsoft.com/office/powerpoint/2010/main" val="375246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500"/>
                                        <p:tgtEl>
                                          <p:spTgt spid="14"/>
                                        </p:tgtEl>
                                      </p:cBhvr>
                                    </p:animEffect>
                                    <p:anim calcmode="lin" valueType="num">
                                      <p:cBhvr>
                                        <p:cTn id="8" dur="1500" fill="hold"/>
                                        <p:tgtEl>
                                          <p:spTgt spid="14"/>
                                        </p:tgtEl>
                                        <p:attrNameLst>
                                          <p:attrName>ppt_x</p:attrName>
                                        </p:attrNameLst>
                                      </p:cBhvr>
                                      <p:tavLst>
                                        <p:tav tm="0">
                                          <p:val>
                                            <p:strVal val="#ppt_x"/>
                                          </p:val>
                                        </p:tav>
                                        <p:tav tm="100000">
                                          <p:val>
                                            <p:strVal val="#ppt_x"/>
                                          </p:val>
                                        </p:tav>
                                      </p:tavLst>
                                    </p:anim>
                                    <p:anim calcmode="lin" valueType="num">
                                      <p:cBhvr>
                                        <p:cTn id="9" dur="1500" fill="hold"/>
                                        <p:tgtEl>
                                          <p:spTgt spid="14"/>
                                        </p:tgtEl>
                                        <p:attrNameLst>
                                          <p:attrName>ppt_y</p:attrName>
                                        </p:attrNameLst>
                                      </p:cBhvr>
                                      <p:tavLst>
                                        <p:tav tm="0">
                                          <p:val>
                                            <p:strVal val="#ppt_y+.1"/>
                                          </p:val>
                                        </p:tav>
                                        <p:tav tm="100000">
                                          <p:val>
                                            <p:strVal val="#ppt_y"/>
                                          </p:val>
                                        </p:tav>
                                      </p:tavLst>
                                    </p:anim>
                                  </p:childTnLst>
                                </p:cTn>
                              </p:par>
                              <p:par>
                                <p:cTn id="10" presetID="23" presetClass="entr" presetSubtype="288"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3000" fill="hold"/>
                                        <p:tgtEl>
                                          <p:spTgt spid="5"/>
                                        </p:tgtEl>
                                        <p:attrNameLst>
                                          <p:attrName>ppt_w</p:attrName>
                                        </p:attrNameLst>
                                      </p:cBhvr>
                                      <p:tavLst>
                                        <p:tav tm="0">
                                          <p:val>
                                            <p:strVal val="4/3*#ppt_w"/>
                                          </p:val>
                                        </p:tav>
                                        <p:tav tm="100000">
                                          <p:val>
                                            <p:strVal val="#ppt_w"/>
                                          </p:val>
                                        </p:tav>
                                      </p:tavLst>
                                    </p:anim>
                                    <p:anim calcmode="lin" valueType="num">
                                      <p:cBhvr>
                                        <p:cTn id="13" dur="3000" fill="hold"/>
                                        <p:tgtEl>
                                          <p:spTgt spid="5"/>
                                        </p:tgtEl>
                                        <p:attrNameLst>
                                          <p:attrName>ppt_h</p:attrName>
                                        </p:attrNameLst>
                                      </p:cBhvr>
                                      <p:tavLst>
                                        <p:tav tm="0">
                                          <p:val>
                                            <p:strVal val="4/3*#ppt_h"/>
                                          </p:val>
                                        </p:tav>
                                        <p:tav tm="100000">
                                          <p:val>
                                            <p:strVal val="#ppt_h"/>
                                          </p:val>
                                        </p:tav>
                                      </p:tavLst>
                                    </p:anim>
                                  </p:childTnLst>
                                </p:cTn>
                              </p:par>
                              <p:par>
                                <p:cTn id="14" presetID="8" presetClass="emph" presetSubtype="0" fill="hold" nodeType="withEffect">
                                  <p:stCondLst>
                                    <p:cond delay="0"/>
                                  </p:stCondLst>
                                  <p:childTnLst>
                                    <p:animRot by="21600000">
                                      <p:cBhvr>
                                        <p:cTn id="15" dur="60000" fill="hold"/>
                                        <p:tgtEl>
                                          <p:spTgt spid="5"/>
                                        </p:tgtEl>
                                        <p:attrNameLst>
                                          <p:attrName>r</p:attrName>
                                        </p:attrNameLst>
                                      </p:cBhvr>
                                    </p:animRot>
                                  </p:childTnLst>
                                </p:cTn>
                              </p:par>
                              <p:par>
                                <p:cTn id="16" presetID="10" presetClass="entr" presetSubtype="0" fill="hold" grpId="0" nodeType="withEffect">
                                  <p:stCondLst>
                                    <p:cond delay="1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500"/>
                                        <p:tgtEl>
                                          <p:spTgt spid="10"/>
                                        </p:tgtEl>
                                      </p:cBhvr>
                                    </p:animEffect>
                                  </p:childTnLst>
                                </p:cTn>
                              </p:par>
                              <p:par>
                                <p:cTn id="19" presetID="2" presetClass="entr" presetSubtype="6" decel="5000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0" fill="hold"/>
                                        <p:tgtEl>
                                          <p:spTgt spid="20"/>
                                        </p:tgtEl>
                                        <p:attrNameLst>
                                          <p:attrName>ppt_x</p:attrName>
                                        </p:attrNameLst>
                                      </p:cBhvr>
                                      <p:tavLst>
                                        <p:tav tm="0">
                                          <p:val>
                                            <p:strVal val="1+#ppt_w/2"/>
                                          </p:val>
                                        </p:tav>
                                        <p:tav tm="100000">
                                          <p:val>
                                            <p:strVal val="#ppt_x"/>
                                          </p:val>
                                        </p:tav>
                                      </p:tavLst>
                                    </p:anim>
                                    <p:anim calcmode="lin" valueType="num">
                                      <p:cBhvr additive="base">
                                        <p:cTn id="22" dur="50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9" decel="5000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0" fill="hold"/>
                                        <p:tgtEl>
                                          <p:spTgt spid="15"/>
                                        </p:tgtEl>
                                        <p:attrNameLst>
                                          <p:attrName>ppt_x</p:attrName>
                                        </p:attrNameLst>
                                      </p:cBhvr>
                                      <p:tavLst>
                                        <p:tav tm="0">
                                          <p:val>
                                            <p:strVal val="0-#ppt_w/2"/>
                                          </p:val>
                                        </p:tav>
                                        <p:tav tm="100000">
                                          <p:val>
                                            <p:strVal val="#ppt_x"/>
                                          </p:val>
                                        </p:tav>
                                      </p:tavLst>
                                    </p:anim>
                                    <p:anim calcmode="lin" valueType="num">
                                      <p:cBhvr additive="base">
                                        <p:cTn id="26" dur="5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6E30DB3F-5476-413B-B11D-92120AEA8D64}"/>
              </a:ext>
            </a:extLst>
          </p:cNvPr>
          <p:cNvGrpSpPr/>
          <p:nvPr/>
        </p:nvGrpSpPr>
        <p:grpSpPr>
          <a:xfrm rot="10800000" flipV="1">
            <a:off x="-528006" y="4883914"/>
            <a:ext cx="4054311" cy="1974086"/>
            <a:chOff x="7010400" y="4658854"/>
            <a:chExt cx="4516524" cy="2199145"/>
          </a:xfrm>
          <a:solidFill>
            <a:schemeClr val="bg1">
              <a:lumMod val="95000"/>
            </a:schemeClr>
          </a:solidFill>
        </p:grpSpPr>
        <p:sp>
          <p:nvSpPr>
            <p:cNvPr id="57" name="Freeform: Shape 56">
              <a:extLst>
                <a:ext uri="{FF2B5EF4-FFF2-40B4-BE49-F238E27FC236}">
                  <a16:creationId xmlns:a16="http://schemas.microsoft.com/office/drawing/2014/main" id="{2E3E5DA1-29EA-445D-9ED5-A14F84656405}"/>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58" name="Freeform: Shape 57">
              <a:extLst>
                <a:ext uri="{FF2B5EF4-FFF2-40B4-BE49-F238E27FC236}">
                  <a16:creationId xmlns:a16="http://schemas.microsoft.com/office/drawing/2014/main" id="{C5291C2F-1751-4F42-90FE-D9A3055F1CD6}"/>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
        <p:nvSpPr>
          <p:cNvPr id="3" name="TextBox 2">
            <a:extLst>
              <a:ext uri="{FF2B5EF4-FFF2-40B4-BE49-F238E27FC236}">
                <a16:creationId xmlns:a16="http://schemas.microsoft.com/office/drawing/2014/main" id="{8B743472-A80B-0A4C-B418-668BC2FF3CBC}"/>
              </a:ext>
            </a:extLst>
          </p:cNvPr>
          <p:cNvSpPr txBox="1"/>
          <p:nvPr/>
        </p:nvSpPr>
        <p:spPr>
          <a:xfrm>
            <a:off x="3977471" y="550219"/>
            <a:ext cx="4237057" cy="470000"/>
          </a:xfrm>
          <a:prstGeom prst="rect">
            <a:avLst/>
          </a:prstGeom>
          <a:noFill/>
        </p:spPr>
        <p:txBody>
          <a:bodyPr wrap="none" rtlCol="0">
            <a:spAutoFit/>
          </a:bodyPr>
          <a:lstStyle>
            <a:defPPr>
              <a:defRPr lang="en-US"/>
            </a:defPPr>
            <a:lvl1pPr algn="ct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t>Initiation Prioritization Map</a:t>
            </a:r>
          </a:p>
        </p:txBody>
      </p:sp>
      <p:sp>
        <p:nvSpPr>
          <p:cNvPr id="4" name="Rectangle: Rounded Corners 3">
            <a:extLst>
              <a:ext uri="{FF2B5EF4-FFF2-40B4-BE49-F238E27FC236}">
                <a16:creationId xmlns:a16="http://schemas.microsoft.com/office/drawing/2014/main" id="{D1A83A4B-4FFE-45B7-95D7-14790EEFA079}"/>
              </a:ext>
            </a:extLst>
          </p:cNvPr>
          <p:cNvSpPr/>
          <p:nvPr/>
        </p:nvSpPr>
        <p:spPr>
          <a:xfrm>
            <a:off x="1754905" y="1562100"/>
            <a:ext cx="9132668" cy="4053338"/>
          </a:xfrm>
          <a:prstGeom prst="roundRect">
            <a:avLst>
              <a:gd name="adj" fmla="val 1663"/>
            </a:avLst>
          </a:prstGeom>
          <a:solidFill>
            <a:schemeClr val="bg1"/>
          </a:solidFill>
          <a:ln>
            <a:gradFill>
              <a:gsLst>
                <a:gs pos="0">
                  <a:schemeClr val="accent1"/>
                </a:gs>
                <a:gs pos="100000">
                  <a:schemeClr val="accent2"/>
                </a:gs>
              </a:gsLst>
              <a:lin ang="5400000" scaled="1"/>
            </a:gra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endParaRPr lang="en-US" sz="1000">
              <a:solidFill>
                <a:schemeClr val="tx1"/>
              </a:solidFill>
            </a:endParaRPr>
          </a:p>
        </p:txBody>
      </p:sp>
      <p:cxnSp>
        <p:nvCxnSpPr>
          <p:cNvPr id="6" name="Straight Connector 5">
            <a:extLst>
              <a:ext uri="{FF2B5EF4-FFF2-40B4-BE49-F238E27FC236}">
                <a16:creationId xmlns:a16="http://schemas.microsoft.com/office/drawing/2014/main" id="{4682A000-D2F1-474D-8B6F-1F49196A1C54}"/>
              </a:ext>
            </a:extLst>
          </p:cNvPr>
          <p:cNvCxnSpPr>
            <a:cxnSpLocks/>
            <a:stCxn id="4" idx="0"/>
            <a:endCxn id="4" idx="2"/>
          </p:cNvCxnSpPr>
          <p:nvPr/>
        </p:nvCxnSpPr>
        <p:spPr>
          <a:xfrm>
            <a:off x="6321239" y="1562100"/>
            <a:ext cx="0" cy="4053338"/>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233314-B562-420D-B83D-79600E223A4D}"/>
              </a:ext>
            </a:extLst>
          </p:cNvPr>
          <p:cNvCxnSpPr>
            <a:cxnSpLocks/>
            <a:stCxn id="4" idx="1"/>
            <a:endCxn id="4" idx="3"/>
          </p:cNvCxnSpPr>
          <p:nvPr/>
        </p:nvCxnSpPr>
        <p:spPr>
          <a:xfrm>
            <a:off x="1754905" y="3588769"/>
            <a:ext cx="9132668" cy="0"/>
          </a:xfrm>
          <a:prstGeom prst="line">
            <a:avLst/>
          </a:prstGeom>
          <a:ln w="1270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2AD73BE-E366-4FC0-B899-E6718F0189D1}"/>
              </a:ext>
            </a:extLst>
          </p:cNvPr>
          <p:cNvGrpSpPr/>
          <p:nvPr/>
        </p:nvGrpSpPr>
        <p:grpSpPr>
          <a:xfrm>
            <a:off x="3488884" y="1678179"/>
            <a:ext cx="5734445" cy="307778"/>
            <a:chOff x="3260626" y="1467204"/>
            <a:chExt cx="5734445" cy="332224"/>
          </a:xfrm>
        </p:grpSpPr>
        <p:sp>
          <p:nvSpPr>
            <p:cNvPr id="13" name="TextBox 12">
              <a:extLst>
                <a:ext uri="{FF2B5EF4-FFF2-40B4-BE49-F238E27FC236}">
                  <a16:creationId xmlns:a16="http://schemas.microsoft.com/office/drawing/2014/main" id="{738E11A3-141C-419C-A37D-603CF65B95F5}"/>
                </a:ext>
              </a:extLst>
            </p:cNvPr>
            <p:cNvSpPr txBox="1"/>
            <p:nvPr/>
          </p:nvSpPr>
          <p:spPr>
            <a:xfrm>
              <a:off x="3260626" y="1467205"/>
              <a:ext cx="1098378" cy="332223"/>
            </a:xfrm>
            <a:prstGeom prst="rect">
              <a:avLst/>
            </a:prstGeom>
            <a:noFill/>
          </p:spPr>
          <p:txBody>
            <a:bodyPr wrap="none" rtlCol="0">
              <a:spAutoFit/>
            </a:bodyPr>
            <a:lstStyle/>
            <a:p>
              <a:pPr algn="ctr"/>
              <a:r>
                <a:rPr lang="en-US" sz="1400" b="1" dirty="0">
                  <a:solidFill>
                    <a:srgbClr val="44546A"/>
                  </a:solidFill>
                </a:rPr>
                <a:t>STRATEGIC</a:t>
              </a:r>
            </a:p>
          </p:txBody>
        </p:sp>
        <p:sp>
          <p:nvSpPr>
            <p:cNvPr id="16" name="TextBox 15">
              <a:extLst>
                <a:ext uri="{FF2B5EF4-FFF2-40B4-BE49-F238E27FC236}">
                  <a16:creationId xmlns:a16="http://schemas.microsoft.com/office/drawing/2014/main" id="{27AF2F51-F252-404D-81C8-F2B7C4968552}"/>
                </a:ext>
              </a:extLst>
            </p:cNvPr>
            <p:cNvSpPr txBox="1"/>
            <p:nvPr/>
          </p:nvSpPr>
          <p:spPr>
            <a:xfrm>
              <a:off x="7757232" y="1467204"/>
              <a:ext cx="1237839" cy="332223"/>
            </a:xfrm>
            <a:prstGeom prst="rect">
              <a:avLst/>
            </a:prstGeom>
            <a:noFill/>
          </p:spPr>
          <p:txBody>
            <a:bodyPr wrap="none" rtlCol="0">
              <a:spAutoFit/>
            </a:bodyPr>
            <a:lstStyle/>
            <a:p>
              <a:pPr algn="ctr"/>
              <a:r>
                <a:rPr lang="en-US" sz="1400" b="1" dirty="0">
                  <a:solidFill>
                    <a:schemeClr val="accent1"/>
                  </a:solidFill>
                </a:rPr>
                <a:t>QUICK WINS</a:t>
              </a:r>
            </a:p>
          </p:txBody>
        </p:sp>
      </p:grpSp>
      <p:grpSp>
        <p:nvGrpSpPr>
          <p:cNvPr id="19" name="Group 18">
            <a:extLst>
              <a:ext uri="{FF2B5EF4-FFF2-40B4-BE49-F238E27FC236}">
                <a16:creationId xmlns:a16="http://schemas.microsoft.com/office/drawing/2014/main" id="{54726CCA-E8A2-463C-AB48-93FC3657FAA1}"/>
              </a:ext>
            </a:extLst>
          </p:cNvPr>
          <p:cNvGrpSpPr/>
          <p:nvPr/>
        </p:nvGrpSpPr>
        <p:grpSpPr>
          <a:xfrm>
            <a:off x="3705289" y="5215978"/>
            <a:ext cx="5414646" cy="307778"/>
            <a:chOff x="3477031" y="359462"/>
            <a:chExt cx="5414646" cy="332224"/>
          </a:xfrm>
        </p:grpSpPr>
        <p:sp>
          <p:nvSpPr>
            <p:cNvPr id="20" name="TextBox 19">
              <a:extLst>
                <a:ext uri="{FF2B5EF4-FFF2-40B4-BE49-F238E27FC236}">
                  <a16:creationId xmlns:a16="http://schemas.microsoft.com/office/drawing/2014/main" id="{948CCACB-3EF1-4D84-9DF5-67D479DB00CE}"/>
                </a:ext>
              </a:extLst>
            </p:cNvPr>
            <p:cNvSpPr txBox="1"/>
            <p:nvPr/>
          </p:nvSpPr>
          <p:spPr>
            <a:xfrm>
              <a:off x="3477031" y="359463"/>
              <a:ext cx="665567" cy="332223"/>
            </a:xfrm>
            <a:prstGeom prst="rect">
              <a:avLst/>
            </a:prstGeom>
            <a:noFill/>
          </p:spPr>
          <p:txBody>
            <a:bodyPr wrap="none" rtlCol="0">
              <a:spAutoFit/>
            </a:bodyPr>
            <a:lstStyle/>
            <a:p>
              <a:pPr algn="ctr"/>
              <a:r>
                <a:rPr lang="en-US" sz="1400" b="1" dirty="0">
                  <a:solidFill>
                    <a:schemeClr val="bg1">
                      <a:lumMod val="50000"/>
                    </a:schemeClr>
                  </a:solidFill>
                </a:rPr>
                <a:t>DROP</a:t>
              </a:r>
            </a:p>
          </p:txBody>
        </p:sp>
        <p:sp>
          <p:nvSpPr>
            <p:cNvPr id="21" name="TextBox 20">
              <a:extLst>
                <a:ext uri="{FF2B5EF4-FFF2-40B4-BE49-F238E27FC236}">
                  <a16:creationId xmlns:a16="http://schemas.microsoft.com/office/drawing/2014/main" id="{9C651A54-2DA5-4D28-81B0-56E9A3A9BC49}"/>
                </a:ext>
              </a:extLst>
            </p:cNvPr>
            <p:cNvSpPr txBox="1"/>
            <p:nvPr/>
          </p:nvSpPr>
          <p:spPr>
            <a:xfrm>
              <a:off x="7860625" y="359462"/>
              <a:ext cx="1031052" cy="332223"/>
            </a:xfrm>
            <a:prstGeom prst="rect">
              <a:avLst/>
            </a:prstGeom>
            <a:noFill/>
          </p:spPr>
          <p:txBody>
            <a:bodyPr wrap="none" rtlCol="0">
              <a:spAutoFit/>
            </a:bodyPr>
            <a:lstStyle/>
            <a:p>
              <a:pPr algn="ctr"/>
              <a:r>
                <a:rPr lang="en-US" sz="1400" b="1" dirty="0">
                  <a:solidFill>
                    <a:schemeClr val="accent2"/>
                  </a:solidFill>
                </a:rPr>
                <a:t>EVALUATE</a:t>
              </a:r>
            </a:p>
          </p:txBody>
        </p:sp>
      </p:grpSp>
      <p:sp>
        <p:nvSpPr>
          <p:cNvPr id="25" name="Oval 24">
            <a:extLst>
              <a:ext uri="{FF2B5EF4-FFF2-40B4-BE49-F238E27FC236}">
                <a16:creationId xmlns:a16="http://schemas.microsoft.com/office/drawing/2014/main" id="{4A081282-F989-4148-BB9E-1AEAA4E2FC73}"/>
              </a:ext>
            </a:extLst>
          </p:cNvPr>
          <p:cNvSpPr>
            <a:spLocks noChangeAspect="1"/>
          </p:cNvSpPr>
          <p:nvPr/>
        </p:nvSpPr>
        <p:spPr>
          <a:xfrm>
            <a:off x="5414366" y="4132304"/>
            <a:ext cx="365763" cy="36576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11</a:t>
            </a:r>
          </a:p>
        </p:txBody>
      </p:sp>
      <p:sp>
        <p:nvSpPr>
          <p:cNvPr id="26" name="Oval 25">
            <a:extLst>
              <a:ext uri="{FF2B5EF4-FFF2-40B4-BE49-F238E27FC236}">
                <a16:creationId xmlns:a16="http://schemas.microsoft.com/office/drawing/2014/main" id="{F3CCA2C2-1868-4190-88BF-15601A464554}"/>
              </a:ext>
            </a:extLst>
          </p:cNvPr>
          <p:cNvSpPr>
            <a:spLocks noChangeAspect="1"/>
          </p:cNvSpPr>
          <p:nvPr/>
        </p:nvSpPr>
        <p:spPr>
          <a:xfrm>
            <a:off x="3318866" y="3920724"/>
            <a:ext cx="365763" cy="36576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1</a:t>
            </a:r>
          </a:p>
        </p:txBody>
      </p:sp>
      <p:sp>
        <p:nvSpPr>
          <p:cNvPr id="27" name="Oval 26">
            <a:extLst>
              <a:ext uri="{FF2B5EF4-FFF2-40B4-BE49-F238E27FC236}">
                <a16:creationId xmlns:a16="http://schemas.microsoft.com/office/drawing/2014/main" id="{B7BF3C22-C6AF-4DE6-9046-55289A85B8A7}"/>
              </a:ext>
            </a:extLst>
          </p:cNvPr>
          <p:cNvSpPr>
            <a:spLocks noChangeAspect="1"/>
          </p:cNvSpPr>
          <p:nvPr/>
        </p:nvSpPr>
        <p:spPr>
          <a:xfrm>
            <a:off x="2875268" y="2046937"/>
            <a:ext cx="365763"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2</a:t>
            </a:r>
          </a:p>
        </p:txBody>
      </p:sp>
      <p:sp>
        <p:nvSpPr>
          <p:cNvPr id="28" name="Oval 27">
            <a:extLst>
              <a:ext uri="{FF2B5EF4-FFF2-40B4-BE49-F238E27FC236}">
                <a16:creationId xmlns:a16="http://schemas.microsoft.com/office/drawing/2014/main" id="{32416D94-FEAC-426C-9EE1-E3842B321ECC}"/>
              </a:ext>
            </a:extLst>
          </p:cNvPr>
          <p:cNvSpPr>
            <a:spLocks noChangeAspect="1"/>
          </p:cNvSpPr>
          <p:nvPr/>
        </p:nvSpPr>
        <p:spPr>
          <a:xfrm>
            <a:off x="5695443" y="2455061"/>
            <a:ext cx="365763"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3</a:t>
            </a:r>
          </a:p>
        </p:txBody>
      </p:sp>
      <p:sp>
        <p:nvSpPr>
          <p:cNvPr id="29" name="Oval 28">
            <a:extLst>
              <a:ext uri="{FF2B5EF4-FFF2-40B4-BE49-F238E27FC236}">
                <a16:creationId xmlns:a16="http://schemas.microsoft.com/office/drawing/2014/main" id="{F9336E90-39B3-4865-93C7-34EB5A79D805}"/>
              </a:ext>
            </a:extLst>
          </p:cNvPr>
          <p:cNvSpPr>
            <a:spLocks noChangeAspect="1"/>
          </p:cNvSpPr>
          <p:nvPr/>
        </p:nvSpPr>
        <p:spPr>
          <a:xfrm>
            <a:off x="6795251" y="3030651"/>
            <a:ext cx="365763"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3</a:t>
            </a:r>
          </a:p>
        </p:txBody>
      </p:sp>
      <p:sp>
        <p:nvSpPr>
          <p:cNvPr id="30" name="Oval 29">
            <a:extLst>
              <a:ext uri="{FF2B5EF4-FFF2-40B4-BE49-F238E27FC236}">
                <a16:creationId xmlns:a16="http://schemas.microsoft.com/office/drawing/2014/main" id="{8ABB23C1-8568-47E9-A821-A10672CF8A02}"/>
              </a:ext>
            </a:extLst>
          </p:cNvPr>
          <p:cNvSpPr>
            <a:spLocks noChangeAspect="1"/>
          </p:cNvSpPr>
          <p:nvPr/>
        </p:nvSpPr>
        <p:spPr>
          <a:xfrm>
            <a:off x="7646151" y="2718512"/>
            <a:ext cx="365763"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4</a:t>
            </a:r>
          </a:p>
        </p:txBody>
      </p:sp>
      <p:sp>
        <p:nvSpPr>
          <p:cNvPr id="31" name="Oval 30">
            <a:extLst>
              <a:ext uri="{FF2B5EF4-FFF2-40B4-BE49-F238E27FC236}">
                <a16:creationId xmlns:a16="http://schemas.microsoft.com/office/drawing/2014/main" id="{4ADA789A-2918-46AA-9CD4-DA27B10D14B7}"/>
              </a:ext>
            </a:extLst>
          </p:cNvPr>
          <p:cNvSpPr>
            <a:spLocks noChangeAspect="1"/>
          </p:cNvSpPr>
          <p:nvPr/>
        </p:nvSpPr>
        <p:spPr>
          <a:xfrm>
            <a:off x="8017406" y="2181761"/>
            <a:ext cx="365763"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8</a:t>
            </a:r>
          </a:p>
        </p:txBody>
      </p:sp>
      <p:sp>
        <p:nvSpPr>
          <p:cNvPr id="32" name="Oval 31">
            <a:extLst>
              <a:ext uri="{FF2B5EF4-FFF2-40B4-BE49-F238E27FC236}">
                <a16:creationId xmlns:a16="http://schemas.microsoft.com/office/drawing/2014/main" id="{1D003880-B4AA-47F2-8C21-9A298971C75F}"/>
              </a:ext>
            </a:extLst>
          </p:cNvPr>
          <p:cNvSpPr>
            <a:spLocks noChangeAspect="1"/>
          </p:cNvSpPr>
          <p:nvPr/>
        </p:nvSpPr>
        <p:spPr>
          <a:xfrm>
            <a:off x="9420670" y="2924861"/>
            <a:ext cx="365763"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7</a:t>
            </a:r>
          </a:p>
        </p:txBody>
      </p:sp>
      <p:sp>
        <p:nvSpPr>
          <p:cNvPr id="33" name="Oval 32">
            <a:extLst>
              <a:ext uri="{FF2B5EF4-FFF2-40B4-BE49-F238E27FC236}">
                <a16:creationId xmlns:a16="http://schemas.microsoft.com/office/drawing/2014/main" id="{63E7E403-87FC-4AE2-84CA-8A4F0301DC1B}"/>
              </a:ext>
            </a:extLst>
          </p:cNvPr>
          <p:cNvSpPr>
            <a:spLocks noChangeAspect="1"/>
          </p:cNvSpPr>
          <p:nvPr/>
        </p:nvSpPr>
        <p:spPr>
          <a:xfrm>
            <a:off x="9833947" y="1943050"/>
            <a:ext cx="365763"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9</a:t>
            </a:r>
          </a:p>
        </p:txBody>
      </p:sp>
      <p:sp>
        <p:nvSpPr>
          <p:cNvPr id="34" name="Oval 33">
            <a:extLst>
              <a:ext uri="{FF2B5EF4-FFF2-40B4-BE49-F238E27FC236}">
                <a16:creationId xmlns:a16="http://schemas.microsoft.com/office/drawing/2014/main" id="{96FE8613-A77D-4977-8449-58E75802FFEA}"/>
              </a:ext>
            </a:extLst>
          </p:cNvPr>
          <p:cNvSpPr>
            <a:spLocks noChangeAspect="1"/>
          </p:cNvSpPr>
          <p:nvPr/>
        </p:nvSpPr>
        <p:spPr>
          <a:xfrm>
            <a:off x="7303251" y="3807465"/>
            <a:ext cx="365763"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6</a:t>
            </a:r>
          </a:p>
        </p:txBody>
      </p:sp>
      <p:sp>
        <p:nvSpPr>
          <p:cNvPr id="35" name="Oval 34">
            <a:extLst>
              <a:ext uri="{FF2B5EF4-FFF2-40B4-BE49-F238E27FC236}">
                <a16:creationId xmlns:a16="http://schemas.microsoft.com/office/drawing/2014/main" id="{01D99D04-801D-4D9A-9838-FBEC825E1FD0}"/>
              </a:ext>
            </a:extLst>
          </p:cNvPr>
          <p:cNvSpPr>
            <a:spLocks noChangeAspect="1"/>
          </p:cNvSpPr>
          <p:nvPr/>
        </p:nvSpPr>
        <p:spPr>
          <a:xfrm>
            <a:off x="9430857" y="4461876"/>
            <a:ext cx="365763"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t>10</a:t>
            </a:r>
          </a:p>
        </p:txBody>
      </p:sp>
      <p:grpSp>
        <p:nvGrpSpPr>
          <p:cNvPr id="39" name="Group 38">
            <a:extLst>
              <a:ext uri="{FF2B5EF4-FFF2-40B4-BE49-F238E27FC236}">
                <a16:creationId xmlns:a16="http://schemas.microsoft.com/office/drawing/2014/main" id="{491CFDD8-E14F-4762-8D3C-1CC582FA9DD1}"/>
              </a:ext>
            </a:extLst>
          </p:cNvPr>
          <p:cNvGrpSpPr/>
          <p:nvPr/>
        </p:nvGrpSpPr>
        <p:grpSpPr>
          <a:xfrm>
            <a:off x="1289038" y="1562100"/>
            <a:ext cx="276999" cy="4053338"/>
            <a:chOff x="736428" y="1480458"/>
            <a:chExt cx="276999" cy="4339317"/>
          </a:xfrm>
        </p:grpSpPr>
        <p:cxnSp>
          <p:nvCxnSpPr>
            <p:cNvPr id="41" name="Straight Arrow Connector 40">
              <a:extLst>
                <a:ext uri="{FF2B5EF4-FFF2-40B4-BE49-F238E27FC236}">
                  <a16:creationId xmlns:a16="http://schemas.microsoft.com/office/drawing/2014/main" id="{6738921D-8C50-4F2A-B217-144D8AF01683}"/>
                </a:ext>
              </a:extLst>
            </p:cNvPr>
            <p:cNvCxnSpPr>
              <a:cxnSpLocks/>
            </p:cNvCxnSpPr>
            <p:nvPr/>
          </p:nvCxnSpPr>
          <p:spPr>
            <a:xfrm flipV="1">
              <a:off x="870266" y="1480458"/>
              <a:ext cx="0" cy="4339317"/>
            </a:xfrm>
            <a:prstGeom prst="straightConnector1">
              <a:avLst/>
            </a:prstGeom>
            <a:ln w="228600">
              <a:gradFill>
                <a:gsLst>
                  <a:gs pos="0">
                    <a:schemeClr val="bg1">
                      <a:alpha val="15984"/>
                    </a:schemeClr>
                  </a:gs>
                  <a:gs pos="100000">
                    <a:schemeClr val="bg2">
                      <a:lumMod val="90000"/>
                    </a:schemeClr>
                  </a:gs>
                </a:gsLst>
                <a:lin ang="5400000" scaled="1"/>
              </a:gradFill>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4AD0596-182A-4913-B1D9-1F486282BA88}"/>
                </a:ext>
              </a:extLst>
            </p:cNvPr>
            <p:cNvSpPr txBox="1"/>
            <p:nvPr/>
          </p:nvSpPr>
          <p:spPr>
            <a:xfrm rot="16200000">
              <a:off x="207193" y="3511618"/>
              <a:ext cx="1335470" cy="276999"/>
            </a:xfrm>
            <a:prstGeom prst="rect">
              <a:avLst/>
            </a:prstGeom>
            <a:noFill/>
          </p:spPr>
          <p:txBody>
            <a:bodyPr wrap="none" rtlCol="0">
              <a:spAutoFit/>
            </a:bodyPr>
            <a:lstStyle/>
            <a:p>
              <a:pPr algn="ctr"/>
              <a:r>
                <a:rPr lang="en-US" sz="1200" dirty="0"/>
                <a:t>Business Value</a:t>
              </a:r>
            </a:p>
          </p:txBody>
        </p:sp>
      </p:grpSp>
      <p:grpSp>
        <p:nvGrpSpPr>
          <p:cNvPr id="43" name="Group 42">
            <a:extLst>
              <a:ext uri="{FF2B5EF4-FFF2-40B4-BE49-F238E27FC236}">
                <a16:creationId xmlns:a16="http://schemas.microsoft.com/office/drawing/2014/main" id="{DAD6C037-D26F-4506-A623-9F3787FDEF56}"/>
              </a:ext>
            </a:extLst>
          </p:cNvPr>
          <p:cNvGrpSpPr/>
          <p:nvPr/>
        </p:nvGrpSpPr>
        <p:grpSpPr>
          <a:xfrm>
            <a:off x="1754905" y="5875082"/>
            <a:ext cx="9132664" cy="276999"/>
            <a:chOff x="1310029" y="6278425"/>
            <a:chExt cx="9602456" cy="276999"/>
          </a:xfrm>
        </p:grpSpPr>
        <p:cxnSp>
          <p:nvCxnSpPr>
            <p:cNvPr id="45" name="Straight Arrow Connector 44">
              <a:extLst>
                <a:ext uri="{FF2B5EF4-FFF2-40B4-BE49-F238E27FC236}">
                  <a16:creationId xmlns:a16="http://schemas.microsoft.com/office/drawing/2014/main" id="{6F2E4083-9577-465A-B5DC-B5DA84414312}"/>
                </a:ext>
              </a:extLst>
            </p:cNvPr>
            <p:cNvCxnSpPr>
              <a:cxnSpLocks/>
            </p:cNvCxnSpPr>
            <p:nvPr/>
          </p:nvCxnSpPr>
          <p:spPr>
            <a:xfrm>
              <a:off x="1310029" y="6401536"/>
              <a:ext cx="9602456" cy="0"/>
            </a:xfrm>
            <a:prstGeom prst="straightConnector1">
              <a:avLst/>
            </a:prstGeom>
            <a:ln w="228600">
              <a:gradFill>
                <a:gsLst>
                  <a:gs pos="0">
                    <a:schemeClr val="bg1">
                      <a:alpha val="31000"/>
                    </a:schemeClr>
                  </a:gs>
                  <a:gs pos="100000">
                    <a:schemeClr val="bg2">
                      <a:lumMod val="90000"/>
                    </a:schemeClr>
                  </a:gs>
                </a:gsLst>
                <a:lin ang="0" scaled="0"/>
              </a:gradFill>
              <a:tailEnd type="triangle" w="sm" len="sm"/>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2E7C64E-27FB-4607-B62F-7E5210DEA75F}"/>
                </a:ext>
              </a:extLst>
            </p:cNvPr>
            <p:cNvSpPr txBox="1"/>
            <p:nvPr/>
          </p:nvSpPr>
          <p:spPr>
            <a:xfrm>
              <a:off x="5105900" y="6278425"/>
              <a:ext cx="2056603" cy="276999"/>
            </a:xfrm>
            <a:prstGeom prst="rect">
              <a:avLst/>
            </a:prstGeom>
            <a:noFill/>
          </p:spPr>
          <p:txBody>
            <a:bodyPr wrap="none" rtlCol="0">
              <a:spAutoFit/>
            </a:bodyPr>
            <a:lstStyle/>
            <a:p>
              <a:pPr algn="ctr"/>
              <a:r>
                <a:rPr lang="en-US" sz="1200" dirty="0"/>
                <a:t>Ease of Implementation</a:t>
              </a:r>
            </a:p>
          </p:txBody>
        </p:sp>
      </p:grpSp>
      <p:grpSp>
        <p:nvGrpSpPr>
          <p:cNvPr id="63" name="Group 62">
            <a:extLst>
              <a:ext uri="{FF2B5EF4-FFF2-40B4-BE49-F238E27FC236}">
                <a16:creationId xmlns:a16="http://schemas.microsoft.com/office/drawing/2014/main" id="{53103F32-BCA7-45E6-AD9E-9A523AC20612}"/>
              </a:ext>
            </a:extLst>
          </p:cNvPr>
          <p:cNvGrpSpPr/>
          <p:nvPr/>
        </p:nvGrpSpPr>
        <p:grpSpPr>
          <a:xfrm rot="5400000" flipV="1">
            <a:off x="10159697" y="-690734"/>
            <a:ext cx="2837212" cy="1381468"/>
            <a:chOff x="7010400" y="4658854"/>
            <a:chExt cx="4516524" cy="2199145"/>
          </a:xfrm>
          <a:solidFill>
            <a:schemeClr val="bg1">
              <a:lumMod val="95000"/>
            </a:schemeClr>
          </a:solidFill>
        </p:grpSpPr>
        <p:sp>
          <p:nvSpPr>
            <p:cNvPr id="64" name="Freeform: Shape 63">
              <a:extLst>
                <a:ext uri="{FF2B5EF4-FFF2-40B4-BE49-F238E27FC236}">
                  <a16:creationId xmlns:a16="http://schemas.microsoft.com/office/drawing/2014/main" id="{EAE04F52-D31B-4177-96C6-B933F0A2AC9A}"/>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65" name="Freeform: Shape 64">
              <a:extLst>
                <a:ext uri="{FF2B5EF4-FFF2-40B4-BE49-F238E27FC236}">
                  <a16:creationId xmlns:a16="http://schemas.microsoft.com/office/drawing/2014/main" id="{4C76E467-4880-4412-AA13-80EBC88B87F7}"/>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Tree>
    <p:extLst>
      <p:ext uri="{BB962C8B-B14F-4D97-AF65-F5344CB8AC3E}">
        <p14:creationId xmlns:p14="http://schemas.microsoft.com/office/powerpoint/2010/main" val="151539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after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3000" fill="hold"/>
                                        <p:tgtEl>
                                          <p:spTgt spid="63"/>
                                        </p:tgtEl>
                                        <p:attrNameLst>
                                          <p:attrName>ppt_x</p:attrName>
                                        </p:attrNameLst>
                                      </p:cBhvr>
                                      <p:tavLst>
                                        <p:tav tm="0">
                                          <p:val>
                                            <p:strVal val="#ppt_x"/>
                                          </p:val>
                                        </p:tav>
                                        <p:tav tm="100000">
                                          <p:val>
                                            <p:strVal val="#ppt_x"/>
                                          </p:val>
                                        </p:tav>
                                      </p:tavLst>
                                    </p:anim>
                                    <p:anim calcmode="lin" valueType="num">
                                      <p:cBhvr additive="base">
                                        <p:cTn id="8" dur="3000" fill="hold"/>
                                        <p:tgtEl>
                                          <p:spTgt spid="63"/>
                                        </p:tgtEl>
                                        <p:attrNameLst>
                                          <p:attrName>ppt_y</p:attrName>
                                        </p:attrNameLst>
                                      </p:cBhvr>
                                      <p:tavLst>
                                        <p:tav tm="0">
                                          <p:val>
                                            <p:strVal val="0-#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0" fill="hold"/>
                                        <p:tgtEl>
                                          <p:spTgt spid="56"/>
                                        </p:tgtEl>
                                        <p:attrNameLst>
                                          <p:attrName>ppt_x</p:attrName>
                                        </p:attrNameLst>
                                      </p:cBhvr>
                                      <p:tavLst>
                                        <p:tav tm="0">
                                          <p:val>
                                            <p:strVal val="#ppt_x"/>
                                          </p:val>
                                        </p:tav>
                                        <p:tav tm="100000">
                                          <p:val>
                                            <p:strVal val="#ppt_x"/>
                                          </p:val>
                                        </p:tav>
                                      </p:tavLst>
                                    </p:anim>
                                    <p:anim calcmode="lin" valueType="num">
                                      <p:cBhvr additive="base">
                                        <p:cTn id="12" dur="5000" fill="hold"/>
                                        <p:tgtEl>
                                          <p:spTgt spid="56"/>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0" presetClass="path" presetSubtype="0" decel="50000" fill="hold" grpId="1" nodeType="withEffect">
                                  <p:stCondLst>
                                    <p:cond delay="0"/>
                                  </p:stCondLst>
                                  <p:childTnLst>
                                    <p:animMotion origin="layout" path="M -0.03685 0.06551 L 4.16667E-7 3.7037E-7 " pathEditMode="relative" rAng="0" ptsTypes="AA">
                                      <p:cBhvr>
                                        <p:cTn id="17" dur="1500" fill="hold"/>
                                        <p:tgtEl>
                                          <p:spTgt spid="4"/>
                                        </p:tgtEl>
                                        <p:attrNameLst>
                                          <p:attrName>ppt_x</p:attrName>
                                          <p:attrName>ppt_y</p:attrName>
                                        </p:attrNameLst>
                                      </p:cBhvr>
                                      <p:rCtr x="1849" y="-3264"/>
                                    </p:animMotion>
                                  </p:childTnLst>
                                </p:cTn>
                              </p:par>
                              <p:par>
                                <p:cTn id="18" presetID="22" presetClass="entr" presetSubtype="4"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down)">
                                      <p:cBhvr>
                                        <p:cTn id="20" dur="2000"/>
                                        <p:tgtEl>
                                          <p:spTgt spid="39"/>
                                        </p:tgtEl>
                                      </p:cBhvr>
                                    </p:animEffect>
                                  </p:childTnLst>
                                </p:cTn>
                              </p:par>
                              <p:par>
                                <p:cTn id="21" presetID="22" presetClass="entr" presetSubtype="8"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2000"/>
                                        <p:tgtEl>
                                          <p:spTgt spid="43"/>
                                        </p:tgtEl>
                                      </p:cBhvr>
                                    </p:animEffect>
                                  </p:childTnLst>
                                </p:cTn>
                              </p:par>
                              <p:par>
                                <p:cTn id="24" presetID="16" presetClass="entr" presetSubtype="37" fill="hold" nodeType="withEffect">
                                  <p:stCondLst>
                                    <p:cond delay="1500"/>
                                  </p:stCondLst>
                                  <p:childTnLst>
                                    <p:set>
                                      <p:cBhvr>
                                        <p:cTn id="25" dur="1" fill="hold">
                                          <p:stCondLst>
                                            <p:cond delay="0"/>
                                          </p:stCondLst>
                                        </p:cTn>
                                        <p:tgtEl>
                                          <p:spTgt spid="8"/>
                                        </p:tgtEl>
                                        <p:attrNameLst>
                                          <p:attrName>style.visibility</p:attrName>
                                        </p:attrNameLst>
                                      </p:cBhvr>
                                      <p:to>
                                        <p:strVal val="visible"/>
                                      </p:to>
                                    </p:set>
                                    <p:animEffect transition="in" filter="barn(outVertical)">
                                      <p:cBhvr>
                                        <p:cTn id="26" dur="1000"/>
                                        <p:tgtEl>
                                          <p:spTgt spid="8"/>
                                        </p:tgtEl>
                                      </p:cBhvr>
                                    </p:animEffect>
                                  </p:childTnLst>
                                </p:cTn>
                              </p:par>
                              <p:par>
                                <p:cTn id="27" presetID="16" presetClass="entr" presetSubtype="42" fill="hold" nodeType="withEffect">
                                  <p:stCondLst>
                                    <p:cond delay="1500"/>
                                  </p:stCondLst>
                                  <p:childTnLst>
                                    <p:set>
                                      <p:cBhvr>
                                        <p:cTn id="28" dur="1" fill="hold">
                                          <p:stCondLst>
                                            <p:cond delay="0"/>
                                          </p:stCondLst>
                                        </p:cTn>
                                        <p:tgtEl>
                                          <p:spTgt spid="6"/>
                                        </p:tgtEl>
                                        <p:attrNameLst>
                                          <p:attrName>style.visibility</p:attrName>
                                        </p:attrNameLst>
                                      </p:cBhvr>
                                      <p:to>
                                        <p:strVal val="visible"/>
                                      </p:to>
                                    </p:set>
                                    <p:animEffect transition="in" filter="barn(outHorizontal)">
                                      <p:cBhvr>
                                        <p:cTn id="29" dur="1000"/>
                                        <p:tgtEl>
                                          <p:spTgt spid="6"/>
                                        </p:tgtEl>
                                      </p:cBhvr>
                                    </p:animEffect>
                                  </p:childTnLst>
                                </p:cTn>
                              </p:par>
                              <p:par>
                                <p:cTn id="30" presetID="12" presetClass="entr" presetSubtype="4" fill="hold" nodeType="withEffect">
                                  <p:stCondLst>
                                    <p:cond delay="15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1500"/>
                                        <p:tgtEl>
                                          <p:spTgt spid="19"/>
                                        </p:tgtEl>
                                        <p:attrNameLst>
                                          <p:attrName>ppt_y</p:attrName>
                                        </p:attrNameLst>
                                      </p:cBhvr>
                                      <p:tavLst>
                                        <p:tav tm="0">
                                          <p:val>
                                            <p:strVal val="#ppt_y+#ppt_h*1.125000"/>
                                          </p:val>
                                        </p:tav>
                                        <p:tav tm="100000">
                                          <p:val>
                                            <p:strVal val="#ppt_y"/>
                                          </p:val>
                                        </p:tav>
                                      </p:tavLst>
                                    </p:anim>
                                    <p:animEffect transition="in" filter="wipe(up)">
                                      <p:cBhvr>
                                        <p:cTn id="33" dur="1500"/>
                                        <p:tgtEl>
                                          <p:spTgt spid="19"/>
                                        </p:tgtEl>
                                      </p:cBhvr>
                                    </p:animEffect>
                                  </p:childTnLst>
                                </p:cTn>
                              </p:par>
                              <p:par>
                                <p:cTn id="34" presetID="12" presetClass="entr" presetSubtype="1" fill="hold" nodeType="withEffect">
                                  <p:stCondLst>
                                    <p:cond delay="15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500"/>
                                        <p:tgtEl>
                                          <p:spTgt spid="18"/>
                                        </p:tgtEl>
                                        <p:attrNameLst>
                                          <p:attrName>ppt_y</p:attrName>
                                        </p:attrNameLst>
                                      </p:cBhvr>
                                      <p:tavLst>
                                        <p:tav tm="0">
                                          <p:val>
                                            <p:strVal val="#ppt_y-#ppt_h*1.125000"/>
                                          </p:val>
                                        </p:tav>
                                        <p:tav tm="100000">
                                          <p:val>
                                            <p:strVal val="#ppt_y"/>
                                          </p:val>
                                        </p:tav>
                                      </p:tavLst>
                                    </p:anim>
                                    <p:animEffect transition="in" filter="wipe(down)">
                                      <p:cBhvr>
                                        <p:cTn id="37" dur="1500"/>
                                        <p:tgtEl>
                                          <p:spTgt spid="18"/>
                                        </p:tgtEl>
                                      </p:cBhvr>
                                    </p:animEffect>
                                  </p:childTnLst>
                                </p:cTn>
                              </p:par>
                              <p:par>
                                <p:cTn id="38" presetID="23" presetClass="entr" presetSubtype="16" fill="hold" grpId="0" nodeType="withEffect">
                                  <p:stCondLst>
                                    <p:cond delay="2500"/>
                                  </p:stCondLst>
                                  <p:childTnLst>
                                    <p:set>
                                      <p:cBhvr>
                                        <p:cTn id="39" dur="1" fill="hold">
                                          <p:stCondLst>
                                            <p:cond delay="0"/>
                                          </p:stCondLst>
                                        </p:cTn>
                                        <p:tgtEl>
                                          <p:spTgt spid="26"/>
                                        </p:tgtEl>
                                        <p:attrNameLst>
                                          <p:attrName>style.visibility</p:attrName>
                                        </p:attrNameLst>
                                      </p:cBhvr>
                                      <p:to>
                                        <p:strVal val="visible"/>
                                      </p:to>
                                    </p:set>
                                    <p:anim calcmode="lin" valueType="num">
                                      <p:cBhvr>
                                        <p:cTn id="40" dur="1000" fill="hold"/>
                                        <p:tgtEl>
                                          <p:spTgt spid="26"/>
                                        </p:tgtEl>
                                        <p:attrNameLst>
                                          <p:attrName>ppt_w</p:attrName>
                                        </p:attrNameLst>
                                      </p:cBhvr>
                                      <p:tavLst>
                                        <p:tav tm="0">
                                          <p:val>
                                            <p:fltVal val="0"/>
                                          </p:val>
                                        </p:tav>
                                        <p:tav tm="100000">
                                          <p:val>
                                            <p:strVal val="#ppt_w"/>
                                          </p:val>
                                        </p:tav>
                                      </p:tavLst>
                                    </p:anim>
                                    <p:anim calcmode="lin" valueType="num">
                                      <p:cBhvr>
                                        <p:cTn id="41" dur="1000" fill="hold"/>
                                        <p:tgtEl>
                                          <p:spTgt spid="26"/>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2500"/>
                                  </p:stCondLst>
                                  <p:childTnLst>
                                    <p:set>
                                      <p:cBhvr>
                                        <p:cTn id="43" dur="1" fill="hold">
                                          <p:stCondLst>
                                            <p:cond delay="0"/>
                                          </p:stCondLst>
                                        </p:cTn>
                                        <p:tgtEl>
                                          <p:spTgt spid="25"/>
                                        </p:tgtEl>
                                        <p:attrNameLst>
                                          <p:attrName>style.visibility</p:attrName>
                                        </p:attrNameLst>
                                      </p:cBhvr>
                                      <p:to>
                                        <p:strVal val="visible"/>
                                      </p:to>
                                    </p:set>
                                    <p:anim calcmode="lin" valueType="num">
                                      <p:cBhvr>
                                        <p:cTn id="44" dur="1000" fill="hold"/>
                                        <p:tgtEl>
                                          <p:spTgt spid="25"/>
                                        </p:tgtEl>
                                        <p:attrNameLst>
                                          <p:attrName>ppt_w</p:attrName>
                                        </p:attrNameLst>
                                      </p:cBhvr>
                                      <p:tavLst>
                                        <p:tav tm="0">
                                          <p:val>
                                            <p:fltVal val="0"/>
                                          </p:val>
                                        </p:tav>
                                        <p:tav tm="100000">
                                          <p:val>
                                            <p:strVal val="#ppt_w"/>
                                          </p:val>
                                        </p:tav>
                                      </p:tavLst>
                                    </p:anim>
                                    <p:anim calcmode="lin" valueType="num">
                                      <p:cBhvr>
                                        <p:cTn id="45" dur="1000" fill="hold"/>
                                        <p:tgtEl>
                                          <p:spTgt spid="25"/>
                                        </p:tgtEl>
                                        <p:attrNameLst>
                                          <p:attrName>ppt_h</p:attrName>
                                        </p:attrNameLst>
                                      </p:cBhvr>
                                      <p:tavLst>
                                        <p:tav tm="0">
                                          <p:val>
                                            <p:fltVal val="0"/>
                                          </p:val>
                                        </p:tav>
                                        <p:tav tm="100000">
                                          <p:val>
                                            <p:strVal val="#ppt_h"/>
                                          </p:val>
                                        </p:tav>
                                      </p:tavLst>
                                    </p:anim>
                                  </p:childTnLst>
                                </p:cTn>
                              </p:par>
                              <p:par>
                                <p:cTn id="46" presetID="23" presetClass="entr" presetSubtype="16" fill="hold" grpId="0" nodeType="withEffect">
                                  <p:stCondLst>
                                    <p:cond delay="3000"/>
                                  </p:stCondLst>
                                  <p:childTnLst>
                                    <p:set>
                                      <p:cBhvr>
                                        <p:cTn id="47" dur="1" fill="hold">
                                          <p:stCondLst>
                                            <p:cond delay="0"/>
                                          </p:stCondLst>
                                        </p:cTn>
                                        <p:tgtEl>
                                          <p:spTgt spid="27"/>
                                        </p:tgtEl>
                                        <p:attrNameLst>
                                          <p:attrName>style.visibility</p:attrName>
                                        </p:attrNameLst>
                                      </p:cBhvr>
                                      <p:to>
                                        <p:strVal val="visible"/>
                                      </p:to>
                                    </p:set>
                                    <p:anim calcmode="lin" valueType="num">
                                      <p:cBhvr>
                                        <p:cTn id="48" dur="1000" fill="hold"/>
                                        <p:tgtEl>
                                          <p:spTgt spid="27"/>
                                        </p:tgtEl>
                                        <p:attrNameLst>
                                          <p:attrName>ppt_w</p:attrName>
                                        </p:attrNameLst>
                                      </p:cBhvr>
                                      <p:tavLst>
                                        <p:tav tm="0">
                                          <p:val>
                                            <p:fltVal val="0"/>
                                          </p:val>
                                        </p:tav>
                                        <p:tav tm="100000">
                                          <p:val>
                                            <p:strVal val="#ppt_w"/>
                                          </p:val>
                                        </p:tav>
                                      </p:tavLst>
                                    </p:anim>
                                    <p:anim calcmode="lin" valueType="num">
                                      <p:cBhvr>
                                        <p:cTn id="49" dur="1000" fill="hold"/>
                                        <p:tgtEl>
                                          <p:spTgt spid="27"/>
                                        </p:tgtEl>
                                        <p:attrNameLst>
                                          <p:attrName>ppt_h</p:attrName>
                                        </p:attrNameLst>
                                      </p:cBhvr>
                                      <p:tavLst>
                                        <p:tav tm="0">
                                          <p:val>
                                            <p:fltVal val="0"/>
                                          </p:val>
                                        </p:tav>
                                        <p:tav tm="100000">
                                          <p:val>
                                            <p:strVal val="#ppt_h"/>
                                          </p:val>
                                        </p:tav>
                                      </p:tavLst>
                                    </p:anim>
                                  </p:childTnLst>
                                </p:cTn>
                              </p:par>
                              <p:par>
                                <p:cTn id="50" presetID="23" presetClass="entr" presetSubtype="16" fill="hold" grpId="0" nodeType="withEffect">
                                  <p:stCondLst>
                                    <p:cond delay="3000"/>
                                  </p:stCondLst>
                                  <p:childTnLst>
                                    <p:set>
                                      <p:cBhvr>
                                        <p:cTn id="51" dur="1" fill="hold">
                                          <p:stCondLst>
                                            <p:cond delay="0"/>
                                          </p:stCondLst>
                                        </p:cTn>
                                        <p:tgtEl>
                                          <p:spTgt spid="28"/>
                                        </p:tgtEl>
                                        <p:attrNameLst>
                                          <p:attrName>style.visibility</p:attrName>
                                        </p:attrNameLst>
                                      </p:cBhvr>
                                      <p:to>
                                        <p:strVal val="visible"/>
                                      </p:to>
                                    </p:set>
                                    <p:anim calcmode="lin" valueType="num">
                                      <p:cBhvr>
                                        <p:cTn id="52" dur="1000" fill="hold"/>
                                        <p:tgtEl>
                                          <p:spTgt spid="28"/>
                                        </p:tgtEl>
                                        <p:attrNameLst>
                                          <p:attrName>ppt_w</p:attrName>
                                        </p:attrNameLst>
                                      </p:cBhvr>
                                      <p:tavLst>
                                        <p:tav tm="0">
                                          <p:val>
                                            <p:fltVal val="0"/>
                                          </p:val>
                                        </p:tav>
                                        <p:tav tm="100000">
                                          <p:val>
                                            <p:strVal val="#ppt_w"/>
                                          </p:val>
                                        </p:tav>
                                      </p:tavLst>
                                    </p:anim>
                                    <p:anim calcmode="lin" valueType="num">
                                      <p:cBhvr>
                                        <p:cTn id="53" dur="1000" fill="hold"/>
                                        <p:tgtEl>
                                          <p:spTgt spid="28"/>
                                        </p:tgtEl>
                                        <p:attrNameLst>
                                          <p:attrName>ppt_h</p:attrName>
                                        </p:attrNameLst>
                                      </p:cBhvr>
                                      <p:tavLst>
                                        <p:tav tm="0">
                                          <p:val>
                                            <p:fltVal val="0"/>
                                          </p:val>
                                        </p:tav>
                                        <p:tav tm="100000">
                                          <p:val>
                                            <p:strVal val="#ppt_h"/>
                                          </p:val>
                                        </p:tav>
                                      </p:tavLst>
                                    </p:anim>
                                  </p:childTnLst>
                                </p:cTn>
                              </p:par>
                              <p:par>
                                <p:cTn id="54" presetID="23" presetClass="entr" presetSubtype="16" fill="hold" grpId="0" nodeType="withEffect">
                                  <p:stCondLst>
                                    <p:cond delay="3000"/>
                                  </p:stCondLst>
                                  <p:childTnLst>
                                    <p:set>
                                      <p:cBhvr>
                                        <p:cTn id="55" dur="1" fill="hold">
                                          <p:stCondLst>
                                            <p:cond delay="0"/>
                                          </p:stCondLst>
                                        </p:cTn>
                                        <p:tgtEl>
                                          <p:spTgt spid="34"/>
                                        </p:tgtEl>
                                        <p:attrNameLst>
                                          <p:attrName>style.visibility</p:attrName>
                                        </p:attrNameLst>
                                      </p:cBhvr>
                                      <p:to>
                                        <p:strVal val="visible"/>
                                      </p:to>
                                    </p:set>
                                    <p:anim calcmode="lin" valueType="num">
                                      <p:cBhvr>
                                        <p:cTn id="56" dur="1000" fill="hold"/>
                                        <p:tgtEl>
                                          <p:spTgt spid="34"/>
                                        </p:tgtEl>
                                        <p:attrNameLst>
                                          <p:attrName>ppt_w</p:attrName>
                                        </p:attrNameLst>
                                      </p:cBhvr>
                                      <p:tavLst>
                                        <p:tav tm="0">
                                          <p:val>
                                            <p:fltVal val="0"/>
                                          </p:val>
                                        </p:tav>
                                        <p:tav tm="100000">
                                          <p:val>
                                            <p:strVal val="#ppt_w"/>
                                          </p:val>
                                        </p:tav>
                                      </p:tavLst>
                                    </p:anim>
                                    <p:anim calcmode="lin" valueType="num">
                                      <p:cBhvr>
                                        <p:cTn id="57" dur="1000" fill="hold"/>
                                        <p:tgtEl>
                                          <p:spTgt spid="34"/>
                                        </p:tgtEl>
                                        <p:attrNameLst>
                                          <p:attrName>ppt_h</p:attrName>
                                        </p:attrNameLst>
                                      </p:cBhvr>
                                      <p:tavLst>
                                        <p:tav tm="0">
                                          <p:val>
                                            <p:fltVal val="0"/>
                                          </p:val>
                                        </p:tav>
                                        <p:tav tm="100000">
                                          <p:val>
                                            <p:strVal val="#ppt_h"/>
                                          </p:val>
                                        </p:tav>
                                      </p:tavLst>
                                    </p:anim>
                                  </p:childTnLst>
                                </p:cTn>
                              </p:par>
                              <p:par>
                                <p:cTn id="58" presetID="23" presetClass="entr" presetSubtype="16" fill="hold" grpId="0" nodeType="withEffect">
                                  <p:stCondLst>
                                    <p:cond delay="3000"/>
                                  </p:stCondLst>
                                  <p:childTnLst>
                                    <p:set>
                                      <p:cBhvr>
                                        <p:cTn id="59" dur="1" fill="hold">
                                          <p:stCondLst>
                                            <p:cond delay="0"/>
                                          </p:stCondLst>
                                        </p:cTn>
                                        <p:tgtEl>
                                          <p:spTgt spid="35"/>
                                        </p:tgtEl>
                                        <p:attrNameLst>
                                          <p:attrName>style.visibility</p:attrName>
                                        </p:attrNameLst>
                                      </p:cBhvr>
                                      <p:to>
                                        <p:strVal val="visible"/>
                                      </p:to>
                                    </p:set>
                                    <p:anim calcmode="lin" valueType="num">
                                      <p:cBhvr>
                                        <p:cTn id="60" dur="1000" fill="hold"/>
                                        <p:tgtEl>
                                          <p:spTgt spid="35"/>
                                        </p:tgtEl>
                                        <p:attrNameLst>
                                          <p:attrName>ppt_w</p:attrName>
                                        </p:attrNameLst>
                                      </p:cBhvr>
                                      <p:tavLst>
                                        <p:tav tm="0">
                                          <p:val>
                                            <p:fltVal val="0"/>
                                          </p:val>
                                        </p:tav>
                                        <p:tav tm="100000">
                                          <p:val>
                                            <p:strVal val="#ppt_w"/>
                                          </p:val>
                                        </p:tav>
                                      </p:tavLst>
                                    </p:anim>
                                    <p:anim calcmode="lin" valueType="num">
                                      <p:cBhvr>
                                        <p:cTn id="61" dur="1000" fill="hold"/>
                                        <p:tgtEl>
                                          <p:spTgt spid="35"/>
                                        </p:tgtEl>
                                        <p:attrNameLst>
                                          <p:attrName>ppt_h</p:attrName>
                                        </p:attrNameLst>
                                      </p:cBhvr>
                                      <p:tavLst>
                                        <p:tav tm="0">
                                          <p:val>
                                            <p:fltVal val="0"/>
                                          </p:val>
                                        </p:tav>
                                        <p:tav tm="100000">
                                          <p:val>
                                            <p:strVal val="#ppt_h"/>
                                          </p:val>
                                        </p:tav>
                                      </p:tavLst>
                                    </p:anim>
                                  </p:childTnLst>
                                </p:cTn>
                              </p:par>
                              <p:par>
                                <p:cTn id="62" presetID="23" presetClass="entr" presetSubtype="16" fill="hold" grpId="0" nodeType="withEffect">
                                  <p:stCondLst>
                                    <p:cond delay="3500"/>
                                  </p:stCondLst>
                                  <p:childTnLst>
                                    <p:set>
                                      <p:cBhvr>
                                        <p:cTn id="63" dur="1" fill="hold">
                                          <p:stCondLst>
                                            <p:cond delay="0"/>
                                          </p:stCondLst>
                                        </p:cTn>
                                        <p:tgtEl>
                                          <p:spTgt spid="29"/>
                                        </p:tgtEl>
                                        <p:attrNameLst>
                                          <p:attrName>style.visibility</p:attrName>
                                        </p:attrNameLst>
                                      </p:cBhvr>
                                      <p:to>
                                        <p:strVal val="visible"/>
                                      </p:to>
                                    </p:set>
                                    <p:anim calcmode="lin" valueType="num">
                                      <p:cBhvr>
                                        <p:cTn id="64" dur="1000" fill="hold"/>
                                        <p:tgtEl>
                                          <p:spTgt spid="29"/>
                                        </p:tgtEl>
                                        <p:attrNameLst>
                                          <p:attrName>ppt_w</p:attrName>
                                        </p:attrNameLst>
                                      </p:cBhvr>
                                      <p:tavLst>
                                        <p:tav tm="0">
                                          <p:val>
                                            <p:fltVal val="0"/>
                                          </p:val>
                                        </p:tav>
                                        <p:tav tm="100000">
                                          <p:val>
                                            <p:strVal val="#ppt_w"/>
                                          </p:val>
                                        </p:tav>
                                      </p:tavLst>
                                    </p:anim>
                                    <p:anim calcmode="lin" valueType="num">
                                      <p:cBhvr>
                                        <p:cTn id="65" dur="1000" fill="hold"/>
                                        <p:tgtEl>
                                          <p:spTgt spid="29"/>
                                        </p:tgtEl>
                                        <p:attrNameLst>
                                          <p:attrName>ppt_h</p:attrName>
                                        </p:attrNameLst>
                                      </p:cBhvr>
                                      <p:tavLst>
                                        <p:tav tm="0">
                                          <p:val>
                                            <p:fltVal val="0"/>
                                          </p:val>
                                        </p:tav>
                                        <p:tav tm="100000">
                                          <p:val>
                                            <p:strVal val="#ppt_h"/>
                                          </p:val>
                                        </p:tav>
                                      </p:tavLst>
                                    </p:anim>
                                  </p:childTnLst>
                                </p:cTn>
                              </p:par>
                              <p:par>
                                <p:cTn id="66" presetID="23" presetClass="entr" presetSubtype="16" fill="hold" grpId="0" nodeType="withEffect">
                                  <p:stCondLst>
                                    <p:cond delay="3500"/>
                                  </p:stCondLst>
                                  <p:childTnLst>
                                    <p:set>
                                      <p:cBhvr>
                                        <p:cTn id="67" dur="1" fill="hold">
                                          <p:stCondLst>
                                            <p:cond delay="0"/>
                                          </p:stCondLst>
                                        </p:cTn>
                                        <p:tgtEl>
                                          <p:spTgt spid="30"/>
                                        </p:tgtEl>
                                        <p:attrNameLst>
                                          <p:attrName>style.visibility</p:attrName>
                                        </p:attrNameLst>
                                      </p:cBhvr>
                                      <p:to>
                                        <p:strVal val="visible"/>
                                      </p:to>
                                    </p:set>
                                    <p:anim calcmode="lin" valueType="num">
                                      <p:cBhvr>
                                        <p:cTn id="68" dur="1000" fill="hold"/>
                                        <p:tgtEl>
                                          <p:spTgt spid="30"/>
                                        </p:tgtEl>
                                        <p:attrNameLst>
                                          <p:attrName>ppt_w</p:attrName>
                                        </p:attrNameLst>
                                      </p:cBhvr>
                                      <p:tavLst>
                                        <p:tav tm="0">
                                          <p:val>
                                            <p:fltVal val="0"/>
                                          </p:val>
                                        </p:tav>
                                        <p:tav tm="100000">
                                          <p:val>
                                            <p:strVal val="#ppt_w"/>
                                          </p:val>
                                        </p:tav>
                                      </p:tavLst>
                                    </p:anim>
                                    <p:anim calcmode="lin" valueType="num">
                                      <p:cBhvr>
                                        <p:cTn id="69" dur="1000" fill="hold"/>
                                        <p:tgtEl>
                                          <p:spTgt spid="30"/>
                                        </p:tgtEl>
                                        <p:attrNameLst>
                                          <p:attrName>ppt_h</p:attrName>
                                        </p:attrNameLst>
                                      </p:cBhvr>
                                      <p:tavLst>
                                        <p:tav tm="0">
                                          <p:val>
                                            <p:fltVal val="0"/>
                                          </p:val>
                                        </p:tav>
                                        <p:tav tm="100000">
                                          <p:val>
                                            <p:strVal val="#ppt_h"/>
                                          </p:val>
                                        </p:tav>
                                      </p:tavLst>
                                    </p:anim>
                                  </p:childTnLst>
                                </p:cTn>
                              </p:par>
                              <p:par>
                                <p:cTn id="70" presetID="23" presetClass="entr" presetSubtype="16" fill="hold" grpId="0" nodeType="withEffect">
                                  <p:stCondLst>
                                    <p:cond delay="3500"/>
                                  </p:stCondLst>
                                  <p:childTnLst>
                                    <p:set>
                                      <p:cBhvr>
                                        <p:cTn id="71" dur="1" fill="hold">
                                          <p:stCondLst>
                                            <p:cond delay="0"/>
                                          </p:stCondLst>
                                        </p:cTn>
                                        <p:tgtEl>
                                          <p:spTgt spid="31"/>
                                        </p:tgtEl>
                                        <p:attrNameLst>
                                          <p:attrName>style.visibility</p:attrName>
                                        </p:attrNameLst>
                                      </p:cBhvr>
                                      <p:to>
                                        <p:strVal val="visible"/>
                                      </p:to>
                                    </p:set>
                                    <p:anim calcmode="lin" valueType="num">
                                      <p:cBhvr>
                                        <p:cTn id="72" dur="1000" fill="hold"/>
                                        <p:tgtEl>
                                          <p:spTgt spid="31"/>
                                        </p:tgtEl>
                                        <p:attrNameLst>
                                          <p:attrName>ppt_w</p:attrName>
                                        </p:attrNameLst>
                                      </p:cBhvr>
                                      <p:tavLst>
                                        <p:tav tm="0">
                                          <p:val>
                                            <p:fltVal val="0"/>
                                          </p:val>
                                        </p:tav>
                                        <p:tav tm="100000">
                                          <p:val>
                                            <p:strVal val="#ppt_w"/>
                                          </p:val>
                                        </p:tav>
                                      </p:tavLst>
                                    </p:anim>
                                    <p:anim calcmode="lin" valueType="num">
                                      <p:cBhvr>
                                        <p:cTn id="73" dur="1000" fill="hold"/>
                                        <p:tgtEl>
                                          <p:spTgt spid="31"/>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3500"/>
                                  </p:stCondLst>
                                  <p:childTnLst>
                                    <p:set>
                                      <p:cBhvr>
                                        <p:cTn id="75" dur="1" fill="hold">
                                          <p:stCondLst>
                                            <p:cond delay="0"/>
                                          </p:stCondLst>
                                        </p:cTn>
                                        <p:tgtEl>
                                          <p:spTgt spid="32"/>
                                        </p:tgtEl>
                                        <p:attrNameLst>
                                          <p:attrName>style.visibility</p:attrName>
                                        </p:attrNameLst>
                                      </p:cBhvr>
                                      <p:to>
                                        <p:strVal val="visible"/>
                                      </p:to>
                                    </p:set>
                                    <p:anim calcmode="lin" valueType="num">
                                      <p:cBhvr>
                                        <p:cTn id="76" dur="1000" fill="hold"/>
                                        <p:tgtEl>
                                          <p:spTgt spid="32"/>
                                        </p:tgtEl>
                                        <p:attrNameLst>
                                          <p:attrName>ppt_w</p:attrName>
                                        </p:attrNameLst>
                                      </p:cBhvr>
                                      <p:tavLst>
                                        <p:tav tm="0">
                                          <p:val>
                                            <p:fltVal val="0"/>
                                          </p:val>
                                        </p:tav>
                                        <p:tav tm="100000">
                                          <p:val>
                                            <p:strVal val="#ppt_w"/>
                                          </p:val>
                                        </p:tav>
                                      </p:tavLst>
                                    </p:anim>
                                    <p:anim calcmode="lin" valueType="num">
                                      <p:cBhvr>
                                        <p:cTn id="77" dur="1000" fill="hold"/>
                                        <p:tgtEl>
                                          <p:spTgt spid="32"/>
                                        </p:tgtEl>
                                        <p:attrNameLst>
                                          <p:attrName>ppt_h</p:attrName>
                                        </p:attrNameLst>
                                      </p:cBhvr>
                                      <p:tavLst>
                                        <p:tav tm="0">
                                          <p:val>
                                            <p:fltVal val="0"/>
                                          </p:val>
                                        </p:tav>
                                        <p:tav tm="100000">
                                          <p:val>
                                            <p:strVal val="#ppt_h"/>
                                          </p:val>
                                        </p:tav>
                                      </p:tavLst>
                                    </p:anim>
                                  </p:childTnLst>
                                </p:cTn>
                              </p:par>
                              <p:par>
                                <p:cTn id="78" presetID="23" presetClass="entr" presetSubtype="16" fill="hold" grpId="0" nodeType="withEffect">
                                  <p:stCondLst>
                                    <p:cond delay="3500"/>
                                  </p:stCondLst>
                                  <p:childTnLst>
                                    <p:set>
                                      <p:cBhvr>
                                        <p:cTn id="79" dur="1" fill="hold">
                                          <p:stCondLst>
                                            <p:cond delay="0"/>
                                          </p:stCondLst>
                                        </p:cTn>
                                        <p:tgtEl>
                                          <p:spTgt spid="33"/>
                                        </p:tgtEl>
                                        <p:attrNameLst>
                                          <p:attrName>style.visibility</p:attrName>
                                        </p:attrNameLst>
                                      </p:cBhvr>
                                      <p:to>
                                        <p:strVal val="visible"/>
                                      </p:to>
                                    </p:set>
                                    <p:anim calcmode="lin" valueType="num">
                                      <p:cBhvr>
                                        <p:cTn id="80" dur="1000" fill="hold"/>
                                        <p:tgtEl>
                                          <p:spTgt spid="33"/>
                                        </p:tgtEl>
                                        <p:attrNameLst>
                                          <p:attrName>ppt_w</p:attrName>
                                        </p:attrNameLst>
                                      </p:cBhvr>
                                      <p:tavLst>
                                        <p:tav tm="0">
                                          <p:val>
                                            <p:fltVal val="0"/>
                                          </p:val>
                                        </p:tav>
                                        <p:tav tm="100000">
                                          <p:val>
                                            <p:strVal val="#ppt_w"/>
                                          </p:val>
                                        </p:tav>
                                      </p:tavLst>
                                    </p:anim>
                                    <p:anim calcmode="lin" valueType="num">
                                      <p:cBhvr>
                                        <p:cTn id="81" dur="1000" fill="hold"/>
                                        <p:tgtEl>
                                          <p:spTgt spid="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3" name="Connector: Curved 162">
            <a:extLst>
              <a:ext uri="{FF2B5EF4-FFF2-40B4-BE49-F238E27FC236}">
                <a16:creationId xmlns:a16="http://schemas.microsoft.com/office/drawing/2014/main" id="{CCE5F56C-F63E-4B50-B208-5CFD2BF2F7BE}"/>
              </a:ext>
            </a:extLst>
          </p:cNvPr>
          <p:cNvCxnSpPr>
            <a:cxnSpLocks/>
            <a:stCxn id="67" idx="3"/>
            <a:endCxn id="20" idx="1"/>
          </p:cNvCxnSpPr>
          <p:nvPr/>
        </p:nvCxnSpPr>
        <p:spPr>
          <a:xfrm>
            <a:off x="8895903" y="3875015"/>
            <a:ext cx="460822" cy="732670"/>
          </a:xfrm>
          <a:prstGeom prst="curvedConnector3">
            <a:avLst>
              <a:gd name="adj1" fmla="val 35481"/>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45" name="Connector: Curved 144">
            <a:extLst>
              <a:ext uri="{FF2B5EF4-FFF2-40B4-BE49-F238E27FC236}">
                <a16:creationId xmlns:a16="http://schemas.microsoft.com/office/drawing/2014/main" id="{5C6703B7-9855-4004-8A8C-0FE5A047B807}"/>
              </a:ext>
            </a:extLst>
          </p:cNvPr>
          <p:cNvCxnSpPr>
            <a:cxnSpLocks/>
            <a:stCxn id="29" idx="3"/>
            <a:endCxn id="15" idx="1"/>
          </p:cNvCxnSpPr>
          <p:nvPr/>
        </p:nvCxnSpPr>
        <p:spPr>
          <a:xfrm flipV="1">
            <a:off x="8895903" y="3087380"/>
            <a:ext cx="460822" cy="165772"/>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47" name="Connector: Curved 146">
            <a:extLst>
              <a:ext uri="{FF2B5EF4-FFF2-40B4-BE49-F238E27FC236}">
                <a16:creationId xmlns:a16="http://schemas.microsoft.com/office/drawing/2014/main" id="{4A1810D7-8682-47AB-9F72-7D3C9BD1F23E}"/>
              </a:ext>
            </a:extLst>
          </p:cNvPr>
          <p:cNvCxnSpPr>
            <a:cxnSpLocks/>
            <a:stCxn id="29" idx="3"/>
            <a:endCxn id="16" idx="1"/>
          </p:cNvCxnSpPr>
          <p:nvPr/>
        </p:nvCxnSpPr>
        <p:spPr>
          <a:xfrm>
            <a:off x="8895903" y="3253152"/>
            <a:ext cx="460822" cy="138289"/>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51" name="Connector: Curved 150">
            <a:extLst>
              <a:ext uri="{FF2B5EF4-FFF2-40B4-BE49-F238E27FC236}">
                <a16:creationId xmlns:a16="http://schemas.microsoft.com/office/drawing/2014/main" id="{7250C743-9DF4-4BB7-8C2D-2A61D208A36E}"/>
              </a:ext>
            </a:extLst>
          </p:cNvPr>
          <p:cNvCxnSpPr>
            <a:cxnSpLocks/>
            <a:stCxn id="29" idx="3"/>
            <a:endCxn id="17" idx="1"/>
          </p:cNvCxnSpPr>
          <p:nvPr/>
        </p:nvCxnSpPr>
        <p:spPr>
          <a:xfrm>
            <a:off x="8895903" y="3253152"/>
            <a:ext cx="460822" cy="442350"/>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53" name="Connector: Curved 152">
            <a:extLst>
              <a:ext uri="{FF2B5EF4-FFF2-40B4-BE49-F238E27FC236}">
                <a16:creationId xmlns:a16="http://schemas.microsoft.com/office/drawing/2014/main" id="{676D2886-DB0D-4F56-8680-8D9CBCAD297B}"/>
              </a:ext>
            </a:extLst>
          </p:cNvPr>
          <p:cNvCxnSpPr>
            <a:cxnSpLocks/>
            <a:stCxn id="29" idx="3"/>
            <a:endCxn id="18" idx="1"/>
          </p:cNvCxnSpPr>
          <p:nvPr/>
        </p:nvCxnSpPr>
        <p:spPr>
          <a:xfrm>
            <a:off x="8895903" y="3253152"/>
            <a:ext cx="460822" cy="746411"/>
          </a:xfrm>
          <a:prstGeom prst="curvedConnector3">
            <a:avLst>
              <a:gd name="adj1" fmla="val 35481"/>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39" name="Connector: Curved 138">
            <a:extLst>
              <a:ext uri="{FF2B5EF4-FFF2-40B4-BE49-F238E27FC236}">
                <a16:creationId xmlns:a16="http://schemas.microsoft.com/office/drawing/2014/main" id="{807447B7-664A-4205-B66D-01673E9D32D3}"/>
              </a:ext>
            </a:extLst>
          </p:cNvPr>
          <p:cNvCxnSpPr>
            <a:cxnSpLocks/>
            <a:stCxn id="28" idx="3"/>
            <a:endCxn id="14" idx="1"/>
          </p:cNvCxnSpPr>
          <p:nvPr/>
        </p:nvCxnSpPr>
        <p:spPr>
          <a:xfrm>
            <a:off x="8895903" y="2631289"/>
            <a:ext cx="460822" cy="152030"/>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41" name="Connector: Curved 140">
            <a:extLst>
              <a:ext uri="{FF2B5EF4-FFF2-40B4-BE49-F238E27FC236}">
                <a16:creationId xmlns:a16="http://schemas.microsoft.com/office/drawing/2014/main" id="{FDFB4638-61F4-4454-8010-6913C3E80FDC}"/>
              </a:ext>
            </a:extLst>
          </p:cNvPr>
          <p:cNvCxnSpPr>
            <a:cxnSpLocks/>
            <a:stCxn id="28" idx="3"/>
            <a:endCxn id="13" idx="1"/>
          </p:cNvCxnSpPr>
          <p:nvPr/>
        </p:nvCxnSpPr>
        <p:spPr>
          <a:xfrm flipV="1">
            <a:off x="8895903" y="2479258"/>
            <a:ext cx="460822" cy="152031"/>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29" name="Connector: Curved 128">
            <a:extLst>
              <a:ext uri="{FF2B5EF4-FFF2-40B4-BE49-F238E27FC236}">
                <a16:creationId xmlns:a16="http://schemas.microsoft.com/office/drawing/2014/main" id="{AB894260-D231-4571-94E5-2A0E0CA9F6EA}"/>
              </a:ext>
            </a:extLst>
          </p:cNvPr>
          <p:cNvCxnSpPr>
            <a:cxnSpLocks/>
            <a:stCxn id="27" idx="3"/>
            <a:endCxn id="10" idx="1"/>
          </p:cNvCxnSpPr>
          <p:nvPr/>
        </p:nvCxnSpPr>
        <p:spPr>
          <a:xfrm flipV="1">
            <a:off x="8895903" y="1567075"/>
            <a:ext cx="460822" cy="304061"/>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32" name="Connector: Curved 131">
            <a:extLst>
              <a:ext uri="{FF2B5EF4-FFF2-40B4-BE49-F238E27FC236}">
                <a16:creationId xmlns:a16="http://schemas.microsoft.com/office/drawing/2014/main" id="{F2CD47DE-DD72-4203-89C4-E55EC6E729E0}"/>
              </a:ext>
            </a:extLst>
          </p:cNvPr>
          <p:cNvCxnSpPr>
            <a:cxnSpLocks/>
            <a:stCxn id="27" idx="3"/>
            <a:endCxn id="11" idx="1"/>
          </p:cNvCxnSpPr>
          <p:nvPr/>
        </p:nvCxnSpPr>
        <p:spPr>
          <a:xfrm>
            <a:off x="8895903" y="1871136"/>
            <a:ext cx="460822" cy="12700"/>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35" name="Connector: Curved 134">
            <a:extLst>
              <a:ext uri="{FF2B5EF4-FFF2-40B4-BE49-F238E27FC236}">
                <a16:creationId xmlns:a16="http://schemas.microsoft.com/office/drawing/2014/main" id="{76726FFF-677A-48D9-92CE-D6ACFF97F155}"/>
              </a:ext>
            </a:extLst>
          </p:cNvPr>
          <p:cNvCxnSpPr>
            <a:cxnSpLocks/>
            <a:stCxn id="27" idx="3"/>
            <a:endCxn id="12" idx="1"/>
          </p:cNvCxnSpPr>
          <p:nvPr/>
        </p:nvCxnSpPr>
        <p:spPr>
          <a:xfrm>
            <a:off x="8895903" y="1871136"/>
            <a:ext cx="460822" cy="304061"/>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20" name="Connector: Curved 119">
            <a:extLst>
              <a:ext uri="{FF2B5EF4-FFF2-40B4-BE49-F238E27FC236}">
                <a16:creationId xmlns:a16="http://schemas.microsoft.com/office/drawing/2014/main" id="{3AA63384-56F7-4F9D-8C77-5A6938E85103}"/>
              </a:ext>
            </a:extLst>
          </p:cNvPr>
          <p:cNvCxnSpPr>
            <a:cxnSpLocks/>
            <a:stCxn id="26" idx="3"/>
            <a:endCxn id="4" idx="1"/>
          </p:cNvCxnSpPr>
          <p:nvPr/>
        </p:nvCxnSpPr>
        <p:spPr>
          <a:xfrm flipV="1">
            <a:off x="8895903" y="654892"/>
            <a:ext cx="460822" cy="304061"/>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23" name="Connector: Curved 122">
            <a:extLst>
              <a:ext uri="{FF2B5EF4-FFF2-40B4-BE49-F238E27FC236}">
                <a16:creationId xmlns:a16="http://schemas.microsoft.com/office/drawing/2014/main" id="{8527D143-1C00-4DE0-A130-50055DAE14EC}"/>
              </a:ext>
            </a:extLst>
          </p:cNvPr>
          <p:cNvCxnSpPr>
            <a:cxnSpLocks/>
            <a:stCxn id="26" idx="3"/>
            <a:endCxn id="8" idx="1"/>
          </p:cNvCxnSpPr>
          <p:nvPr/>
        </p:nvCxnSpPr>
        <p:spPr>
          <a:xfrm>
            <a:off x="8895903" y="958953"/>
            <a:ext cx="460822" cy="12700"/>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26" name="Connector: Curved 125">
            <a:extLst>
              <a:ext uri="{FF2B5EF4-FFF2-40B4-BE49-F238E27FC236}">
                <a16:creationId xmlns:a16="http://schemas.microsoft.com/office/drawing/2014/main" id="{C3620166-B4D7-4D73-9714-B82A646FC8EE}"/>
              </a:ext>
            </a:extLst>
          </p:cNvPr>
          <p:cNvCxnSpPr>
            <a:cxnSpLocks/>
            <a:stCxn id="26" idx="3"/>
            <a:endCxn id="9" idx="1"/>
          </p:cNvCxnSpPr>
          <p:nvPr/>
        </p:nvCxnSpPr>
        <p:spPr>
          <a:xfrm>
            <a:off x="8895903" y="958953"/>
            <a:ext cx="460822" cy="304061"/>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03" name="Connector: Curved 102">
            <a:extLst>
              <a:ext uri="{FF2B5EF4-FFF2-40B4-BE49-F238E27FC236}">
                <a16:creationId xmlns:a16="http://schemas.microsoft.com/office/drawing/2014/main" id="{0A634960-AD71-44C7-A5D2-E127D8C30364}"/>
              </a:ext>
            </a:extLst>
          </p:cNvPr>
          <p:cNvCxnSpPr>
            <a:cxnSpLocks/>
            <a:stCxn id="75" idx="3"/>
            <a:endCxn id="21" idx="1"/>
          </p:cNvCxnSpPr>
          <p:nvPr/>
        </p:nvCxnSpPr>
        <p:spPr>
          <a:xfrm flipV="1">
            <a:off x="6703118" y="4911746"/>
            <a:ext cx="460822" cy="456092"/>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08" name="Connector: Curved 107">
            <a:extLst>
              <a:ext uri="{FF2B5EF4-FFF2-40B4-BE49-F238E27FC236}">
                <a16:creationId xmlns:a16="http://schemas.microsoft.com/office/drawing/2014/main" id="{6F62EB5B-8E67-4F41-9D82-2662C164F769}"/>
              </a:ext>
            </a:extLst>
          </p:cNvPr>
          <p:cNvCxnSpPr>
            <a:cxnSpLocks/>
            <a:stCxn id="75" idx="3"/>
            <a:endCxn id="22" idx="1"/>
          </p:cNvCxnSpPr>
          <p:nvPr/>
        </p:nvCxnSpPr>
        <p:spPr>
          <a:xfrm flipV="1">
            <a:off x="6703118" y="5215807"/>
            <a:ext cx="460822" cy="152031"/>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4076D1BB-D025-4894-A7FF-8014ADAC2E09}"/>
              </a:ext>
            </a:extLst>
          </p:cNvPr>
          <p:cNvCxnSpPr>
            <a:cxnSpLocks/>
            <a:stCxn id="75" idx="3"/>
            <a:endCxn id="23" idx="1"/>
          </p:cNvCxnSpPr>
          <p:nvPr/>
        </p:nvCxnSpPr>
        <p:spPr>
          <a:xfrm>
            <a:off x="6703118" y="5367838"/>
            <a:ext cx="460822" cy="152030"/>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14" name="Connector: Curved 113">
            <a:extLst>
              <a:ext uri="{FF2B5EF4-FFF2-40B4-BE49-F238E27FC236}">
                <a16:creationId xmlns:a16="http://schemas.microsoft.com/office/drawing/2014/main" id="{D26C7D49-92D6-4062-9068-8DA7F91E20DB}"/>
              </a:ext>
            </a:extLst>
          </p:cNvPr>
          <p:cNvCxnSpPr>
            <a:cxnSpLocks/>
            <a:stCxn id="75" idx="3"/>
            <a:endCxn id="24" idx="1"/>
          </p:cNvCxnSpPr>
          <p:nvPr/>
        </p:nvCxnSpPr>
        <p:spPr>
          <a:xfrm>
            <a:off x="6703118" y="5367838"/>
            <a:ext cx="460822" cy="456091"/>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91DD3E91-84BE-40F6-9F77-C9A8B0F33B29}"/>
              </a:ext>
            </a:extLst>
          </p:cNvPr>
          <p:cNvCxnSpPr>
            <a:cxnSpLocks/>
            <a:stCxn id="194" idx="3"/>
            <a:endCxn id="26" idx="1"/>
          </p:cNvCxnSpPr>
          <p:nvPr/>
        </p:nvCxnSpPr>
        <p:spPr>
          <a:xfrm flipV="1">
            <a:off x="6703118" y="958953"/>
            <a:ext cx="460822" cy="456091"/>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Connector: Curved 90">
            <a:extLst>
              <a:ext uri="{FF2B5EF4-FFF2-40B4-BE49-F238E27FC236}">
                <a16:creationId xmlns:a16="http://schemas.microsoft.com/office/drawing/2014/main" id="{37899678-1E39-4D0B-9DA8-60A7AEA5A7CB}"/>
              </a:ext>
            </a:extLst>
          </p:cNvPr>
          <p:cNvCxnSpPr>
            <a:cxnSpLocks/>
            <a:stCxn id="194" idx="3"/>
            <a:endCxn id="27" idx="1"/>
          </p:cNvCxnSpPr>
          <p:nvPr/>
        </p:nvCxnSpPr>
        <p:spPr>
          <a:xfrm>
            <a:off x="6703118" y="1415044"/>
            <a:ext cx="460822" cy="456092"/>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80972BA5-6FAD-4E97-88C2-9EF109B65B1A}"/>
              </a:ext>
            </a:extLst>
          </p:cNvPr>
          <p:cNvCxnSpPr>
            <a:cxnSpLocks/>
            <a:stCxn id="193" idx="3"/>
            <a:endCxn id="28" idx="1"/>
          </p:cNvCxnSpPr>
          <p:nvPr/>
        </p:nvCxnSpPr>
        <p:spPr>
          <a:xfrm flipV="1">
            <a:off x="6703118" y="2631289"/>
            <a:ext cx="460822" cy="932795"/>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D1912C5F-0EF4-4ABD-B44C-374BEA98874F}"/>
              </a:ext>
            </a:extLst>
          </p:cNvPr>
          <p:cNvCxnSpPr>
            <a:cxnSpLocks/>
            <a:stCxn id="193" idx="3"/>
            <a:endCxn id="29" idx="1"/>
          </p:cNvCxnSpPr>
          <p:nvPr/>
        </p:nvCxnSpPr>
        <p:spPr>
          <a:xfrm flipV="1">
            <a:off x="6703118" y="3253152"/>
            <a:ext cx="460822" cy="310932"/>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7B652247-9431-448C-A044-28702E802CC1}"/>
              </a:ext>
            </a:extLst>
          </p:cNvPr>
          <p:cNvCxnSpPr>
            <a:cxnSpLocks/>
            <a:stCxn id="193" idx="3"/>
            <a:endCxn id="67" idx="1"/>
          </p:cNvCxnSpPr>
          <p:nvPr/>
        </p:nvCxnSpPr>
        <p:spPr>
          <a:xfrm>
            <a:off x="6703118" y="3564084"/>
            <a:ext cx="460822" cy="310931"/>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8375FAF0-4E0D-48B8-9360-DEE97465F8D5}"/>
              </a:ext>
            </a:extLst>
          </p:cNvPr>
          <p:cNvCxnSpPr>
            <a:cxnSpLocks/>
            <a:stCxn id="201" idx="3"/>
            <a:endCxn id="75" idx="1"/>
          </p:cNvCxnSpPr>
          <p:nvPr/>
        </p:nvCxnSpPr>
        <p:spPr>
          <a:xfrm flipV="1">
            <a:off x="4510333" y="5367838"/>
            <a:ext cx="460822" cy="380074"/>
          </a:xfrm>
          <a:prstGeom prst="curved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553F5485-1287-44CF-856D-0CD654C8F5FC}"/>
              </a:ext>
            </a:extLst>
          </p:cNvPr>
          <p:cNvCxnSpPr>
            <a:cxnSpLocks/>
            <a:stCxn id="201" idx="3"/>
            <a:endCxn id="93" idx="1"/>
          </p:cNvCxnSpPr>
          <p:nvPr/>
        </p:nvCxnSpPr>
        <p:spPr>
          <a:xfrm>
            <a:off x="4510333" y="5747912"/>
            <a:ext cx="460822" cy="380073"/>
          </a:xfrm>
          <a:prstGeom prst="curved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Connector: Curved 76">
            <a:extLst>
              <a:ext uri="{FF2B5EF4-FFF2-40B4-BE49-F238E27FC236}">
                <a16:creationId xmlns:a16="http://schemas.microsoft.com/office/drawing/2014/main" id="{A88E3B2D-AC4A-41A4-A4F7-61F0C9F09165}"/>
              </a:ext>
            </a:extLst>
          </p:cNvPr>
          <p:cNvCxnSpPr>
            <a:cxnSpLocks/>
            <a:stCxn id="200" idx="3"/>
            <a:endCxn id="194" idx="1"/>
          </p:cNvCxnSpPr>
          <p:nvPr/>
        </p:nvCxnSpPr>
        <p:spPr>
          <a:xfrm flipV="1">
            <a:off x="4510333" y="1415044"/>
            <a:ext cx="460822" cy="1074520"/>
          </a:xfrm>
          <a:prstGeom prst="curved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6A9338A7-80F6-433C-82EE-CEDB72BF070D}"/>
              </a:ext>
            </a:extLst>
          </p:cNvPr>
          <p:cNvCxnSpPr>
            <a:cxnSpLocks/>
            <a:stCxn id="200" idx="3"/>
            <a:endCxn id="193" idx="1"/>
          </p:cNvCxnSpPr>
          <p:nvPr/>
        </p:nvCxnSpPr>
        <p:spPr>
          <a:xfrm>
            <a:off x="4510333" y="2489564"/>
            <a:ext cx="460822" cy="1074520"/>
          </a:xfrm>
          <a:prstGeom prst="curved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4E5D4C7-ACB4-9A49-85B6-3F56E322F3F1}"/>
              </a:ext>
            </a:extLst>
          </p:cNvPr>
          <p:cNvSpPr txBox="1"/>
          <p:nvPr/>
        </p:nvSpPr>
        <p:spPr>
          <a:xfrm>
            <a:off x="585585" y="886819"/>
            <a:ext cx="2813592" cy="470000"/>
          </a:xfrm>
          <a:prstGeom prst="rect">
            <a:avLst/>
          </a:prstGeom>
          <a:noFill/>
        </p:spPr>
        <p:txBody>
          <a:bodyPr wrap="none" rtlCol="0">
            <a:spAutoFit/>
          </a:bodyPr>
          <a:lstStyle>
            <a:defPPr>
              <a:defRPr lang="en-US"/>
            </a:defPPr>
            <a:lvl1pPr algn="ct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r>
              <a:rPr lang="en-US" dirty="0">
                <a:sym typeface="Helvetica Neue"/>
              </a:rPr>
              <a:t>Value Driver Tree</a:t>
            </a:r>
          </a:p>
        </p:txBody>
      </p:sp>
      <p:sp>
        <p:nvSpPr>
          <p:cNvPr id="4" name="Rectangle: Rounded Corners 3">
            <a:extLst>
              <a:ext uri="{FF2B5EF4-FFF2-40B4-BE49-F238E27FC236}">
                <a16:creationId xmlns:a16="http://schemas.microsoft.com/office/drawing/2014/main" id="{F879E0FC-F0C4-4FB6-9A82-FBB8590A177D}"/>
              </a:ext>
            </a:extLst>
          </p:cNvPr>
          <p:cNvSpPr/>
          <p:nvPr/>
        </p:nvSpPr>
        <p:spPr>
          <a:xfrm>
            <a:off x="9356725" y="541133"/>
            <a:ext cx="2338388" cy="227518"/>
          </a:xfrm>
          <a:prstGeom prst="roundRect">
            <a:avLst>
              <a:gd name="adj" fmla="val 20497"/>
            </a:avLst>
          </a:prstGeom>
          <a:solidFill>
            <a:srgbClr val="F2F2F2"/>
          </a:solidFill>
          <a:ln>
            <a:solidFill>
              <a:srgbClr val="F3F2F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Increase Price</a:t>
            </a:r>
          </a:p>
        </p:txBody>
      </p:sp>
      <p:sp>
        <p:nvSpPr>
          <p:cNvPr id="8" name="Rectangle: Rounded Corners 7">
            <a:extLst>
              <a:ext uri="{FF2B5EF4-FFF2-40B4-BE49-F238E27FC236}">
                <a16:creationId xmlns:a16="http://schemas.microsoft.com/office/drawing/2014/main" id="{D10D7035-40E8-4983-9F74-BA5F73249ED7}"/>
              </a:ext>
            </a:extLst>
          </p:cNvPr>
          <p:cNvSpPr/>
          <p:nvPr/>
        </p:nvSpPr>
        <p:spPr>
          <a:xfrm>
            <a:off x="9356725" y="845194"/>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Increase Volume</a:t>
            </a:r>
          </a:p>
        </p:txBody>
      </p:sp>
      <p:sp>
        <p:nvSpPr>
          <p:cNvPr id="9" name="Rectangle: Rounded Corners 8">
            <a:extLst>
              <a:ext uri="{FF2B5EF4-FFF2-40B4-BE49-F238E27FC236}">
                <a16:creationId xmlns:a16="http://schemas.microsoft.com/office/drawing/2014/main" id="{A18ABB5C-4E3C-441A-9DA7-3714FA554014}"/>
              </a:ext>
            </a:extLst>
          </p:cNvPr>
          <p:cNvSpPr/>
          <p:nvPr/>
        </p:nvSpPr>
        <p:spPr>
          <a:xfrm>
            <a:off x="9356725" y="1149255"/>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Improve product mix</a:t>
            </a:r>
          </a:p>
        </p:txBody>
      </p:sp>
      <p:sp>
        <p:nvSpPr>
          <p:cNvPr id="10" name="Rectangle: Rounded Corners 9">
            <a:extLst>
              <a:ext uri="{FF2B5EF4-FFF2-40B4-BE49-F238E27FC236}">
                <a16:creationId xmlns:a16="http://schemas.microsoft.com/office/drawing/2014/main" id="{2C4B29BB-7BE8-41A8-A2EE-FCB734DDC023}"/>
              </a:ext>
            </a:extLst>
          </p:cNvPr>
          <p:cNvSpPr/>
          <p:nvPr/>
        </p:nvSpPr>
        <p:spPr>
          <a:xfrm>
            <a:off x="9356725" y="1453316"/>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Improve Process</a:t>
            </a:r>
          </a:p>
        </p:txBody>
      </p:sp>
      <p:sp>
        <p:nvSpPr>
          <p:cNvPr id="11" name="Rectangle: Rounded Corners 10">
            <a:extLst>
              <a:ext uri="{FF2B5EF4-FFF2-40B4-BE49-F238E27FC236}">
                <a16:creationId xmlns:a16="http://schemas.microsoft.com/office/drawing/2014/main" id="{D5F21597-DE6B-42A9-A2C7-615E7AC09FC4}"/>
              </a:ext>
            </a:extLst>
          </p:cNvPr>
          <p:cNvSpPr/>
          <p:nvPr/>
        </p:nvSpPr>
        <p:spPr>
          <a:xfrm>
            <a:off x="9356725" y="1757377"/>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Reduce cost of inputs</a:t>
            </a:r>
          </a:p>
        </p:txBody>
      </p:sp>
      <p:sp>
        <p:nvSpPr>
          <p:cNvPr id="12" name="Rectangle: Rounded Corners 11">
            <a:extLst>
              <a:ext uri="{FF2B5EF4-FFF2-40B4-BE49-F238E27FC236}">
                <a16:creationId xmlns:a16="http://schemas.microsoft.com/office/drawing/2014/main" id="{BDA90A80-C58B-4656-9E55-F73EF02C2921}"/>
              </a:ext>
            </a:extLst>
          </p:cNvPr>
          <p:cNvSpPr/>
          <p:nvPr/>
        </p:nvSpPr>
        <p:spPr>
          <a:xfrm>
            <a:off x="9356725" y="2061438"/>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Improve Plant Utilization</a:t>
            </a:r>
          </a:p>
        </p:txBody>
      </p:sp>
      <p:sp>
        <p:nvSpPr>
          <p:cNvPr id="13" name="Rectangle: Rounded Corners 12">
            <a:extLst>
              <a:ext uri="{FF2B5EF4-FFF2-40B4-BE49-F238E27FC236}">
                <a16:creationId xmlns:a16="http://schemas.microsoft.com/office/drawing/2014/main" id="{B4957A9B-2D2A-4A4A-85A6-54BC6053EE2E}"/>
              </a:ext>
            </a:extLst>
          </p:cNvPr>
          <p:cNvSpPr/>
          <p:nvPr/>
        </p:nvSpPr>
        <p:spPr>
          <a:xfrm>
            <a:off x="9356725" y="2365499"/>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Increase productivity</a:t>
            </a:r>
          </a:p>
        </p:txBody>
      </p:sp>
      <p:sp>
        <p:nvSpPr>
          <p:cNvPr id="14" name="Rectangle: Rounded Corners 13">
            <a:extLst>
              <a:ext uri="{FF2B5EF4-FFF2-40B4-BE49-F238E27FC236}">
                <a16:creationId xmlns:a16="http://schemas.microsoft.com/office/drawing/2014/main" id="{4EC9F92D-0036-4981-9AA0-574DDE2831F9}"/>
              </a:ext>
            </a:extLst>
          </p:cNvPr>
          <p:cNvSpPr/>
          <p:nvPr/>
        </p:nvSpPr>
        <p:spPr>
          <a:xfrm>
            <a:off x="9356725" y="2669560"/>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Decrease staffing</a:t>
            </a:r>
          </a:p>
        </p:txBody>
      </p:sp>
      <p:sp>
        <p:nvSpPr>
          <p:cNvPr id="15" name="Rectangle: Rounded Corners 14">
            <a:extLst>
              <a:ext uri="{FF2B5EF4-FFF2-40B4-BE49-F238E27FC236}">
                <a16:creationId xmlns:a16="http://schemas.microsoft.com/office/drawing/2014/main" id="{A6CB5941-7764-4E74-A0B8-C317D0898514}"/>
              </a:ext>
            </a:extLst>
          </p:cNvPr>
          <p:cNvSpPr/>
          <p:nvPr/>
        </p:nvSpPr>
        <p:spPr>
          <a:xfrm>
            <a:off x="9356725" y="2973621"/>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Optimize scheduling</a:t>
            </a:r>
          </a:p>
        </p:txBody>
      </p:sp>
      <p:sp>
        <p:nvSpPr>
          <p:cNvPr id="16" name="Rectangle: Rounded Corners 15">
            <a:extLst>
              <a:ext uri="{FF2B5EF4-FFF2-40B4-BE49-F238E27FC236}">
                <a16:creationId xmlns:a16="http://schemas.microsoft.com/office/drawing/2014/main" id="{F9C79A5B-A89C-490F-A94F-42D4464FAEB2}"/>
              </a:ext>
            </a:extLst>
          </p:cNvPr>
          <p:cNvSpPr/>
          <p:nvPr/>
        </p:nvSpPr>
        <p:spPr>
          <a:xfrm>
            <a:off x="9356725" y="3277682"/>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Optimize physical network</a:t>
            </a:r>
          </a:p>
        </p:txBody>
      </p:sp>
      <p:sp>
        <p:nvSpPr>
          <p:cNvPr id="17" name="Rectangle: Rounded Corners 16">
            <a:extLst>
              <a:ext uri="{FF2B5EF4-FFF2-40B4-BE49-F238E27FC236}">
                <a16:creationId xmlns:a16="http://schemas.microsoft.com/office/drawing/2014/main" id="{614D5FFF-6F89-4F0D-BE93-6565370A834E}"/>
              </a:ext>
            </a:extLst>
          </p:cNvPr>
          <p:cNvSpPr/>
          <p:nvPr/>
        </p:nvSpPr>
        <p:spPr>
          <a:xfrm>
            <a:off x="9356725" y="3581743"/>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Decrease staffing</a:t>
            </a:r>
          </a:p>
        </p:txBody>
      </p:sp>
      <p:sp>
        <p:nvSpPr>
          <p:cNvPr id="18" name="Rectangle: Rounded Corners 17">
            <a:extLst>
              <a:ext uri="{FF2B5EF4-FFF2-40B4-BE49-F238E27FC236}">
                <a16:creationId xmlns:a16="http://schemas.microsoft.com/office/drawing/2014/main" id="{B756BE44-6CE7-4FC6-9725-F602DB36D06D}"/>
              </a:ext>
            </a:extLst>
          </p:cNvPr>
          <p:cNvSpPr/>
          <p:nvPr/>
        </p:nvSpPr>
        <p:spPr>
          <a:xfrm>
            <a:off x="9356725" y="3885804"/>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Use alternative distribution</a:t>
            </a:r>
          </a:p>
        </p:txBody>
      </p:sp>
      <p:sp>
        <p:nvSpPr>
          <p:cNvPr id="19" name="Rectangle: Rounded Corners 18">
            <a:extLst>
              <a:ext uri="{FF2B5EF4-FFF2-40B4-BE49-F238E27FC236}">
                <a16:creationId xmlns:a16="http://schemas.microsoft.com/office/drawing/2014/main" id="{1B8E3A6D-259D-4A51-8E53-897EC2174AD3}"/>
              </a:ext>
            </a:extLst>
          </p:cNvPr>
          <p:cNvSpPr/>
          <p:nvPr/>
        </p:nvSpPr>
        <p:spPr>
          <a:xfrm>
            <a:off x="9356725" y="4189865"/>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Lower customer service costs</a:t>
            </a:r>
          </a:p>
        </p:txBody>
      </p:sp>
      <p:sp>
        <p:nvSpPr>
          <p:cNvPr id="20" name="Rectangle: Rounded Corners 19">
            <a:extLst>
              <a:ext uri="{FF2B5EF4-FFF2-40B4-BE49-F238E27FC236}">
                <a16:creationId xmlns:a16="http://schemas.microsoft.com/office/drawing/2014/main" id="{43332CFF-1F63-4E22-A764-E4BFAFFD229D}"/>
              </a:ext>
            </a:extLst>
          </p:cNvPr>
          <p:cNvSpPr/>
          <p:nvPr/>
        </p:nvSpPr>
        <p:spPr>
          <a:xfrm>
            <a:off x="9356725" y="4493926"/>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Lower support functions costs</a:t>
            </a:r>
          </a:p>
        </p:txBody>
      </p:sp>
      <p:sp>
        <p:nvSpPr>
          <p:cNvPr id="21" name="Rectangle: Rounded Corners 20">
            <a:extLst>
              <a:ext uri="{FF2B5EF4-FFF2-40B4-BE49-F238E27FC236}">
                <a16:creationId xmlns:a16="http://schemas.microsoft.com/office/drawing/2014/main" id="{AE7F0BA7-A324-4AC8-B771-3D81B479A574}"/>
              </a:ext>
            </a:extLst>
          </p:cNvPr>
          <p:cNvSpPr/>
          <p:nvPr/>
        </p:nvSpPr>
        <p:spPr>
          <a:xfrm>
            <a:off x="7163940" y="4797987"/>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Improve capital investment</a:t>
            </a:r>
          </a:p>
        </p:txBody>
      </p:sp>
      <p:sp>
        <p:nvSpPr>
          <p:cNvPr id="22" name="Rectangle: Rounded Corners 21">
            <a:extLst>
              <a:ext uri="{FF2B5EF4-FFF2-40B4-BE49-F238E27FC236}">
                <a16:creationId xmlns:a16="http://schemas.microsoft.com/office/drawing/2014/main" id="{77BBC0AD-4698-4BD8-B3C2-0651F23AEA14}"/>
              </a:ext>
            </a:extLst>
          </p:cNvPr>
          <p:cNvSpPr/>
          <p:nvPr/>
        </p:nvSpPr>
        <p:spPr>
          <a:xfrm>
            <a:off x="7163940" y="5102048"/>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Reduce inventories</a:t>
            </a:r>
          </a:p>
        </p:txBody>
      </p:sp>
      <p:sp>
        <p:nvSpPr>
          <p:cNvPr id="23" name="Rectangle: Rounded Corners 22">
            <a:extLst>
              <a:ext uri="{FF2B5EF4-FFF2-40B4-BE49-F238E27FC236}">
                <a16:creationId xmlns:a16="http://schemas.microsoft.com/office/drawing/2014/main" id="{2C4E0D00-13E9-43BE-8476-BFC9A4EB874C}"/>
              </a:ext>
            </a:extLst>
          </p:cNvPr>
          <p:cNvSpPr/>
          <p:nvPr/>
        </p:nvSpPr>
        <p:spPr>
          <a:xfrm>
            <a:off x="7163940" y="5406109"/>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Reduce accounts receivable</a:t>
            </a:r>
          </a:p>
        </p:txBody>
      </p:sp>
      <p:sp>
        <p:nvSpPr>
          <p:cNvPr id="24" name="Rectangle: Rounded Corners 23">
            <a:extLst>
              <a:ext uri="{FF2B5EF4-FFF2-40B4-BE49-F238E27FC236}">
                <a16:creationId xmlns:a16="http://schemas.microsoft.com/office/drawing/2014/main" id="{CEE04244-6A5D-4476-9C0B-F764B4F2F384}"/>
              </a:ext>
            </a:extLst>
          </p:cNvPr>
          <p:cNvSpPr/>
          <p:nvPr/>
        </p:nvSpPr>
        <p:spPr>
          <a:xfrm>
            <a:off x="7163940" y="5710170"/>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Increase accounts payable</a:t>
            </a:r>
          </a:p>
        </p:txBody>
      </p:sp>
      <p:sp>
        <p:nvSpPr>
          <p:cNvPr id="25" name="Rectangle: Rounded Corners 24">
            <a:extLst>
              <a:ext uri="{FF2B5EF4-FFF2-40B4-BE49-F238E27FC236}">
                <a16:creationId xmlns:a16="http://schemas.microsoft.com/office/drawing/2014/main" id="{B3837FB1-CA3B-468A-9531-37C8894C4A5C}"/>
              </a:ext>
            </a:extLst>
          </p:cNvPr>
          <p:cNvSpPr/>
          <p:nvPr/>
        </p:nvSpPr>
        <p:spPr>
          <a:xfrm>
            <a:off x="7163940" y="6014226"/>
            <a:ext cx="2338388" cy="227518"/>
          </a:xfrm>
          <a:prstGeom prst="roundRect">
            <a:avLst>
              <a:gd name="adj" fmla="val 20497"/>
            </a:avLst>
          </a:prstGeom>
          <a:solidFill>
            <a:srgbClr val="F3F2F2"/>
          </a:solidFill>
          <a:ln>
            <a:solidFill>
              <a:schemeClr val="bg2"/>
            </a:solidFill>
          </a:ln>
          <a:effectLst>
            <a:outerShdw dist="25400" dir="2700000" algn="tl"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nSpc>
                <a:spcPts val="1400"/>
              </a:lnSpc>
              <a:spcAft>
                <a:spcPts val="600"/>
              </a:spcAft>
            </a:pPr>
            <a:r>
              <a:rPr lang="en-US" sz="800" dirty="0">
                <a:solidFill>
                  <a:schemeClr val="tx1"/>
                </a:solidFill>
              </a:rPr>
              <a:t>N/A</a:t>
            </a:r>
          </a:p>
        </p:txBody>
      </p:sp>
      <p:cxnSp>
        <p:nvCxnSpPr>
          <p:cNvPr id="25619" name="Straight Connector 25618">
            <a:extLst>
              <a:ext uri="{FF2B5EF4-FFF2-40B4-BE49-F238E27FC236}">
                <a16:creationId xmlns:a16="http://schemas.microsoft.com/office/drawing/2014/main" id="{8691B0BC-5842-4D62-9A0B-894997325B27}"/>
              </a:ext>
            </a:extLst>
          </p:cNvPr>
          <p:cNvCxnSpPr>
            <a:cxnSpLocks/>
            <a:stCxn id="93" idx="3"/>
            <a:endCxn id="25" idx="1"/>
          </p:cNvCxnSpPr>
          <p:nvPr/>
        </p:nvCxnSpPr>
        <p:spPr>
          <a:xfrm>
            <a:off x="6703118" y="6127985"/>
            <a:ext cx="460822" cy="0"/>
          </a:xfrm>
          <a:prstGeom prst="line">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DE703D13-C7FE-4BA5-BCEA-4FF73654C35B}"/>
              </a:ext>
            </a:extLst>
          </p:cNvPr>
          <p:cNvGrpSpPr/>
          <p:nvPr/>
        </p:nvGrpSpPr>
        <p:grpSpPr>
          <a:xfrm>
            <a:off x="7163940" y="730009"/>
            <a:ext cx="1731963" cy="3995812"/>
            <a:chOff x="7200899" y="730009"/>
            <a:chExt cx="1731963" cy="3995812"/>
          </a:xfrm>
        </p:grpSpPr>
        <p:sp>
          <p:nvSpPr>
            <p:cNvPr id="26" name="Rectangle: Rounded Corners 25">
              <a:extLst>
                <a:ext uri="{FF2B5EF4-FFF2-40B4-BE49-F238E27FC236}">
                  <a16:creationId xmlns:a16="http://schemas.microsoft.com/office/drawing/2014/main" id="{8181436D-B0E7-435B-A919-B4D91E6AB74F}"/>
                </a:ext>
              </a:extLst>
            </p:cNvPr>
            <p:cNvSpPr/>
            <p:nvPr/>
          </p:nvSpPr>
          <p:spPr>
            <a:xfrm>
              <a:off x="7200899" y="730009"/>
              <a:ext cx="1731963" cy="457888"/>
            </a:xfrm>
            <a:prstGeom prst="roundRect">
              <a:avLst>
                <a:gd name="adj" fmla="val 8750"/>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Increase Revenues</a:t>
              </a:r>
            </a:p>
          </p:txBody>
        </p:sp>
        <p:sp>
          <p:nvSpPr>
            <p:cNvPr id="27" name="Rectangle: Rounded Corners 26">
              <a:extLst>
                <a:ext uri="{FF2B5EF4-FFF2-40B4-BE49-F238E27FC236}">
                  <a16:creationId xmlns:a16="http://schemas.microsoft.com/office/drawing/2014/main" id="{D69735BF-68FD-4E77-A33E-8E3774E5B68D}"/>
                </a:ext>
              </a:extLst>
            </p:cNvPr>
            <p:cNvSpPr/>
            <p:nvPr/>
          </p:nvSpPr>
          <p:spPr>
            <a:xfrm>
              <a:off x="7200899" y="1642192"/>
              <a:ext cx="1731963" cy="457888"/>
            </a:xfrm>
            <a:prstGeom prst="roundRect">
              <a:avLst>
                <a:gd name="adj" fmla="val 9142"/>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Decrease manufacturing costs</a:t>
              </a:r>
            </a:p>
          </p:txBody>
        </p:sp>
        <p:sp>
          <p:nvSpPr>
            <p:cNvPr id="28" name="Rectangle: Rounded Corners 27">
              <a:extLst>
                <a:ext uri="{FF2B5EF4-FFF2-40B4-BE49-F238E27FC236}">
                  <a16:creationId xmlns:a16="http://schemas.microsoft.com/office/drawing/2014/main" id="{05A89A8A-3BD1-4169-9381-1FEDE8B2F5EE}"/>
                </a:ext>
              </a:extLst>
            </p:cNvPr>
            <p:cNvSpPr/>
            <p:nvPr/>
          </p:nvSpPr>
          <p:spPr>
            <a:xfrm>
              <a:off x="7200899" y="2402345"/>
              <a:ext cx="1731963" cy="457888"/>
            </a:xfrm>
            <a:prstGeom prst="roundRect">
              <a:avLst>
                <a:gd name="adj" fmla="val 8750"/>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Reduce selling costs</a:t>
              </a:r>
            </a:p>
          </p:txBody>
        </p:sp>
        <p:sp>
          <p:nvSpPr>
            <p:cNvPr id="29" name="Rectangle: Rounded Corners 28">
              <a:extLst>
                <a:ext uri="{FF2B5EF4-FFF2-40B4-BE49-F238E27FC236}">
                  <a16:creationId xmlns:a16="http://schemas.microsoft.com/office/drawing/2014/main" id="{152AD388-1878-4A2E-AD0B-6C2324FBC348}"/>
                </a:ext>
              </a:extLst>
            </p:cNvPr>
            <p:cNvSpPr/>
            <p:nvPr/>
          </p:nvSpPr>
          <p:spPr>
            <a:xfrm>
              <a:off x="7200899" y="3024208"/>
              <a:ext cx="1731963" cy="457888"/>
            </a:xfrm>
            <a:prstGeom prst="roundRect">
              <a:avLst>
                <a:gd name="adj" fmla="val 8358"/>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Reduce Distribution Costs</a:t>
              </a:r>
            </a:p>
          </p:txBody>
        </p:sp>
        <p:sp>
          <p:nvSpPr>
            <p:cNvPr id="67" name="Rectangle: Rounded Corners 66">
              <a:extLst>
                <a:ext uri="{FF2B5EF4-FFF2-40B4-BE49-F238E27FC236}">
                  <a16:creationId xmlns:a16="http://schemas.microsoft.com/office/drawing/2014/main" id="{4671C669-B440-4C02-8F97-EAEC2D4589E5}"/>
                </a:ext>
              </a:extLst>
            </p:cNvPr>
            <p:cNvSpPr/>
            <p:nvPr/>
          </p:nvSpPr>
          <p:spPr>
            <a:xfrm>
              <a:off x="7200899" y="3646071"/>
              <a:ext cx="1731963" cy="457888"/>
            </a:xfrm>
            <a:prstGeom prst="roundRect">
              <a:avLst>
                <a:gd name="adj" fmla="val 9142"/>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Reduce administrative costs</a:t>
              </a:r>
            </a:p>
          </p:txBody>
        </p:sp>
        <p:sp>
          <p:nvSpPr>
            <p:cNvPr id="159" name="Rectangle: Rounded Corners 158">
              <a:extLst>
                <a:ext uri="{FF2B5EF4-FFF2-40B4-BE49-F238E27FC236}">
                  <a16:creationId xmlns:a16="http://schemas.microsoft.com/office/drawing/2014/main" id="{46DD8EF6-ED3E-4F4A-9D73-A0511FE64049}"/>
                </a:ext>
              </a:extLst>
            </p:cNvPr>
            <p:cNvSpPr/>
            <p:nvPr/>
          </p:nvSpPr>
          <p:spPr>
            <a:xfrm>
              <a:off x="7200899" y="4267933"/>
              <a:ext cx="1731963" cy="457888"/>
            </a:xfrm>
            <a:prstGeom prst="roundRect">
              <a:avLst>
                <a:gd name="adj" fmla="val 9142"/>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Reduce R&amp;D Costs</a:t>
              </a:r>
            </a:p>
          </p:txBody>
        </p:sp>
      </p:grpSp>
      <p:grpSp>
        <p:nvGrpSpPr>
          <p:cNvPr id="160" name="Group 159">
            <a:extLst>
              <a:ext uri="{FF2B5EF4-FFF2-40B4-BE49-F238E27FC236}">
                <a16:creationId xmlns:a16="http://schemas.microsoft.com/office/drawing/2014/main" id="{9ED3FC42-9456-4A1B-B328-3756AA817C04}"/>
              </a:ext>
            </a:extLst>
          </p:cNvPr>
          <p:cNvGrpSpPr/>
          <p:nvPr/>
        </p:nvGrpSpPr>
        <p:grpSpPr>
          <a:xfrm>
            <a:off x="4971155" y="1186100"/>
            <a:ext cx="1731963" cy="5170829"/>
            <a:chOff x="4888709" y="1186100"/>
            <a:chExt cx="1731963" cy="5170829"/>
          </a:xfrm>
        </p:grpSpPr>
        <p:sp>
          <p:nvSpPr>
            <p:cNvPr id="75" name="Rectangle: Rounded Corners 74">
              <a:extLst>
                <a:ext uri="{FF2B5EF4-FFF2-40B4-BE49-F238E27FC236}">
                  <a16:creationId xmlns:a16="http://schemas.microsoft.com/office/drawing/2014/main" id="{F8581FE1-00EA-4947-A446-084564FAD615}"/>
                </a:ext>
              </a:extLst>
            </p:cNvPr>
            <p:cNvSpPr/>
            <p:nvPr/>
          </p:nvSpPr>
          <p:spPr>
            <a:xfrm>
              <a:off x="4888709" y="5138894"/>
              <a:ext cx="1731963" cy="457888"/>
            </a:xfrm>
            <a:prstGeom prst="roundRect">
              <a:avLst>
                <a:gd name="adj" fmla="val 9142"/>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Reduce inventories</a:t>
              </a:r>
            </a:p>
          </p:txBody>
        </p:sp>
        <p:sp>
          <p:nvSpPr>
            <p:cNvPr id="93" name="Rectangle: Rounded Corners 92">
              <a:extLst>
                <a:ext uri="{FF2B5EF4-FFF2-40B4-BE49-F238E27FC236}">
                  <a16:creationId xmlns:a16="http://schemas.microsoft.com/office/drawing/2014/main" id="{43421F4F-5712-4B83-B134-021AA70D1C37}"/>
                </a:ext>
              </a:extLst>
            </p:cNvPr>
            <p:cNvSpPr/>
            <p:nvPr/>
          </p:nvSpPr>
          <p:spPr>
            <a:xfrm>
              <a:off x="4888709" y="5899041"/>
              <a:ext cx="1731963" cy="457888"/>
            </a:xfrm>
            <a:prstGeom prst="roundRect">
              <a:avLst>
                <a:gd name="adj" fmla="val 9142"/>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N/A</a:t>
              </a:r>
            </a:p>
          </p:txBody>
        </p:sp>
        <p:sp>
          <p:nvSpPr>
            <p:cNvPr id="193" name="Rectangle: Rounded Corners 192">
              <a:extLst>
                <a:ext uri="{FF2B5EF4-FFF2-40B4-BE49-F238E27FC236}">
                  <a16:creationId xmlns:a16="http://schemas.microsoft.com/office/drawing/2014/main" id="{48C1B814-E455-4AC8-8FF8-828EF76287E2}"/>
                </a:ext>
              </a:extLst>
            </p:cNvPr>
            <p:cNvSpPr/>
            <p:nvPr/>
          </p:nvSpPr>
          <p:spPr>
            <a:xfrm>
              <a:off x="4888709" y="3335140"/>
              <a:ext cx="1731963" cy="457888"/>
            </a:xfrm>
            <a:prstGeom prst="roundRect">
              <a:avLst>
                <a:gd name="adj" fmla="val 8358"/>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Decrease Operating Expenses</a:t>
              </a:r>
            </a:p>
          </p:txBody>
        </p:sp>
        <p:sp>
          <p:nvSpPr>
            <p:cNvPr id="194" name="Rectangle: Rounded Corners 193">
              <a:extLst>
                <a:ext uri="{FF2B5EF4-FFF2-40B4-BE49-F238E27FC236}">
                  <a16:creationId xmlns:a16="http://schemas.microsoft.com/office/drawing/2014/main" id="{2EC9C2B8-B511-4ECA-B3E5-75B544F39DE9}"/>
                </a:ext>
              </a:extLst>
            </p:cNvPr>
            <p:cNvSpPr/>
            <p:nvPr/>
          </p:nvSpPr>
          <p:spPr>
            <a:xfrm>
              <a:off x="4888709" y="1186100"/>
              <a:ext cx="1731963" cy="457888"/>
            </a:xfrm>
            <a:prstGeom prst="roundRect">
              <a:avLst>
                <a:gd name="adj" fmla="val 8358"/>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Increase gross profit</a:t>
              </a:r>
            </a:p>
          </p:txBody>
        </p:sp>
      </p:grpSp>
      <p:grpSp>
        <p:nvGrpSpPr>
          <p:cNvPr id="158" name="Group 157">
            <a:extLst>
              <a:ext uri="{FF2B5EF4-FFF2-40B4-BE49-F238E27FC236}">
                <a16:creationId xmlns:a16="http://schemas.microsoft.com/office/drawing/2014/main" id="{F3C86C0B-4C68-45C9-953D-7B04401AF239}"/>
              </a:ext>
            </a:extLst>
          </p:cNvPr>
          <p:cNvGrpSpPr/>
          <p:nvPr/>
        </p:nvGrpSpPr>
        <p:grpSpPr>
          <a:xfrm>
            <a:off x="2778370" y="2175197"/>
            <a:ext cx="1731963" cy="3887082"/>
            <a:chOff x="2778887" y="2175197"/>
            <a:chExt cx="1731963" cy="3887082"/>
          </a:xfrm>
        </p:grpSpPr>
        <p:sp>
          <p:nvSpPr>
            <p:cNvPr id="200" name="Rectangle: Rounded Corners 199">
              <a:extLst>
                <a:ext uri="{FF2B5EF4-FFF2-40B4-BE49-F238E27FC236}">
                  <a16:creationId xmlns:a16="http://schemas.microsoft.com/office/drawing/2014/main" id="{C095EF78-31DB-496E-A6D7-E7451996FB65}"/>
                </a:ext>
              </a:extLst>
            </p:cNvPr>
            <p:cNvSpPr/>
            <p:nvPr/>
          </p:nvSpPr>
          <p:spPr>
            <a:xfrm>
              <a:off x="2778887" y="2175197"/>
              <a:ext cx="1731963" cy="628734"/>
            </a:xfrm>
            <a:prstGeom prst="roundRect">
              <a:avLst>
                <a:gd name="adj" fmla="val 6843"/>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Increase not operating profit less adjusted Taxes (NOPLAT)</a:t>
              </a:r>
            </a:p>
          </p:txBody>
        </p:sp>
        <p:sp>
          <p:nvSpPr>
            <p:cNvPr id="201" name="Rectangle: Rounded Corners 200">
              <a:extLst>
                <a:ext uri="{FF2B5EF4-FFF2-40B4-BE49-F238E27FC236}">
                  <a16:creationId xmlns:a16="http://schemas.microsoft.com/office/drawing/2014/main" id="{15A85799-6A58-4BFF-A068-B4F9EAF6B831}"/>
                </a:ext>
              </a:extLst>
            </p:cNvPr>
            <p:cNvSpPr/>
            <p:nvPr/>
          </p:nvSpPr>
          <p:spPr>
            <a:xfrm>
              <a:off x="2778887" y="5433545"/>
              <a:ext cx="1731963" cy="628734"/>
            </a:xfrm>
            <a:prstGeom prst="roundRect">
              <a:avLst>
                <a:gd name="adj" fmla="val 6843"/>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800" dirty="0">
                  <a:solidFill>
                    <a:schemeClr val="tx1"/>
                  </a:solidFill>
                  <a:latin typeface="Century Gothic" panose="020B0502020202020204" pitchFamily="34" charset="0"/>
                </a:rPr>
                <a:t>Improve capital allocation</a:t>
              </a:r>
            </a:p>
          </p:txBody>
        </p:sp>
      </p:grpSp>
      <p:sp>
        <p:nvSpPr>
          <p:cNvPr id="202" name="Rectangle: Rounded Corners 201">
            <a:extLst>
              <a:ext uri="{FF2B5EF4-FFF2-40B4-BE49-F238E27FC236}">
                <a16:creationId xmlns:a16="http://schemas.microsoft.com/office/drawing/2014/main" id="{130D74F9-DDA2-4C6A-AF32-3EBF4AE377BE}"/>
              </a:ext>
            </a:extLst>
          </p:cNvPr>
          <p:cNvSpPr/>
          <p:nvPr/>
        </p:nvSpPr>
        <p:spPr>
          <a:xfrm>
            <a:off x="585585" y="3646071"/>
            <a:ext cx="1731963" cy="945334"/>
          </a:xfrm>
          <a:prstGeom prst="roundRect">
            <a:avLst>
              <a:gd name="adj" fmla="val 7515"/>
            </a:avLst>
          </a:prstGeom>
          <a:gradFill>
            <a:gsLst>
              <a:gs pos="8000">
                <a:schemeClr val="accent1"/>
              </a:gs>
              <a:gs pos="100000">
                <a:schemeClr val="accent2"/>
              </a:gs>
            </a:gsLst>
            <a:lin ang="5400000" scaled="1"/>
          </a:gradFill>
          <a:ln>
            <a:noFill/>
          </a:ln>
          <a:effectLst>
            <a:outerShdw dist="381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400"/>
              </a:lnSpc>
            </a:pPr>
            <a:r>
              <a:rPr lang="en-US" sz="900" b="1" dirty="0">
                <a:latin typeface="Century Gothic" panose="020B0502020202020204" pitchFamily="34" charset="0"/>
              </a:rPr>
              <a:t>Increase not operating profit less adjusted Taxes (NOPLAT)</a:t>
            </a:r>
          </a:p>
        </p:txBody>
      </p:sp>
      <p:cxnSp>
        <p:nvCxnSpPr>
          <p:cNvPr id="5" name="Connector: Curved 4">
            <a:extLst>
              <a:ext uri="{FF2B5EF4-FFF2-40B4-BE49-F238E27FC236}">
                <a16:creationId xmlns:a16="http://schemas.microsoft.com/office/drawing/2014/main" id="{1C66A32D-8AA7-4EC8-8009-DE528E4A1B0C}"/>
              </a:ext>
            </a:extLst>
          </p:cNvPr>
          <p:cNvCxnSpPr>
            <a:stCxn id="202" idx="3"/>
            <a:endCxn id="200" idx="1"/>
          </p:cNvCxnSpPr>
          <p:nvPr/>
        </p:nvCxnSpPr>
        <p:spPr>
          <a:xfrm flipV="1">
            <a:off x="2317548" y="2489564"/>
            <a:ext cx="460822" cy="1629174"/>
          </a:xfrm>
          <a:prstGeom prst="curved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458F8626-9F11-4C33-ABB2-AD80C29FB224}"/>
              </a:ext>
            </a:extLst>
          </p:cNvPr>
          <p:cNvCxnSpPr>
            <a:cxnSpLocks/>
            <a:stCxn id="202" idx="3"/>
            <a:endCxn id="201" idx="1"/>
          </p:cNvCxnSpPr>
          <p:nvPr/>
        </p:nvCxnSpPr>
        <p:spPr>
          <a:xfrm>
            <a:off x="2317548" y="4118738"/>
            <a:ext cx="460822" cy="1629174"/>
          </a:xfrm>
          <a:prstGeom prst="curved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Connector: Curved 116">
            <a:extLst>
              <a:ext uri="{FF2B5EF4-FFF2-40B4-BE49-F238E27FC236}">
                <a16:creationId xmlns:a16="http://schemas.microsoft.com/office/drawing/2014/main" id="{0F04E2AD-524B-4DC9-A3ED-6893CB4E6FF2}"/>
              </a:ext>
            </a:extLst>
          </p:cNvPr>
          <p:cNvCxnSpPr>
            <a:cxnSpLocks/>
            <a:stCxn id="193" idx="3"/>
            <a:endCxn id="159" idx="1"/>
          </p:cNvCxnSpPr>
          <p:nvPr/>
        </p:nvCxnSpPr>
        <p:spPr>
          <a:xfrm>
            <a:off x="6703118" y="3564084"/>
            <a:ext cx="460822" cy="932793"/>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Connector: Curved 155">
            <a:extLst>
              <a:ext uri="{FF2B5EF4-FFF2-40B4-BE49-F238E27FC236}">
                <a16:creationId xmlns:a16="http://schemas.microsoft.com/office/drawing/2014/main" id="{5916FD70-F33E-4ACB-80DE-80791EEF0FE0}"/>
              </a:ext>
            </a:extLst>
          </p:cNvPr>
          <p:cNvCxnSpPr>
            <a:cxnSpLocks/>
            <a:stCxn id="67" idx="3"/>
            <a:endCxn id="19" idx="1"/>
          </p:cNvCxnSpPr>
          <p:nvPr/>
        </p:nvCxnSpPr>
        <p:spPr>
          <a:xfrm>
            <a:off x="8895903" y="3875015"/>
            <a:ext cx="460822" cy="428609"/>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124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0E1E770B-8DD6-4D5F-B193-DE16CF2B36E5}"/>
              </a:ext>
            </a:extLst>
          </p:cNvPr>
          <p:cNvGrpSpPr/>
          <p:nvPr/>
        </p:nvGrpSpPr>
        <p:grpSpPr>
          <a:xfrm rot="19670968">
            <a:off x="7859811" y="-2633916"/>
            <a:ext cx="4975750" cy="4918318"/>
            <a:chOff x="5332392" y="1162508"/>
            <a:chExt cx="4637313" cy="4583787"/>
          </a:xfrm>
          <a:solidFill>
            <a:schemeClr val="bg1">
              <a:lumMod val="95000"/>
            </a:schemeClr>
          </a:solidFill>
        </p:grpSpPr>
        <p:sp>
          <p:nvSpPr>
            <p:cNvPr id="47" name="Freeform: Shape 46">
              <a:extLst>
                <a:ext uri="{FF2B5EF4-FFF2-40B4-BE49-F238E27FC236}">
                  <a16:creationId xmlns:a16="http://schemas.microsoft.com/office/drawing/2014/main" id="{97F410E0-B63B-4EAF-A302-A7EDD017D1F0}"/>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48" name="Freeform: Shape 47">
              <a:extLst>
                <a:ext uri="{FF2B5EF4-FFF2-40B4-BE49-F238E27FC236}">
                  <a16:creationId xmlns:a16="http://schemas.microsoft.com/office/drawing/2014/main" id="{AE2C38E5-3691-4C32-AE5C-2197E16ED816}"/>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cxnSp>
        <p:nvCxnSpPr>
          <p:cNvPr id="45" name="Connector: Curved 44">
            <a:extLst>
              <a:ext uri="{FF2B5EF4-FFF2-40B4-BE49-F238E27FC236}">
                <a16:creationId xmlns:a16="http://schemas.microsoft.com/office/drawing/2014/main" id="{7BCAF5A2-682F-45ED-B7A8-1F82EF35CA8A}"/>
              </a:ext>
            </a:extLst>
          </p:cNvPr>
          <p:cNvCxnSpPr>
            <a:cxnSpLocks/>
            <a:stCxn id="37" idx="3"/>
            <a:endCxn id="32" idx="1"/>
          </p:cNvCxnSpPr>
          <p:nvPr/>
        </p:nvCxnSpPr>
        <p:spPr>
          <a:xfrm>
            <a:off x="4178038" y="4963911"/>
            <a:ext cx="625027" cy="667621"/>
          </a:xfrm>
          <a:prstGeom prst="curved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F1BDEE1A-D950-495D-BAB5-874F1937ED78}"/>
              </a:ext>
            </a:extLst>
          </p:cNvPr>
          <p:cNvCxnSpPr>
            <a:cxnSpLocks/>
            <a:stCxn id="37" idx="3"/>
            <a:endCxn id="31" idx="1"/>
          </p:cNvCxnSpPr>
          <p:nvPr/>
        </p:nvCxnSpPr>
        <p:spPr>
          <a:xfrm flipV="1">
            <a:off x="4178038" y="4163178"/>
            <a:ext cx="625027" cy="800733"/>
          </a:xfrm>
          <a:prstGeom prst="curved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60198037-EE5B-402E-9481-9A99DF2EED50}"/>
              </a:ext>
            </a:extLst>
          </p:cNvPr>
          <p:cNvCxnSpPr>
            <a:cxnSpLocks/>
            <a:stCxn id="31" idx="3"/>
            <a:endCxn id="43" idx="1"/>
          </p:cNvCxnSpPr>
          <p:nvPr/>
        </p:nvCxnSpPr>
        <p:spPr>
          <a:xfrm flipV="1">
            <a:off x="6281472" y="3429001"/>
            <a:ext cx="625028" cy="734177"/>
          </a:xfrm>
          <a:prstGeom prst="curvedConnector3">
            <a:avLst>
              <a:gd name="adj1" fmla="val 50000"/>
            </a:avLst>
          </a:prstGeom>
          <a:ln w="1270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46939ABF-0943-4376-BEFD-5C646E5EC1CB}"/>
              </a:ext>
            </a:extLst>
          </p:cNvPr>
          <p:cNvCxnSpPr>
            <a:cxnSpLocks/>
            <a:stCxn id="31" idx="3"/>
            <a:endCxn id="44" idx="1"/>
          </p:cNvCxnSpPr>
          <p:nvPr/>
        </p:nvCxnSpPr>
        <p:spPr>
          <a:xfrm>
            <a:off x="6281472" y="4163178"/>
            <a:ext cx="625028" cy="734177"/>
          </a:xfrm>
          <a:prstGeom prst="curvedConnector3">
            <a:avLst>
              <a:gd name="adj1" fmla="val 50000"/>
            </a:avLst>
          </a:prstGeom>
          <a:ln w="1270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58210F95-26E0-4CDB-9EA4-9011EF315664}"/>
              </a:ext>
            </a:extLst>
          </p:cNvPr>
          <p:cNvCxnSpPr>
            <a:cxnSpLocks/>
            <a:stCxn id="36" idx="3"/>
            <a:endCxn id="27" idx="1"/>
          </p:cNvCxnSpPr>
          <p:nvPr/>
        </p:nvCxnSpPr>
        <p:spPr>
          <a:xfrm flipV="1">
            <a:off x="4178038" y="1226468"/>
            <a:ext cx="625027" cy="667621"/>
          </a:xfrm>
          <a:prstGeom prst="curved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3BBCB99C-8BEA-4DE3-88A5-E89384BA1FD7}"/>
              </a:ext>
            </a:extLst>
          </p:cNvPr>
          <p:cNvCxnSpPr>
            <a:cxnSpLocks/>
            <a:stCxn id="36" idx="3"/>
            <a:endCxn id="28" idx="1"/>
          </p:cNvCxnSpPr>
          <p:nvPr/>
        </p:nvCxnSpPr>
        <p:spPr>
          <a:xfrm>
            <a:off x="4178038" y="1894089"/>
            <a:ext cx="625027" cy="800734"/>
          </a:xfrm>
          <a:prstGeom prst="curved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2A78748-A3C8-4800-8442-1B73DA9D29B2}"/>
              </a:ext>
            </a:extLst>
          </p:cNvPr>
          <p:cNvGrpSpPr/>
          <p:nvPr/>
        </p:nvGrpSpPr>
        <p:grpSpPr>
          <a:xfrm>
            <a:off x="8959718" y="1583123"/>
            <a:ext cx="2636085" cy="3691755"/>
            <a:chOff x="9014188" y="1750172"/>
            <a:chExt cx="2636085" cy="3691755"/>
          </a:xfrm>
        </p:grpSpPr>
        <p:sp>
          <p:nvSpPr>
            <p:cNvPr id="3" name="TextBox 2">
              <a:extLst>
                <a:ext uri="{FF2B5EF4-FFF2-40B4-BE49-F238E27FC236}">
                  <a16:creationId xmlns:a16="http://schemas.microsoft.com/office/drawing/2014/main" id="{34B4E73E-E6D1-3541-BE15-EC37B481B1AD}"/>
                </a:ext>
              </a:extLst>
            </p:cNvPr>
            <p:cNvSpPr txBox="1"/>
            <p:nvPr/>
          </p:nvSpPr>
          <p:spPr>
            <a:xfrm>
              <a:off x="9014188" y="1750172"/>
              <a:ext cx="1909497" cy="880369"/>
            </a:xfrm>
            <a:prstGeom prst="rect">
              <a:avLst/>
            </a:prstGeom>
            <a:noFill/>
          </p:spPr>
          <p:txBody>
            <a:bodyPr wrap="none" rtlCol="0">
              <a:spAutoFit/>
            </a:bodyPr>
            <a:lstStyle>
              <a:defPPr>
                <a:defRPr lang="en-US"/>
              </a:defPPr>
              <a:lvl1pP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Helvetica Neue"/>
                </a:rPr>
                <a:t>Profitability</a:t>
              </a:r>
            </a:p>
            <a:p>
              <a:r>
                <a:rPr lang="en-US" dirty="0">
                  <a:sym typeface="Helvetica Neue"/>
                </a:rPr>
                <a:t>Framework</a:t>
              </a:r>
            </a:p>
          </p:txBody>
        </p:sp>
        <p:sp>
          <p:nvSpPr>
            <p:cNvPr id="2" name="TextBox 1">
              <a:extLst>
                <a:ext uri="{FF2B5EF4-FFF2-40B4-BE49-F238E27FC236}">
                  <a16:creationId xmlns:a16="http://schemas.microsoft.com/office/drawing/2014/main" id="{EA0C4508-F5BA-DA4F-98B2-E5C02B0749B7}"/>
                </a:ext>
              </a:extLst>
            </p:cNvPr>
            <p:cNvSpPr txBox="1"/>
            <p:nvPr/>
          </p:nvSpPr>
          <p:spPr>
            <a:xfrm>
              <a:off x="9014188" y="2884624"/>
              <a:ext cx="2636085" cy="2557303"/>
            </a:xfrm>
            <a:prstGeom prst="rect">
              <a:avLst/>
            </a:prstGeom>
            <a:noFill/>
          </p:spPr>
          <p:txBody>
            <a:bodyPr wrap="square" rtlCol="0">
              <a:spAutoFit/>
            </a:bodyPr>
            <a:lstStyle/>
            <a:p>
              <a:pPr>
                <a:lnSpc>
                  <a:spcPts val="1600"/>
                </a:lnSpc>
                <a:spcAft>
                  <a:spcPts val="600"/>
                </a:spcAft>
              </a:pPr>
              <a:r>
                <a:rPr lang="en-US" sz="1400" b="1" dirty="0"/>
                <a:t>TIPS</a:t>
              </a:r>
            </a:p>
            <a:p>
              <a:pPr marL="171450" indent="-171450">
                <a:lnSpc>
                  <a:spcPts val="1600"/>
                </a:lnSpc>
                <a:spcAft>
                  <a:spcPts val="600"/>
                </a:spcAft>
                <a:buFont typeface="Arial" panose="020B0604020202020204" pitchFamily="34" charset="0"/>
                <a:buChar char="•"/>
              </a:pPr>
              <a:r>
                <a:rPr lang="en-US" sz="1000" dirty="0"/>
                <a:t>Keep drilling down until you isolate the problem</a:t>
              </a:r>
            </a:p>
            <a:p>
              <a:pPr marL="171450" indent="-171450">
                <a:lnSpc>
                  <a:spcPts val="1600"/>
                </a:lnSpc>
                <a:spcAft>
                  <a:spcPts val="600"/>
                </a:spcAft>
                <a:buFont typeface="Arial" panose="020B0604020202020204" pitchFamily="34" charset="0"/>
                <a:buChar char="•"/>
              </a:pPr>
              <a:r>
                <a:rPr lang="en-US" sz="1000" dirty="0"/>
                <a:t>If you realize a branch or sub-branch is not he problem, come up a level and work the remaining branches</a:t>
              </a:r>
            </a:p>
            <a:p>
              <a:pPr marL="171450" indent="-171450">
                <a:lnSpc>
                  <a:spcPts val="1600"/>
                </a:lnSpc>
                <a:spcAft>
                  <a:spcPts val="600"/>
                </a:spcAft>
                <a:buFont typeface="Arial" panose="020B0604020202020204" pitchFamily="34" charset="0"/>
                <a:buChar char="•"/>
              </a:pPr>
              <a:r>
                <a:rPr lang="en-US" sz="1000" dirty="0"/>
                <a:t>When “units sold” decline, compare the company’s numbers to its competitors to determine if it’s an industry-wide or company-specific issue</a:t>
              </a:r>
            </a:p>
          </p:txBody>
        </p:sp>
      </p:grpSp>
      <p:cxnSp>
        <p:nvCxnSpPr>
          <p:cNvPr id="82" name="Straight Connector 81">
            <a:extLst>
              <a:ext uri="{FF2B5EF4-FFF2-40B4-BE49-F238E27FC236}">
                <a16:creationId xmlns:a16="http://schemas.microsoft.com/office/drawing/2014/main" id="{C992F338-C4CA-4C65-8D5F-8AED05DA038C}"/>
              </a:ext>
            </a:extLst>
          </p:cNvPr>
          <p:cNvCxnSpPr>
            <a:cxnSpLocks/>
            <a:stCxn id="43" idx="2"/>
            <a:endCxn id="44" idx="0"/>
          </p:cNvCxnSpPr>
          <p:nvPr/>
        </p:nvCxnSpPr>
        <p:spPr>
          <a:xfrm>
            <a:off x="7645704" y="3839449"/>
            <a:ext cx="0" cy="64745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3A2799DC-FB8D-4159-95C0-2DDF069BFE8F}"/>
              </a:ext>
            </a:extLst>
          </p:cNvPr>
          <p:cNvSpPr/>
          <p:nvPr/>
        </p:nvSpPr>
        <p:spPr>
          <a:xfrm>
            <a:off x="7490534" y="4008009"/>
            <a:ext cx="310338" cy="310338"/>
          </a:xfrm>
          <a:prstGeom prst="ellipse">
            <a:avLst/>
          </a:prstGeom>
          <a:solidFill>
            <a:schemeClr val="bg1"/>
          </a:solid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0" rtlCol="0" anchor="ctr"/>
          <a:lstStyle/>
          <a:p>
            <a:pPr algn="ctr"/>
            <a:r>
              <a:rPr lang="en-US" sz="1400" b="1" dirty="0">
                <a:solidFill>
                  <a:srgbClr val="AFABAB"/>
                </a:solidFill>
              </a:rPr>
              <a:t>x</a:t>
            </a:r>
          </a:p>
        </p:txBody>
      </p:sp>
      <p:cxnSp>
        <p:nvCxnSpPr>
          <p:cNvPr id="78" name="Straight Connector 77">
            <a:extLst>
              <a:ext uri="{FF2B5EF4-FFF2-40B4-BE49-F238E27FC236}">
                <a16:creationId xmlns:a16="http://schemas.microsoft.com/office/drawing/2014/main" id="{B64B6093-8A36-439B-9088-6BB7ACB94A31}"/>
              </a:ext>
            </a:extLst>
          </p:cNvPr>
          <p:cNvCxnSpPr>
            <a:cxnSpLocks/>
            <a:stCxn id="31" idx="2"/>
            <a:endCxn id="32" idx="0"/>
          </p:cNvCxnSpPr>
          <p:nvPr/>
        </p:nvCxnSpPr>
        <p:spPr>
          <a:xfrm>
            <a:off x="5542269" y="4573626"/>
            <a:ext cx="0" cy="647458"/>
          </a:xfrm>
          <a:prstGeom prst="line">
            <a:avLst/>
          </a:prstGeom>
          <a:ln w="127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09158FDB-0291-47F7-A39D-224457D4509D}"/>
              </a:ext>
            </a:extLst>
          </p:cNvPr>
          <p:cNvSpPr/>
          <p:nvPr/>
        </p:nvSpPr>
        <p:spPr>
          <a:xfrm>
            <a:off x="5387099" y="4742186"/>
            <a:ext cx="310338" cy="310338"/>
          </a:xfrm>
          <a:prstGeom prst="ellipse">
            <a:avLst/>
          </a:prstGeom>
          <a:solidFill>
            <a:schemeClr val="bg1"/>
          </a:solidFill>
          <a:ln w="127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400" b="1" dirty="0">
                <a:solidFill>
                  <a:schemeClr val="accent2"/>
                </a:solidFill>
              </a:rPr>
              <a:t>+</a:t>
            </a:r>
          </a:p>
        </p:txBody>
      </p:sp>
      <p:cxnSp>
        <p:nvCxnSpPr>
          <p:cNvPr id="74" name="Straight Connector 73">
            <a:extLst>
              <a:ext uri="{FF2B5EF4-FFF2-40B4-BE49-F238E27FC236}">
                <a16:creationId xmlns:a16="http://schemas.microsoft.com/office/drawing/2014/main" id="{60B3BEF0-0A9B-4E07-85A5-7F2F81E08B24}"/>
              </a:ext>
            </a:extLst>
          </p:cNvPr>
          <p:cNvCxnSpPr>
            <a:cxnSpLocks/>
            <a:stCxn id="27" idx="2"/>
            <a:endCxn id="28" idx="0"/>
          </p:cNvCxnSpPr>
          <p:nvPr/>
        </p:nvCxnSpPr>
        <p:spPr>
          <a:xfrm>
            <a:off x="5542269" y="1636916"/>
            <a:ext cx="0" cy="647459"/>
          </a:xfrm>
          <a:prstGeom prst="line">
            <a:avLst/>
          </a:prstGeom>
          <a:ln w="127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2B61DC53-9FEC-432E-872E-37AF8C9D9044}"/>
              </a:ext>
            </a:extLst>
          </p:cNvPr>
          <p:cNvSpPr/>
          <p:nvPr/>
        </p:nvSpPr>
        <p:spPr>
          <a:xfrm>
            <a:off x="5387099" y="1805476"/>
            <a:ext cx="310338" cy="310338"/>
          </a:xfrm>
          <a:prstGeom prst="ellipse">
            <a:avLst/>
          </a:prstGeom>
          <a:solidFill>
            <a:schemeClr val="bg1"/>
          </a:solidFill>
          <a:ln w="127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tIns="0" rtlCol="0" anchor="ctr"/>
          <a:lstStyle/>
          <a:p>
            <a:pPr algn="ctr"/>
            <a:r>
              <a:rPr lang="en-US" sz="1400" b="1" dirty="0">
                <a:solidFill>
                  <a:schemeClr val="accent2"/>
                </a:solidFill>
              </a:rPr>
              <a:t>x</a:t>
            </a:r>
          </a:p>
        </p:txBody>
      </p:sp>
      <p:grpSp>
        <p:nvGrpSpPr>
          <p:cNvPr id="15365" name="Group 15364">
            <a:extLst>
              <a:ext uri="{FF2B5EF4-FFF2-40B4-BE49-F238E27FC236}">
                <a16:creationId xmlns:a16="http://schemas.microsoft.com/office/drawing/2014/main" id="{991AC279-541B-4C05-8F6D-39508AB64A8C}"/>
              </a:ext>
            </a:extLst>
          </p:cNvPr>
          <p:cNvGrpSpPr/>
          <p:nvPr/>
        </p:nvGrpSpPr>
        <p:grpSpPr>
          <a:xfrm>
            <a:off x="3283666" y="2304537"/>
            <a:ext cx="310338" cy="2248926"/>
            <a:chOff x="6364304" y="2104869"/>
            <a:chExt cx="310338" cy="2248926"/>
          </a:xfrm>
        </p:grpSpPr>
        <p:cxnSp>
          <p:nvCxnSpPr>
            <p:cNvPr id="15363" name="Straight Connector 15362">
              <a:extLst>
                <a:ext uri="{FF2B5EF4-FFF2-40B4-BE49-F238E27FC236}">
                  <a16:creationId xmlns:a16="http://schemas.microsoft.com/office/drawing/2014/main" id="{7EA65C9D-DBE5-4B19-A0ED-2EFBA957319C}"/>
                </a:ext>
              </a:extLst>
            </p:cNvPr>
            <p:cNvCxnSpPr>
              <a:cxnSpLocks/>
              <a:stCxn id="36" idx="2"/>
              <a:endCxn id="37" idx="0"/>
            </p:cNvCxnSpPr>
            <p:nvPr/>
          </p:nvCxnSpPr>
          <p:spPr>
            <a:xfrm>
              <a:off x="6519473" y="2104869"/>
              <a:ext cx="0" cy="2248926"/>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364" name="Oval 15363">
              <a:extLst>
                <a:ext uri="{FF2B5EF4-FFF2-40B4-BE49-F238E27FC236}">
                  <a16:creationId xmlns:a16="http://schemas.microsoft.com/office/drawing/2014/main" id="{04DA086A-96CC-4859-ACDF-82E4069C7806}"/>
                </a:ext>
              </a:extLst>
            </p:cNvPr>
            <p:cNvSpPr/>
            <p:nvPr/>
          </p:nvSpPr>
          <p:spPr>
            <a:xfrm>
              <a:off x="6364304" y="3074163"/>
              <a:ext cx="310338" cy="310338"/>
            </a:xfrm>
            <a:prstGeom prst="ellipse">
              <a:avLst/>
            </a:prstGeom>
            <a:solidFill>
              <a:schemeClr val="bg1"/>
            </a:solidFill>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tIns="0" rtlCol="0" anchor="ctr"/>
            <a:lstStyle/>
            <a:p>
              <a:pPr algn="ctr"/>
              <a:r>
                <a:rPr lang="en-US" b="1" dirty="0">
                  <a:solidFill>
                    <a:schemeClr val="accent1"/>
                  </a:solidFill>
                </a:rPr>
                <a:t>-</a:t>
              </a:r>
            </a:p>
          </p:txBody>
        </p:sp>
      </p:grpSp>
      <p:sp>
        <p:nvSpPr>
          <p:cNvPr id="43" name="Rectangle: Rounded Corners 42">
            <a:extLst>
              <a:ext uri="{FF2B5EF4-FFF2-40B4-BE49-F238E27FC236}">
                <a16:creationId xmlns:a16="http://schemas.microsoft.com/office/drawing/2014/main" id="{2FA738DF-A2E3-4F77-B8DD-7DBDB694CD40}"/>
              </a:ext>
            </a:extLst>
          </p:cNvPr>
          <p:cNvSpPr/>
          <p:nvPr/>
        </p:nvSpPr>
        <p:spPr>
          <a:xfrm>
            <a:off x="6906500" y="3018553"/>
            <a:ext cx="1478407" cy="820896"/>
          </a:xfrm>
          <a:prstGeom prst="roundRect">
            <a:avLst>
              <a:gd name="adj" fmla="val 7941"/>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1200" dirty="0">
                <a:solidFill>
                  <a:schemeClr val="tx1"/>
                </a:solidFill>
                <a:latin typeface="Century Gothic" panose="020B0502020202020204" pitchFamily="34" charset="0"/>
              </a:rPr>
              <a:t>Cost per unit</a:t>
            </a:r>
          </a:p>
        </p:txBody>
      </p:sp>
      <p:sp>
        <p:nvSpPr>
          <p:cNvPr id="44" name="Rectangle: Rounded Corners 43">
            <a:extLst>
              <a:ext uri="{FF2B5EF4-FFF2-40B4-BE49-F238E27FC236}">
                <a16:creationId xmlns:a16="http://schemas.microsoft.com/office/drawing/2014/main" id="{0125BE1A-4BC9-458F-93CD-DC66B2FB7C9A}"/>
              </a:ext>
            </a:extLst>
          </p:cNvPr>
          <p:cNvSpPr/>
          <p:nvPr/>
        </p:nvSpPr>
        <p:spPr>
          <a:xfrm>
            <a:off x="6906500" y="4486907"/>
            <a:ext cx="1478407" cy="820896"/>
          </a:xfrm>
          <a:prstGeom prst="roundRect">
            <a:avLst>
              <a:gd name="adj" fmla="val 7941"/>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lnSpc>
                <a:spcPts val="1300"/>
              </a:lnSpc>
            </a:pPr>
            <a:r>
              <a:rPr lang="en-US" sz="1200" dirty="0">
                <a:solidFill>
                  <a:schemeClr val="tx1"/>
                </a:solidFill>
                <a:latin typeface="Century Gothic" panose="020B0502020202020204" pitchFamily="34" charset="0"/>
              </a:rPr>
              <a:t>Units Produced</a:t>
            </a:r>
          </a:p>
        </p:txBody>
      </p:sp>
      <p:sp>
        <p:nvSpPr>
          <p:cNvPr id="27" name="Rectangle: Rounded Corners 26">
            <a:extLst>
              <a:ext uri="{FF2B5EF4-FFF2-40B4-BE49-F238E27FC236}">
                <a16:creationId xmlns:a16="http://schemas.microsoft.com/office/drawing/2014/main" id="{DEA37E3C-7821-4ABA-BFE8-09ACDC0D5FD3}"/>
              </a:ext>
            </a:extLst>
          </p:cNvPr>
          <p:cNvSpPr/>
          <p:nvPr/>
        </p:nvSpPr>
        <p:spPr>
          <a:xfrm>
            <a:off x="4803065" y="816020"/>
            <a:ext cx="1478407" cy="820896"/>
          </a:xfrm>
          <a:prstGeom prst="roundRect">
            <a:avLst>
              <a:gd name="adj" fmla="val 7941"/>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rtlCol="0" anchor="ctr"/>
          <a:lstStyle/>
          <a:p>
            <a:pPr lvl="0" algn="ctr"/>
            <a:r>
              <a:rPr lang="en-US" sz="1200" dirty="0">
                <a:solidFill>
                  <a:schemeClr val="tx1"/>
                </a:solidFill>
                <a:latin typeface="Century Gothic" panose="020B0502020202020204" pitchFamily="34" charset="0"/>
              </a:rPr>
              <a:t>Price per Unit</a:t>
            </a:r>
          </a:p>
        </p:txBody>
      </p:sp>
      <p:sp>
        <p:nvSpPr>
          <p:cNvPr id="28" name="Rectangle: Rounded Corners 27">
            <a:extLst>
              <a:ext uri="{FF2B5EF4-FFF2-40B4-BE49-F238E27FC236}">
                <a16:creationId xmlns:a16="http://schemas.microsoft.com/office/drawing/2014/main" id="{9069FF05-90DF-48DF-AA4F-F0E805115D82}"/>
              </a:ext>
            </a:extLst>
          </p:cNvPr>
          <p:cNvSpPr/>
          <p:nvPr/>
        </p:nvSpPr>
        <p:spPr>
          <a:xfrm>
            <a:off x="4803065" y="2284375"/>
            <a:ext cx="1478407" cy="820896"/>
          </a:xfrm>
          <a:prstGeom prst="roundRect">
            <a:avLst>
              <a:gd name="adj" fmla="val 7941"/>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rtlCol="0" anchor="ctr"/>
          <a:lstStyle/>
          <a:p>
            <a:pPr lvl="0" algn="ctr"/>
            <a:r>
              <a:rPr lang="en-US" sz="1200" dirty="0">
                <a:solidFill>
                  <a:schemeClr val="tx1"/>
                </a:solidFill>
                <a:latin typeface="Century Gothic" panose="020B0502020202020204" pitchFamily="34" charset="0"/>
              </a:rPr>
              <a:t># of units sold</a:t>
            </a:r>
          </a:p>
        </p:txBody>
      </p:sp>
      <p:sp>
        <p:nvSpPr>
          <p:cNvPr id="31" name="Rectangle: Rounded Corners 30">
            <a:extLst>
              <a:ext uri="{FF2B5EF4-FFF2-40B4-BE49-F238E27FC236}">
                <a16:creationId xmlns:a16="http://schemas.microsoft.com/office/drawing/2014/main" id="{FE265F77-211D-45FA-8FA6-6CCB2F6835FF}"/>
              </a:ext>
            </a:extLst>
          </p:cNvPr>
          <p:cNvSpPr/>
          <p:nvPr/>
        </p:nvSpPr>
        <p:spPr>
          <a:xfrm>
            <a:off x="4803065" y="3752730"/>
            <a:ext cx="1478407" cy="820896"/>
          </a:xfrm>
          <a:prstGeom prst="roundRect">
            <a:avLst>
              <a:gd name="adj" fmla="val 7941"/>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rtlCol="0" anchor="ctr"/>
          <a:lstStyle/>
          <a:p>
            <a:pPr lvl="0" algn="ctr"/>
            <a:r>
              <a:rPr lang="en-US" sz="1200" dirty="0">
                <a:solidFill>
                  <a:schemeClr val="tx1"/>
                </a:solidFill>
                <a:latin typeface="Century Gothic" panose="020B0502020202020204" pitchFamily="34" charset="0"/>
              </a:rPr>
              <a:t>Variable Costs</a:t>
            </a:r>
          </a:p>
        </p:txBody>
      </p:sp>
      <p:sp>
        <p:nvSpPr>
          <p:cNvPr id="32" name="Rectangle: Rounded Corners 31">
            <a:extLst>
              <a:ext uri="{FF2B5EF4-FFF2-40B4-BE49-F238E27FC236}">
                <a16:creationId xmlns:a16="http://schemas.microsoft.com/office/drawing/2014/main" id="{194E8ED1-F170-4E51-B293-14DC631065B8}"/>
              </a:ext>
            </a:extLst>
          </p:cNvPr>
          <p:cNvSpPr/>
          <p:nvPr/>
        </p:nvSpPr>
        <p:spPr>
          <a:xfrm>
            <a:off x="4803065" y="5221084"/>
            <a:ext cx="1478407" cy="820896"/>
          </a:xfrm>
          <a:prstGeom prst="roundRect">
            <a:avLst>
              <a:gd name="adj" fmla="val 7941"/>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rtlCol="0" anchor="ctr"/>
          <a:lstStyle/>
          <a:p>
            <a:pPr lvl="0" algn="ctr"/>
            <a:r>
              <a:rPr lang="en-US" sz="1200" dirty="0">
                <a:solidFill>
                  <a:schemeClr val="tx1"/>
                </a:solidFill>
                <a:latin typeface="Century Gothic" panose="020B0502020202020204" pitchFamily="34" charset="0"/>
              </a:rPr>
              <a:t>Fixed Costs</a:t>
            </a:r>
          </a:p>
        </p:txBody>
      </p:sp>
      <p:sp>
        <p:nvSpPr>
          <p:cNvPr id="36" name="Rectangle: Rounded Corners 35">
            <a:extLst>
              <a:ext uri="{FF2B5EF4-FFF2-40B4-BE49-F238E27FC236}">
                <a16:creationId xmlns:a16="http://schemas.microsoft.com/office/drawing/2014/main" id="{AB2036E7-D936-4EE4-B554-4115E322ABA7}"/>
              </a:ext>
            </a:extLst>
          </p:cNvPr>
          <p:cNvSpPr/>
          <p:nvPr/>
        </p:nvSpPr>
        <p:spPr>
          <a:xfrm>
            <a:off x="2699631" y="1483641"/>
            <a:ext cx="1478407" cy="820896"/>
          </a:xfrm>
          <a:prstGeom prst="roundRect">
            <a:avLst>
              <a:gd name="adj" fmla="val 7941"/>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300"/>
              </a:lnSpc>
            </a:pPr>
            <a:r>
              <a:rPr lang="en-US" sz="1200" dirty="0">
                <a:solidFill>
                  <a:schemeClr val="tx1"/>
                </a:solidFill>
                <a:latin typeface="Century Gothic" panose="020B0502020202020204" pitchFamily="34" charset="0"/>
              </a:rPr>
              <a:t>Revenues</a:t>
            </a:r>
          </a:p>
        </p:txBody>
      </p:sp>
      <p:sp>
        <p:nvSpPr>
          <p:cNvPr id="37" name="Rectangle: Rounded Corners 36">
            <a:extLst>
              <a:ext uri="{FF2B5EF4-FFF2-40B4-BE49-F238E27FC236}">
                <a16:creationId xmlns:a16="http://schemas.microsoft.com/office/drawing/2014/main" id="{584D8D82-2C37-4ED2-8615-169428F57C79}"/>
              </a:ext>
            </a:extLst>
          </p:cNvPr>
          <p:cNvSpPr/>
          <p:nvPr/>
        </p:nvSpPr>
        <p:spPr>
          <a:xfrm>
            <a:off x="2699631" y="4553463"/>
            <a:ext cx="1478407" cy="820896"/>
          </a:xfrm>
          <a:prstGeom prst="roundRect">
            <a:avLst>
              <a:gd name="adj" fmla="val 7941"/>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300"/>
              </a:lnSpc>
            </a:pPr>
            <a:r>
              <a:rPr lang="en-US" sz="1200" dirty="0">
                <a:solidFill>
                  <a:schemeClr val="tx1"/>
                </a:solidFill>
                <a:latin typeface="Century Gothic" panose="020B0502020202020204" pitchFamily="34" charset="0"/>
              </a:rPr>
              <a:t>Costs</a:t>
            </a:r>
          </a:p>
        </p:txBody>
      </p:sp>
      <p:sp>
        <p:nvSpPr>
          <p:cNvPr id="40" name="Rectangle: Rounded Corners 39">
            <a:extLst>
              <a:ext uri="{FF2B5EF4-FFF2-40B4-BE49-F238E27FC236}">
                <a16:creationId xmlns:a16="http://schemas.microsoft.com/office/drawing/2014/main" id="{B2A38966-5B03-4624-A836-EE62A94A2C26}"/>
              </a:ext>
            </a:extLst>
          </p:cNvPr>
          <p:cNvSpPr/>
          <p:nvPr/>
        </p:nvSpPr>
        <p:spPr>
          <a:xfrm>
            <a:off x="596197" y="3018552"/>
            <a:ext cx="1478407" cy="820896"/>
          </a:xfrm>
          <a:prstGeom prst="roundRect">
            <a:avLst>
              <a:gd name="adj" fmla="val 7941"/>
            </a:avLst>
          </a:prstGeom>
          <a:gradFill>
            <a:gsLst>
              <a:gs pos="8000">
                <a:schemeClr val="accent1"/>
              </a:gs>
              <a:gs pos="100000">
                <a:schemeClr val="accent2"/>
              </a:gs>
            </a:gsLst>
            <a:lin ang="5400000" scaled="1"/>
          </a:gradFill>
          <a:ln>
            <a:noFill/>
          </a:ln>
          <a:effectLst>
            <a:outerShdw dist="381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lnSpc>
                <a:spcPts val="1400"/>
              </a:lnSpc>
            </a:pPr>
            <a:r>
              <a:rPr lang="en-US" sz="1500" b="1" dirty="0">
                <a:latin typeface="Century Gothic" panose="020B0502020202020204" pitchFamily="34" charset="0"/>
              </a:rPr>
              <a:t>Profits</a:t>
            </a:r>
          </a:p>
        </p:txBody>
      </p:sp>
      <p:cxnSp>
        <p:nvCxnSpPr>
          <p:cNvPr id="7" name="Connector: Curved 6">
            <a:extLst>
              <a:ext uri="{FF2B5EF4-FFF2-40B4-BE49-F238E27FC236}">
                <a16:creationId xmlns:a16="http://schemas.microsoft.com/office/drawing/2014/main" id="{F4E6A812-AAF2-4B0B-9EBA-FBF7AD5926A4}"/>
              </a:ext>
            </a:extLst>
          </p:cNvPr>
          <p:cNvCxnSpPr>
            <a:cxnSpLocks/>
            <a:stCxn id="40" idx="3"/>
            <a:endCxn id="36" idx="1"/>
          </p:cNvCxnSpPr>
          <p:nvPr/>
        </p:nvCxnSpPr>
        <p:spPr>
          <a:xfrm flipV="1">
            <a:off x="2074604" y="1894089"/>
            <a:ext cx="625027" cy="1534911"/>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958B2B4B-619B-47E4-B140-28D718D8C0BA}"/>
              </a:ext>
            </a:extLst>
          </p:cNvPr>
          <p:cNvCxnSpPr>
            <a:cxnSpLocks/>
            <a:stCxn id="40" idx="3"/>
            <a:endCxn id="37" idx="1"/>
          </p:cNvCxnSpPr>
          <p:nvPr/>
        </p:nvCxnSpPr>
        <p:spPr>
          <a:xfrm>
            <a:off x="2074604" y="3429000"/>
            <a:ext cx="625027" cy="1534911"/>
          </a:xfrm>
          <a:prstGeom prst="curvedConnector3">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223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E46E3053-CFF6-4D83-B72A-37578F32E88E}"/>
              </a:ext>
            </a:extLst>
          </p:cNvPr>
          <p:cNvGrpSpPr/>
          <p:nvPr/>
        </p:nvGrpSpPr>
        <p:grpSpPr>
          <a:xfrm rot="19670968">
            <a:off x="8201786" y="4238886"/>
            <a:ext cx="5310607" cy="5249311"/>
            <a:chOff x="5332392" y="1162508"/>
            <a:chExt cx="4637313" cy="4583787"/>
          </a:xfrm>
          <a:solidFill>
            <a:schemeClr val="bg1">
              <a:lumMod val="95000"/>
            </a:schemeClr>
          </a:solidFill>
        </p:grpSpPr>
        <p:sp>
          <p:nvSpPr>
            <p:cNvPr id="78" name="Freeform: Shape 77">
              <a:extLst>
                <a:ext uri="{FF2B5EF4-FFF2-40B4-BE49-F238E27FC236}">
                  <a16:creationId xmlns:a16="http://schemas.microsoft.com/office/drawing/2014/main" id="{F025CF13-AE12-4015-929A-579B2951D8F1}"/>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79" name="Freeform: Shape 78">
              <a:extLst>
                <a:ext uri="{FF2B5EF4-FFF2-40B4-BE49-F238E27FC236}">
                  <a16:creationId xmlns:a16="http://schemas.microsoft.com/office/drawing/2014/main" id="{31736E52-223B-4775-9662-621575AB0879}"/>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sp>
        <p:nvSpPr>
          <p:cNvPr id="131" name="TextBox 130">
            <a:extLst>
              <a:ext uri="{FF2B5EF4-FFF2-40B4-BE49-F238E27FC236}">
                <a16:creationId xmlns:a16="http://schemas.microsoft.com/office/drawing/2014/main" id="{8882FBF9-092C-4048-91CC-499E8EE21144}"/>
              </a:ext>
            </a:extLst>
          </p:cNvPr>
          <p:cNvSpPr txBox="1"/>
          <p:nvPr/>
        </p:nvSpPr>
        <p:spPr>
          <a:xfrm>
            <a:off x="659845" y="622750"/>
            <a:ext cx="3717684" cy="470000"/>
          </a:xfrm>
          <a:prstGeom prst="rect">
            <a:avLst/>
          </a:prstGeom>
          <a:noFill/>
        </p:spPr>
        <p:txBody>
          <a:bodyPr wrap="square" rtlCol="0">
            <a:spAutoFit/>
          </a:bodyPr>
          <a:lstStyle>
            <a:defPPr>
              <a:defRPr lang="en-US"/>
            </a:defPPr>
            <a:lvl1pP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t>Profitability Tree</a:t>
            </a:r>
          </a:p>
        </p:txBody>
      </p:sp>
      <p:grpSp>
        <p:nvGrpSpPr>
          <p:cNvPr id="8" name="Group 7">
            <a:extLst>
              <a:ext uri="{FF2B5EF4-FFF2-40B4-BE49-F238E27FC236}">
                <a16:creationId xmlns:a16="http://schemas.microsoft.com/office/drawing/2014/main" id="{08259E80-3E99-E54F-9994-C6A317F93867}"/>
              </a:ext>
            </a:extLst>
          </p:cNvPr>
          <p:cNvGrpSpPr/>
          <p:nvPr/>
        </p:nvGrpSpPr>
        <p:grpSpPr>
          <a:xfrm>
            <a:off x="9624103" y="2858985"/>
            <a:ext cx="390214" cy="842601"/>
            <a:chOff x="9624103" y="2858985"/>
            <a:chExt cx="390214" cy="842601"/>
          </a:xfrm>
        </p:grpSpPr>
        <p:cxnSp>
          <p:nvCxnSpPr>
            <p:cNvPr id="307" name="Connector: Curved 306">
              <a:extLst>
                <a:ext uri="{FF2B5EF4-FFF2-40B4-BE49-F238E27FC236}">
                  <a16:creationId xmlns:a16="http://schemas.microsoft.com/office/drawing/2014/main" id="{E5642C46-C22A-482F-9B4B-005CBBB9E821}"/>
                </a:ext>
              </a:extLst>
            </p:cNvPr>
            <p:cNvCxnSpPr>
              <a:cxnSpLocks/>
              <a:stCxn id="48" idx="3"/>
              <a:endCxn id="42" idx="1"/>
            </p:cNvCxnSpPr>
            <p:nvPr/>
          </p:nvCxnSpPr>
          <p:spPr>
            <a:xfrm flipV="1">
              <a:off x="9624103" y="2858985"/>
              <a:ext cx="390214" cy="425209"/>
            </a:xfrm>
            <a:prstGeom prst="curvedConnector3">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310" name="Connector: Curved 309">
              <a:extLst>
                <a:ext uri="{FF2B5EF4-FFF2-40B4-BE49-F238E27FC236}">
                  <a16:creationId xmlns:a16="http://schemas.microsoft.com/office/drawing/2014/main" id="{5613174B-CC15-4234-9930-5B99F7987FF2}"/>
                </a:ext>
              </a:extLst>
            </p:cNvPr>
            <p:cNvCxnSpPr>
              <a:cxnSpLocks/>
              <a:stCxn id="48" idx="3"/>
              <a:endCxn id="40" idx="1"/>
            </p:cNvCxnSpPr>
            <p:nvPr/>
          </p:nvCxnSpPr>
          <p:spPr>
            <a:xfrm>
              <a:off x="9624103" y="3284194"/>
              <a:ext cx="390214" cy="417392"/>
            </a:xfrm>
            <a:prstGeom prst="curvedConnector3">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314" name="Connector: Curved 313">
              <a:extLst>
                <a:ext uri="{FF2B5EF4-FFF2-40B4-BE49-F238E27FC236}">
                  <a16:creationId xmlns:a16="http://schemas.microsoft.com/office/drawing/2014/main" id="{71868741-476D-4372-9383-1432AB5D0379}"/>
                </a:ext>
              </a:extLst>
            </p:cNvPr>
            <p:cNvCxnSpPr>
              <a:cxnSpLocks/>
              <a:stCxn id="48" idx="3"/>
              <a:endCxn id="41" idx="1"/>
            </p:cNvCxnSpPr>
            <p:nvPr/>
          </p:nvCxnSpPr>
          <p:spPr>
            <a:xfrm flipV="1">
              <a:off x="9624103" y="3280285"/>
              <a:ext cx="390214" cy="3909"/>
            </a:xfrm>
            <a:prstGeom prst="curvedConnector3">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F5ACF1DA-84DF-6B4A-94A8-DF325DFF9147}"/>
              </a:ext>
            </a:extLst>
          </p:cNvPr>
          <p:cNvGrpSpPr/>
          <p:nvPr/>
        </p:nvGrpSpPr>
        <p:grpSpPr>
          <a:xfrm>
            <a:off x="7628966" y="3764422"/>
            <a:ext cx="390215" cy="480230"/>
            <a:chOff x="7628966" y="3764422"/>
            <a:chExt cx="390215" cy="480230"/>
          </a:xfrm>
        </p:grpSpPr>
        <p:cxnSp>
          <p:nvCxnSpPr>
            <p:cNvPr id="299" name="Connector: Curved 298">
              <a:extLst>
                <a:ext uri="{FF2B5EF4-FFF2-40B4-BE49-F238E27FC236}">
                  <a16:creationId xmlns:a16="http://schemas.microsoft.com/office/drawing/2014/main" id="{08AE41B8-F89A-45BE-A892-05A024617855}"/>
                </a:ext>
              </a:extLst>
            </p:cNvPr>
            <p:cNvCxnSpPr>
              <a:cxnSpLocks/>
              <a:stCxn id="38" idx="3"/>
              <a:endCxn id="47" idx="1"/>
            </p:cNvCxnSpPr>
            <p:nvPr/>
          </p:nvCxnSpPr>
          <p:spPr>
            <a:xfrm flipV="1">
              <a:off x="7628966" y="3764422"/>
              <a:ext cx="390215" cy="226466"/>
            </a:xfrm>
            <a:prstGeom prst="curvedConnector3">
              <a:avLst/>
            </a:prstGeom>
            <a:ln w="1270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302" name="Connector: Curved 301">
              <a:extLst>
                <a:ext uri="{FF2B5EF4-FFF2-40B4-BE49-F238E27FC236}">
                  <a16:creationId xmlns:a16="http://schemas.microsoft.com/office/drawing/2014/main" id="{B8062122-39E2-4AA4-9E70-F9C70821784C}"/>
                </a:ext>
              </a:extLst>
            </p:cNvPr>
            <p:cNvCxnSpPr>
              <a:cxnSpLocks/>
              <a:stCxn id="38" idx="3"/>
              <a:endCxn id="46" idx="1"/>
            </p:cNvCxnSpPr>
            <p:nvPr/>
          </p:nvCxnSpPr>
          <p:spPr>
            <a:xfrm>
              <a:off x="7628966" y="3990888"/>
              <a:ext cx="390215" cy="253764"/>
            </a:xfrm>
            <a:prstGeom prst="curvedConnector3">
              <a:avLst/>
            </a:prstGeom>
            <a:ln w="12700">
              <a:solidFill>
                <a:srgbClr val="AFABAB"/>
              </a:solidFill>
            </a:ln>
          </p:spPr>
          <p:style>
            <a:lnRef idx="1">
              <a:schemeClr val="accent1"/>
            </a:lnRef>
            <a:fillRef idx="0">
              <a:schemeClr val="accent1"/>
            </a:fillRef>
            <a:effectRef idx="0">
              <a:schemeClr val="accent1"/>
            </a:effectRef>
            <a:fontRef idx="minor">
              <a:schemeClr val="tx1"/>
            </a:fontRef>
          </p:style>
        </p:cxnSp>
      </p:grpSp>
      <p:sp>
        <p:nvSpPr>
          <p:cNvPr id="209" name="Oval 208">
            <a:extLst>
              <a:ext uri="{FF2B5EF4-FFF2-40B4-BE49-F238E27FC236}">
                <a16:creationId xmlns:a16="http://schemas.microsoft.com/office/drawing/2014/main" id="{70974C07-04CA-45E1-B207-7C00BAB91F4C}"/>
              </a:ext>
            </a:extLst>
          </p:cNvPr>
          <p:cNvSpPr/>
          <p:nvPr/>
        </p:nvSpPr>
        <p:spPr>
          <a:xfrm>
            <a:off x="7703002" y="3869817"/>
            <a:ext cx="242142" cy="242142"/>
          </a:xfrm>
          <a:prstGeom prst="ellipse">
            <a:avLst/>
          </a:prstGeom>
          <a:solidFill>
            <a:schemeClr val="bg1"/>
          </a:solid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200" b="1" i="1" dirty="0">
                <a:solidFill>
                  <a:srgbClr val="AFABAB"/>
                </a:solidFill>
              </a:rPr>
              <a:t>f</a:t>
            </a:r>
            <a:r>
              <a:rPr lang="en-US" sz="1400" b="1" i="1" dirty="0">
                <a:solidFill>
                  <a:srgbClr val="AFABAB"/>
                </a:solidFill>
              </a:rPr>
              <a:t> </a:t>
            </a:r>
          </a:p>
        </p:txBody>
      </p:sp>
      <p:grpSp>
        <p:nvGrpSpPr>
          <p:cNvPr id="4" name="Group 3">
            <a:extLst>
              <a:ext uri="{FF2B5EF4-FFF2-40B4-BE49-F238E27FC236}">
                <a16:creationId xmlns:a16="http://schemas.microsoft.com/office/drawing/2014/main" id="{3ED3A27A-0897-B64F-B2B1-6E239E042346}"/>
              </a:ext>
            </a:extLst>
          </p:cNvPr>
          <p:cNvGrpSpPr/>
          <p:nvPr/>
        </p:nvGrpSpPr>
        <p:grpSpPr>
          <a:xfrm>
            <a:off x="7602486" y="402824"/>
            <a:ext cx="416695" cy="480228"/>
            <a:chOff x="7602486" y="402824"/>
            <a:chExt cx="416695" cy="480228"/>
          </a:xfrm>
        </p:grpSpPr>
        <p:cxnSp>
          <p:nvCxnSpPr>
            <p:cNvPr id="278" name="Connector: Curved 277">
              <a:extLst>
                <a:ext uri="{FF2B5EF4-FFF2-40B4-BE49-F238E27FC236}">
                  <a16:creationId xmlns:a16="http://schemas.microsoft.com/office/drawing/2014/main" id="{DEDF7DE3-C29D-432A-8778-14580238EBD0}"/>
                </a:ext>
              </a:extLst>
            </p:cNvPr>
            <p:cNvCxnSpPr>
              <a:cxnSpLocks/>
              <a:stCxn id="60" idx="3"/>
              <a:endCxn id="56" idx="1"/>
            </p:cNvCxnSpPr>
            <p:nvPr/>
          </p:nvCxnSpPr>
          <p:spPr>
            <a:xfrm flipV="1">
              <a:off x="7602486" y="402824"/>
              <a:ext cx="416695" cy="240114"/>
            </a:xfrm>
            <a:prstGeom prst="curvedConnector3">
              <a:avLst/>
            </a:prstGeom>
            <a:ln w="1270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281" name="Connector: Curved 280">
              <a:extLst>
                <a:ext uri="{FF2B5EF4-FFF2-40B4-BE49-F238E27FC236}">
                  <a16:creationId xmlns:a16="http://schemas.microsoft.com/office/drawing/2014/main" id="{C49CC174-EB1B-4A48-BFCF-BAEA5605F789}"/>
                </a:ext>
              </a:extLst>
            </p:cNvPr>
            <p:cNvCxnSpPr>
              <a:cxnSpLocks/>
              <a:stCxn id="60" idx="3"/>
              <a:endCxn id="55" idx="1"/>
            </p:cNvCxnSpPr>
            <p:nvPr/>
          </p:nvCxnSpPr>
          <p:spPr>
            <a:xfrm>
              <a:off x="7602486" y="642938"/>
              <a:ext cx="416695" cy="240114"/>
            </a:xfrm>
            <a:prstGeom prst="curvedConnector3">
              <a:avLst/>
            </a:prstGeom>
            <a:ln w="12700">
              <a:solidFill>
                <a:srgbClr val="AFABAB"/>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0CA75B2-A46A-EA45-BA7A-36BA3EBACCFD}"/>
              </a:ext>
            </a:extLst>
          </p:cNvPr>
          <p:cNvGrpSpPr/>
          <p:nvPr/>
        </p:nvGrpSpPr>
        <p:grpSpPr>
          <a:xfrm>
            <a:off x="7602486" y="1363280"/>
            <a:ext cx="416695" cy="960457"/>
            <a:chOff x="7602486" y="1363280"/>
            <a:chExt cx="416695" cy="960457"/>
          </a:xfrm>
        </p:grpSpPr>
        <p:cxnSp>
          <p:nvCxnSpPr>
            <p:cNvPr id="284" name="Connector: Curved 283">
              <a:extLst>
                <a:ext uri="{FF2B5EF4-FFF2-40B4-BE49-F238E27FC236}">
                  <a16:creationId xmlns:a16="http://schemas.microsoft.com/office/drawing/2014/main" id="{BFC1E1A5-B261-4C23-ABC9-5EE38968044B}"/>
                </a:ext>
              </a:extLst>
            </p:cNvPr>
            <p:cNvCxnSpPr>
              <a:cxnSpLocks/>
              <a:stCxn id="59" idx="3"/>
              <a:endCxn id="52" idx="1"/>
            </p:cNvCxnSpPr>
            <p:nvPr/>
          </p:nvCxnSpPr>
          <p:spPr>
            <a:xfrm flipV="1">
              <a:off x="7602486" y="1363280"/>
              <a:ext cx="416695" cy="480228"/>
            </a:xfrm>
            <a:prstGeom prst="curvedConnector3">
              <a:avLst/>
            </a:prstGeom>
            <a:ln w="1270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287" name="Connector: Curved 286">
              <a:extLst>
                <a:ext uri="{FF2B5EF4-FFF2-40B4-BE49-F238E27FC236}">
                  <a16:creationId xmlns:a16="http://schemas.microsoft.com/office/drawing/2014/main" id="{5B73C45A-FFAD-4804-87E4-6E5E5BBA14B6}"/>
                </a:ext>
              </a:extLst>
            </p:cNvPr>
            <p:cNvCxnSpPr>
              <a:cxnSpLocks/>
              <a:stCxn id="59" idx="3"/>
              <a:endCxn id="51" idx="1"/>
            </p:cNvCxnSpPr>
            <p:nvPr/>
          </p:nvCxnSpPr>
          <p:spPr>
            <a:xfrm>
              <a:off x="7602486" y="1843508"/>
              <a:ext cx="416695" cy="12700"/>
            </a:xfrm>
            <a:prstGeom prst="curvedConnector3">
              <a:avLst/>
            </a:prstGeom>
            <a:ln w="1270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290" name="Connector: Curved 289">
              <a:extLst>
                <a:ext uri="{FF2B5EF4-FFF2-40B4-BE49-F238E27FC236}">
                  <a16:creationId xmlns:a16="http://schemas.microsoft.com/office/drawing/2014/main" id="{7ECCB6F3-93EF-443A-9F3E-D6684E85DFC0}"/>
                </a:ext>
              </a:extLst>
            </p:cNvPr>
            <p:cNvCxnSpPr>
              <a:cxnSpLocks/>
              <a:stCxn id="59" idx="3"/>
              <a:endCxn id="50" idx="1"/>
            </p:cNvCxnSpPr>
            <p:nvPr/>
          </p:nvCxnSpPr>
          <p:spPr>
            <a:xfrm>
              <a:off x="7602486" y="1843508"/>
              <a:ext cx="416695" cy="480229"/>
            </a:xfrm>
            <a:prstGeom prst="curvedConnector3">
              <a:avLst/>
            </a:prstGeom>
            <a:ln w="12700">
              <a:solidFill>
                <a:srgbClr val="AFABAB"/>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4601F85-C4F0-3347-88FB-424407C0ACE0}"/>
              </a:ext>
            </a:extLst>
          </p:cNvPr>
          <p:cNvGrpSpPr/>
          <p:nvPr/>
        </p:nvGrpSpPr>
        <p:grpSpPr>
          <a:xfrm>
            <a:off x="7628966" y="2803966"/>
            <a:ext cx="390215" cy="480228"/>
            <a:chOff x="7628966" y="2803966"/>
            <a:chExt cx="390215" cy="480228"/>
          </a:xfrm>
        </p:grpSpPr>
        <p:cxnSp>
          <p:nvCxnSpPr>
            <p:cNvPr id="293" name="Connector: Curved 292">
              <a:extLst>
                <a:ext uri="{FF2B5EF4-FFF2-40B4-BE49-F238E27FC236}">
                  <a16:creationId xmlns:a16="http://schemas.microsoft.com/office/drawing/2014/main" id="{3C5BF32E-E9BD-499D-85E9-4988B93BDCF9}"/>
                </a:ext>
              </a:extLst>
            </p:cNvPr>
            <p:cNvCxnSpPr>
              <a:cxnSpLocks/>
              <a:stCxn id="64" idx="3"/>
              <a:endCxn id="49" idx="1"/>
            </p:cNvCxnSpPr>
            <p:nvPr/>
          </p:nvCxnSpPr>
          <p:spPr>
            <a:xfrm flipV="1">
              <a:off x="7628966" y="2803966"/>
              <a:ext cx="390215" cy="240114"/>
            </a:xfrm>
            <a:prstGeom prst="curvedConnector3">
              <a:avLst/>
            </a:prstGeom>
            <a:ln w="12700">
              <a:solidFill>
                <a:srgbClr val="AFABAB"/>
              </a:solidFill>
            </a:ln>
          </p:spPr>
          <p:style>
            <a:lnRef idx="1">
              <a:schemeClr val="accent1"/>
            </a:lnRef>
            <a:fillRef idx="0">
              <a:schemeClr val="accent1"/>
            </a:fillRef>
            <a:effectRef idx="0">
              <a:schemeClr val="accent1"/>
            </a:effectRef>
            <a:fontRef idx="minor">
              <a:schemeClr val="tx1"/>
            </a:fontRef>
          </p:style>
        </p:cxnSp>
        <p:cxnSp>
          <p:nvCxnSpPr>
            <p:cNvPr id="296" name="Connector: Curved 295">
              <a:extLst>
                <a:ext uri="{FF2B5EF4-FFF2-40B4-BE49-F238E27FC236}">
                  <a16:creationId xmlns:a16="http://schemas.microsoft.com/office/drawing/2014/main" id="{FCDFA2BE-F1B9-4EFD-AAD2-532E4CEB0D4F}"/>
                </a:ext>
              </a:extLst>
            </p:cNvPr>
            <p:cNvCxnSpPr>
              <a:cxnSpLocks/>
              <a:stCxn id="64" idx="3"/>
              <a:endCxn id="48" idx="1"/>
            </p:cNvCxnSpPr>
            <p:nvPr/>
          </p:nvCxnSpPr>
          <p:spPr>
            <a:xfrm>
              <a:off x="7628966" y="3044080"/>
              <a:ext cx="390215" cy="240114"/>
            </a:xfrm>
            <a:prstGeom prst="curvedConnector3">
              <a:avLst/>
            </a:prstGeom>
            <a:ln w="12700">
              <a:solidFill>
                <a:srgbClr val="AFABAB"/>
              </a:solidFill>
            </a:ln>
          </p:spPr>
          <p:style>
            <a:lnRef idx="1">
              <a:schemeClr val="accent1"/>
            </a:lnRef>
            <a:fillRef idx="0">
              <a:schemeClr val="accent1"/>
            </a:fillRef>
            <a:effectRef idx="0">
              <a:schemeClr val="accent1"/>
            </a:effectRef>
            <a:fontRef idx="minor">
              <a:schemeClr val="tx1"/>
            </a:fontRef>
          </p:style>
        </p:cxnSp>
      </p:grpSp>
      <p:cxnSp>
        <p:nvCxnSpPr>
          <p:cNvPr id="254" name="Connector: Curved 253">
            <a:extLst>
              <a:ext uri="{FF2B5EF4-FFF2-40B4-BE49-F238E27FC236}">
                <a16:creationId xmlns:a16="http://schemas.microsoft.com/office/drawing/2014/main" id="{187439DF-2502-44F9-A840-FDA00125C847}"/>
              </a:ext>
            </a:extLst>
          </p:cNvPr>
          <p:cNvCxnSpPr>
            <a:cxnSpLocks/>
            <a:stCxn id="65" idx="3"/>
            <a:endCxn id="64" idx="1"/>
          </p:cNvCxnSpPr>
          <p:nvPr/>
        </p:nvCxnSpPr>
        <p:spPr>
          <a:xfrm flipV="1">
            <a:off x="5607349" y="3044080"/>
            <a:ext cx="416695" cy="1149118"/>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Connector: Curved 256">
            <a:extLst>
              <a:ext uri="{FF2B5EF4-FFF2-40B4-BE49-F238E27FC236}">
                <a16:creationId xmlns:a16="http://schemas.microsoft.com/office/drawing/2014/main" id="{F779C5DC-7944-4EE6-9E0D-F1D048FC3746}"/>
              </a:ext>
            </a:extLst>
          </p:cNvPr>
          <p:cNvCxnSpPr>
            <a:cxnSpLocks/>
            <a:stCxn id="65" idx="3"/>
            <a:endCxn id="38" idx="1"/>
          </p:cNvCxnSpPr>
          <p:nvPr/>
        </p:nvCxnSpPr>
        <p:spPr>
          <a:xfrm flipV="1">
            <a:off x="5607349" y="3990888"/>
            <a:ext cx="416695" cy="202310"/>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Connector: Curved 259">
            <a:extLst>
              <a:ext uri="{FF2B5EF4-FFF2-40B4-BE49-F238E27FC236}">
                <a16:creationId xmlns:a16="http://schemas.microsoft.com/office/drawing/2014/main" id="{82E5E9D5-BAAF-4513-971D-4BC6F9378BB9}"/>
              </a:ext>
            </a:extLst>
          </p:cNvPr>
          <p:cNvCxnSpPr>
            <a:cxnSpLocks/>
            <a:stCxn id="65" idx="3"/>
            <a:endCxn id="37" idx="1"/>
          </p:cNvCxnSpPr>
          <p:nvPr/>
        </p:nvCxnSpPr>
        <p:spPr>
          <a:xfrm>
            <a:off x="5607349" y="4193198"/>
            <a:ext cx="416695" cy="202309"/>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Connector: Curved 262">
            <a:extLst>
              <a:ext uri="{FF2B5EF4-FFF2-40B4-BE49-F238E27FC236}">
                <a16:creationId xmlns:a16="http://schemas.microsoft.com/office/drawing/2014/main" id="{DEBDB7D5-15A8-426A-9E87-46954F0A458A}"/>
              </a:ext>
            </a:extLst>
          </p:cNvPr>
          <p:cNvCxnSpPr>
            <a:cxnSpLocks/>
            <a:stCxn id="65" idx="3"/>
            <a:endCxn id="36" idx="1"/>
          </p:cNvCxnSpPr>
          <p:nvPr/>
        </p:nvCxnSpPr>
        <p:spPr>
          <a:xfrm>
            <a:off x="5607349" y="4193198"/>
            <a:ext cx="416695" cy="606928"/>
          </a:xfrm>
          <a:prstGeom prst="curvedConnector3">
            <a:avLst>
              <a:gd name="adj1" fmla="val 4315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6" name="Connector: Curved 265">
            <a:extLst>
              <a:ext uri="{FF2B5EF4-FFF2-40B4-BE49-F238E27FC236}">
                <a16:creationId xmlns:a16="http://schemas.microsoft.com/office/drawing/2014/main" id="{06C97404-3C4D-483E-B8D7-BDFF6AF7D585}"/>
              </a:ext>
            </a:extLst>
          </p:cNvPr>
          <p:cNvCxnSpPr>
            <a:cxnSpLocks/>
            <a:stCxn id="65" idx="3"/>
            <a:endCxn id="35" idx="1"/>
          </p:cNvCxnSpPr>
          <p:nvPr/>
        </p:nvCxnSpPr>
        <p:spPr>
          <a:xfrm>
            <a:off x="5607349" y="4193198"/>
            <a:ext cx="416695" cy="1011547"/>
          </a:xfrm>
          <a:prstGeom prst="curvedConnector3">
            <a:avLst>
              <a:gd name="adj1" fmla="val 47149"/>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8" name="Connector: Curved 247">
            <a:extLst>
              <a:ext uri="{FF2B5EF4-FFF2-40B4-BE49-F238E27FC236}">
                <a16:creationId xmlns:a16="http://schemas.microsoft.com/office/drawing/2014/main" id="{CA8880CE-6A96-4261-86CB-B263E8DADF7F}"/>
              </a:ext>
            </a:extLst>
          </p:cNvPr>
          <p:cNvCxnSpPr>
            <a:cxnSpLocks/>
            <a:stCxn id="62" idx="3"/>
            <a:endCxn id="60" idx="1"/>
          </p:cNvCxnSpPr>
          <p:nvPr/>
        </p:nvCxnSpPr>
        <p:spPr>
          <a:xfrm flipV="1">
            <a:off x="5607349" y="642938"/>
            <a:ext cx="390215" cy="600285"/>
          </a:xfrm>
          <a:prstGeom prst="curvedConnector3">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1" name="Connector: Curved 250">
            <a:extLst>
              <a:ext uri="{FF2B5EF4-FFF2-40B4-BE49-F238E27FC236}">
                <a16:creationId xmlns:a16="http://schemas.microsoft.com/office/drawing/2014/main" id="{E1F6A293-75D0-4A75-8E35-64A4E3524867}"/>
              </a:ext>
            </a:extLst>
          </p:cNvPr>
          <p:cNvCxnSpPr>
            <a:cxnSpLocks/>
            <a:stCxn id="62" idx="3"/>
            <a:endCxn id="59" idx="1"/>
          </p:cNvCxnSpPr>
          <p:nvPr/>
        </p:nvCxnSpPr>
        <p:spPr>
          <a:xfrm>
            <a:off x="5607349" y="1243223"/>
            <a:ext cx="390215" cy="600285"/>
          </a:xfrm>
          <a:prstGeom prst="curvedConnector3">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0" name="Oval 209">
            <a:extLst>
              <a:ext uri="{FF2B5EF4-FFF2-40B4-BE49-F238E27FC236}">
                <a16:creationId xmlns:a16="http://schemas.microsoft.com/office/drawing/2014/main" id="{9F1B85B1-8804-4B27-8F65-99F46F86CF39}"/>
              </a:ext>
            </a:extLst>
          </p:cNvPr>
          <p:cNvSpPr>
            <a:spLocks noChangeAspect="1"/>
          </p:cNvSpPr>
          <p:nvPr/>
        </p:nvSpPr>
        <p:spPr>
          <a:xfrm>
            <a:off x="5681385" y="4108678"/>
            <a:ext cx="246888" cy="246888"/>
          </a:xfrm>
          <a:prstGeom prst="ellipse">
            <a:avLst/>
          </a:prstGeom>
          <a:solidFill>
            <a:schemeClr val="bg1"/>
          </a:solidFill>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400" b="1" dirty="0">
                <a:solidFill>
                  <a:schemeClr val="tx2">
                    <a:lumMod val="60000"/>
                    <a:lumOff val="40000"/>
                  </a:schemeClr>
                </a:solidFill>
              </a:rPr>
              <a:t>+</a:t>
            </a:r>
          </a:p>
        </p:txBody>
      </p:sp>
      <p:cxnSp>
        <p:nvCxnSpPr>
          <p:cNvPr id="269" name="Connector: Curved 268">
            <a:extLst>
              <a:ext uri="{FF2B5EF4-FFF2-40B4-BE49-F238E27FC236}">
                <a16:creationId xmlns:a16="http://schemas.microsoft.com/office/drawing/2014/main" id="{22CF5D40-B42C-4BE5-A913-C4688681E761}"/>
              </a:ext>
            </a:extLst>
          </p:cNvPr>
          <p:cNvCxnSpPr>
            <a:cxnSpLocks/>
            <a:stCxn id="67" idx="3"/>
            <a:endCxn id="34" idx="1"/>
          </p:cNvCxnSpPr>
          <p:nvPr/>
        </p:nvCxnSpPr>
        <p:spPr>
          <a:xfrm flipV="1">
            <a:off x="5607349" y="5609364"/>
            <a:ext cx="416695" cy="418952"/>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2" name="Connector: Curved 271">
            <a:extLst>
              <a:ext uri="{FF2B5EF4-FFF2-40B4-BE49-F238E27FC236}">
                <a16:creationId xmlns:a16="http://schemas.microsoft.com/office/drawing/2014/main" id="{26681016-9895-4BB4-B8D0-AD98B3BBA43C}"/>
              </a:ext>
            </a:extLst>
          </p:cNvPr>
          <p:cNvCxnSpPr>
            <a:cxnSpLocks/>
            <a:stCxn id="67" idx="3"/>
            <a:endCxn id="33" idx="1"/>
          </p:cNvCxnSpPr>
          <p:nvPr/>
        </p:nvCxnSpPr>
        <p:spPr>
          <a:xfrm flipV="1">
            <a:off x="5607349" y="6013983"/>
            <a:ext cx="416695" cy="14333"/>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5" name="Connector: Curved 274">
            <a:extLst>
              <a:ext uri="{FF2B5EF4-FFF2-40B4-BE49-F238E27FC236}">
                <a16:creationId xmlns:a16="http://schemas.microsoft.com/office/drawing/2014/main" id="{19B62235-014A-44B0-9338-EEEC40E493CC}"/>
              </a:ext>
            </a:extLst>
          </p:cNvPr>
          <p:cNvCxnSpPr>
            <a:cxnSpLocks/>
            <a:stCxn id="67" idx="3"/>
            <a:endCxn id="32" idx="1"/>
          </p:cNvCxnSpPr>
          <p:nvPr/>
        </p:nvCxnSpPr>
        <p:spPr>
          <a:xfrm>
            <a:off x="5607349" y="6028316"/>
            <a:ext cx="416695" cy="390285"/>
          </a:xfrm>
          <a:prstGeom prst="curvedConnector3">
            <a:avLst>
              <a:gd name="adj1" fmla="val 50000"/>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2" name="Connector: Curved 241">
            <a:extLst>
              <a:ext uri="{FF2B5EF4-FFF2-40B4-BE49-F238E27FC236}">
                <a16:creationId xmlns:a16="http://schemas.microsoft.com/office/drawing/2014/main" id="{6B015432-0D7D-4D7A-AA2E-6731FE212466}"/>
              </a:ext>
            </a:extLst>
          </p:cNvPr>
          <p:cNvCxnSpPr>
            <a:cxnSpLocks/>
            <a:stCxn id="69" idx="3"/>
            <a:endCxn id="67" idx="1"/>
          </p:cNvCxnSpPr>
          <p:nvPr/>
        </p:nvCxnSpPr>
        <p:spPr>
          <a:xfrm>
            <a:off x="3612212" y="5110757"/>
            <a:ext cx="390215" cy="917559"/>
          </a:xfrm>
          <a:prstGeom prst="curved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5" name="Connector: Curved 244">
            <a:extLst>
              <a:ext uri="{FF2B5EF4-FFF2-40B4-BE49-F238E27FC236}">
                <a16:creationId xmlns:a16="http://schemas.microsoft.com/office/drawing/2014/main" id="{D1D375F1-888E-4854-97DC-8FE34898E1A1}"/>
              </a:ext>
            </a:extLst>
          </p:cNvPr>
          <p:cNvCxnSpPr>
            <a:cxnSpLocks/>
            <a:stCxn id="69" idx="3"/>
            <a:endCxn id="65" idx="1"/>
          </p:cNvCxnSpPr>
          <p:nvPr/>
        </p:nvCxnSpPr>
        <p:spPr>
          <a:xfrm flipV="1">
            <a:off x="3612212" y="4193198"/>
            <a:ext cx="390215" cy="917559"/>
          </a:xfrm>
          <a:prstGeom prst="curvedConnector3">
            <a:avLst>
              <a:gd name="adj1" fmla="val 50000"/>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6" name="Connector: Curved 235">
            <a:extLst>
              <a:ext uri="{FF2B5EF4-FFF2-40B4-BE49-F238E27FC236}">
                <a16:creationId xmlns:a16="http://schemas.microsoft.com/office/drawing/2014/main" id="{FE8F1D37-DA1E-4BE1-8BD7-4E38E96A24C1}"/>
              </a:ext>
            </a:extLst>
          </p:cNvPr>
          <p:cNvCxnSpPr>
            <a:cxnSpLocks/>
            <a:stCxn id="68" idx="3"/>
            <a:endCxn id="62" idx="1"/>
          </p:cNvCxnSpPr>
          <p:nvPr/>
        </p:nvCxnSpPr>
        <p:spPr>
          <a:xfrm flipV="1">
            <a:off x="3612212" y="1243223"/>
            <a:ext cx="390215" cy="650218"/>
          </a:xfrm>
          <a:prstGeom prst="curvedConnector3">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9" name="Connector: Curved 238">
            <a:extLst>
              <a:ext uri="{FF2B5EF4-FFF2-40B4-BE49-F238E27FC236}">
                <a16:creationId xmlns:a16="http://schemas.microsoft.com/office/drawing/2014/main" id="{CD4144F2-3664-4C3A-B995-A8F49A5553B9}"/>
              </a:ext>
            </a:extLst>
          </p:cNvPr>
          <p:cNvCxnSpPr>
            <a:cxnSpLocks/>
            <a:stCxn id="68" idx="3"/>
            <a:endCxn id="63" idx="1"/>
          </p:cNvCxnSpPr>
          <p:nvPr/>
        </p:nvCxnSpPr>
        <p:spPr>
          <a:xfrm>
            <a:off x="3612212" y="1893441"/>
            <a:ext cx="390215" cy="650218"/>
          </a:xfrm>
          <a:prstGeom prst="curvedConnector3">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F7B4332-AED1-4E25-B39E-7C809EB19C7A}"/>
              </a:ext>
            </a:extLst>
          </p:cNvPr>
          <p:cNvCxnSpPr>
            <a:cxnSpLocks/>
            <a:stCxn id="60" idx="2"/>
            <a:endCxn id="59" idx="0"/>
          </p:cNvCxnSpPr>
          <p:nvPr/>
        </p:nvCxnSpPr>
        <p:spPr>
          <a:xfrm>
            <a:off x="6800025" y="800117"/>
            <a:ext cx="0" cy="886212"/>
          </a:xfrm>
          <a:prstGeom prst="line">
            <a:avLst/>
          </a:prstGeom>
          <a:solidFill>
            <a:schemeClr val="bg1"/>
          </a:solidFill>
          <a:ln w="1270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id="{10239C47-47B3-4C7A-82D7-4C61D08AE13F}"/>
              </a:ext>
            </a:extLst>
          </p:cNvPr>
          <p:cNvSpPr/>
          <p:nvPr/>
        </p:nvSpPr>
        <p:spPr>
          <a:xfrm>
            <a:off x="6644856" y="1088054"/>
            <a:ext cx="310338" cy="310338"/>
          </a:xfrm>
          <a:prstGeom prst="ellipse">
            <a:avLst/>
          </a:prstGeom>
          <a:solidFill>
            <a:schemeClr val="bg1"/>
          </a:solidFill>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tIns="0" rtlCol="0" anchor="ctr"/>
          <a:lstStyle/>
          <a:p>
            <a:pPr algn="ctr"/>
            <a:r>
              <a:rPr lang="en-US" sz="1400" b="1" dirty="0">
                <a:solidFill>
                  <a:schemeClr val="tx2">
                    <a:lumMod val="60000"/>
                    <a:lumOff val="40000"/>
                  </a:schemeClr>
                </a:solidFill>
              </a:rPr>
              <a:t>x</a:t>
            </a:r>
          </a:p>
        </p:txBody>
      </p:sp>
      <p:cxnSp>
        <p:nvCxnSpPr>
          <p:cNvPr id="216" name="Straight Connector 215">
            <a:extLst>
              <a:ext uri="{FF2B5EF4-FFF2-40B4-BE49-F238E27FC236}">
                <a16:creationId xmlns:a16="http://schemas.microsoft.com/office/drawing/2014/main" id="{6492CA44-695A-423B-BC8D-AF839FC8057F}"/>
              </a:ext>
            </a:extLst>
          </p:cNvPr>
          <p:cNvCxnSpPr>
            <a:cxnSpLocks/>
            <a:stCxn id="62" idx="2"/>
            <a:endCxn id="63" idx="0"/>
          </p:cNvCxnSpPr>
          <p:nvPr/>
        </p:nvCxnSpPr>
        <p:spPr>
          <a:xfrm>
            <a:off x="4804888" y="1400402"/>
            <a:ext cx="0" cy="986078"/>
          </a:xfrm>
          <a:prstGeom prst="line">
            <a:avLst/>
          </a:prstGeom>
          <a:solidFill>
            <a:schemeClr val="bg1"/>
          </a:solidFill>
          <a:ln w="12700">
            <a:solidFill>
              <a:schemeClr val="accent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536EA83-8D6A-42E2-933C-D0AF69FA4044}"/>
              </a:ext>
            </a:extLst>
          </p:cNvPr>
          <p:cNvCxnSpPr>
            <a:cxnSpLocks/>
          </p:cNvCxnSpPr>
          <p:nvPr/>
        </p:nvCxnSpPr>
        <p:spPr>
          <a:xfrm>
            <a:off x="2809751" y="2050620"/>
            <a:ext cx="0" cy="2902958"/>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0530" name="Group 20529">
            <a:extLst>
              <a:ext uri="{FF2B5EF4-FFF2-40B4-BE49-F238E27FC236}">
                <a16:creationId xmlns:a16="http://schemas.microsoft.com/office/drawing/2014/main" id="{48019F34-F0A2-4EFA-B355-68B3043B05F3}"/>
              </a:ext>
            </a:extLst>
          </p:cNvPr>
          <p:cNvGrpSpPr/>
          <p:nvPr/>
        </p:nvGrpSpPr>
        <p:grpSpPr>
          <a:xfrm>
            <a:off x="10014317" y="2701806"/>
            <a:ext cx="1604922" cy="1156959"/>
            <a:chOff x="9670297" y="2720094"/>
            <a:chExt cx="1604922" cy="1156959"/>
          </a:xfrm>
        </p:grpSpPr>
        <p:sp>
          <p:nvSpPr>
            <p:cNvPr id="40" name="Rectangle: Rounded Corners 39">
              <a:extLst>
                <a:ext uri="{FF2B5EF4-FFF2-40B4-BE49-F238E27FC236}">
                  <a16:creationId xmlns:a16="http://schemas.microsoft.com/office/drawing/2014/main" id="{C17021AF-5F5D-420D-84F3-BB5EE4F57EE2}"/>
                </a:ext>
              </a:extLst>
            </p:cNvPr>
            <p:cNvSpPr/>
            <p:nvPr/>
          </p:nvSpPr>
          <p:spPr>
            <a:xfrm>
              <a:off x="9670297" y="3562695"/>
              <a:ext cx="1604922" cy="314358"/>
            </a:xfrm>
            <a:prstGeom prst="roundRect">
              <a:avLst>
                <a:gd name="adj" fmla="val 2118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Benefits</a:t>
              </a:r>
            </a:p>
          </p:txBody>
        </p:sp>
        <p:sp>
          <p:nvSpPr>
            <p:cNvPr id="41" name="Rectangle: Rounded Corners 40">
              <a:extLst>
                <a:ext uri="{FF2B5EF4-FFF2-40B4-BE49-F238E27FC236}">
                  <a16:creationId xmlns:a16="http://schemas.microsoft.com/office/drawing/2014/main" id="{711A948C-CAEC-481A-A126-FD07BC8FC2E9}"/>
                </a:ext>
              </a:extLst>
            </p:cNvPr>
            <p:cNvSpPr/>
            <p:nvPr/>
          </p:nvSpPr>
          <p:spPr>
            <a:xfrm>
              <a:off x="9670297" y="3141394"/>
              <a:ext cx="1604922" cy="314358"/>
            </a:xfrm>
            <a:prstGeom prst="roundRect">
              <a:avLst>
                <a:gd name="adj" fmla="val 2118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Salary at each level</a:t>
              </a:r>
            </a:p>
          </p:txBody>
        </p:sp>
        <p:sp>
          <p:nvSpPr>
            <p:cNvPr id="42" name="Rectangle: Rounded Corners 41">
              <a:extLst>
                <a:ext uri="{FF2B5EF4-FFF2-40B4-BE49-F238E27FC236}">
                  <a16:creationId xmlns:a16="http://schemas.microsoft.com/office/drawing/2014/main" id="{90BAD1BF-2A2F-43E9-94D3-BA18AEB8FC82}"/>
                </a:ext>
              </a:extLst>
            </p:cNvPr>
            <p:cNvSpPr/>
            <p:nvPr/>
          </p:nvSpPr>
          <p:spPr>
            <a:xfrm>
              <a:off x="9670297" y="2720094"/>
              <a:ext cx="1604922" cy="314358"/>
            </a:xfrm>
            <a:prstGeom prst="roundRect">
              <a:avLst>
                <a:gd name="adj" fmla="val 2118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Senior-Mid-Level: Junior Personnel ratio</a:t>
              </a:r>
            </a:p>
          </p:txBody>
        </p:sp>
      </p:grpSp>
      <p:sp>
        <p:nvSpPr>
          <p:cNvPr id="46" name="Rectangle: Rounded Corners 45">
            <a:extLst>
              <a:ext uri="{FF2B5EF4-FFF2-40B4-BE49-F238E27FC236}">
                <a16:creationId xmlns:a16="http://schemas.microsoft.com/office/drawing/2014/main" id="{699CB1E8-D5AF-4E36-8B6F-CA1775CFEE80}"/>
              </a:ext>
            </a:extLst>
          </p:cNvPr>
          <p:cNvSpPr/>
          <p:nvPr/>
        </p:nvSpPr>
        <p:spPr>
          <a:xfrm>
            <a:off x="8019181" y="4087473"/>
            <a:ext cx="1604922" cy="314358"/>
          </a:xfrm>
          <a:prstGeom prst="roundRect">
            <a:avLst>
              <a:gd name="adj" fmla="val 21181"/>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Avg. costs per non-consulting employee</a:t>
            </a:r>
          </a:p>
        </p:txBody>
      </p:sp>
      <p:sp>
        <p:nvSpPr>
          <p:cNvPr id="47" name="Rectangle: Rounded Corners 46">
            <a:extLst>
              <a:ext uri="{FF2B5EF4-FFF2-40B4-BE49-F238E27FC236}">
                <a16:creationId xmlns:a16="http://schemas.microsoft.com/office/drawing/2014/main" id="{CBA63539-E282-4DD3-8811-8DDD99908818}"/>
              </a:ext>
            </a:extLst>
          </p:cNvPr>
          <p:cNvSpPr/>
          <p:nvPr/>
        </p:nvSpPr>
        <p:spPr>
          <a:xfrm>
            <a:off x="8019181" y="3607243"/>
            <a:ext cx="1604922" cy="314358"/>
          </a:xfrm>
          <a:prstGeom prst="roundRect">
            <a:avLst>
              <a:gd name="adj" fmla="val 21181"/>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Consulting: non-consulting staff ratio</a:t>
            </a:r>
          </a:p>
        </p:txBody>
      </p:sp>
      <p:sp>
        <p:nvSpPr>
          <p:cNvPr id="48" name="Rectangle: Rounded Corners 47">
            <a:extLst>
              <a:ext uri="{FF2B5EF4-FFF2-40B4-BE49-F238E27FC236}">
                <a16:creationId xmlns:a16="http://schemas.microsoft.com/office/drawing/2014/main" id="{F858763C-0314-489B-9943-D6EB2DC24B0E}"/>
              </a:ext>
            </a:extLst>
          </p:cNvPr>
          <p:cNvSpPr/>
          <p:nvPr/>
        </p:nvSpPr>
        <p:spPr>
          <a:xfrm>
            <a:off x="8019181" y="3127015"/>
            <a:ext cx="1604922" cy="314358"/>
          </a:xfrm>
          <a:prstGeom prst="roundRect">
            <a:avLst>
              <a:gd name="adj" fmla="val 21181"/>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Average Salaries</a:t>
            </a:r>
          </a:p>
        </p:txBody>
      </p:sp>
      <p:sp>
        <p:nvSpPr>
          <p:cNvPr id="49" name="Rectangle: Rounded Corners 48">
            <a:extLst>
              <a:ext uri="{FF2B5EF4-FFF2-40B4-BE49-F238E27FC236}">
                <a16:creationId xmlns:a16="http://schemas.microsoft.com/office/drawing/2014/main" id="{AAAE6337-95C8-4CCD-899F-FA472146B147}"/>
              </a:ext>
            </a:extLst>
          </p:cNvPr>
          <p:cNvSpPr/>
          <p:nvPr/>
        </p:nvSpPr>
        <p:spPr>
          <a:xfrm>
            <a:off x="8019181" y="2646787"/>
            <a:ext cx="1604922" cy="314358"/>
          </a:xfrm>
          <a:prstGeom prst="roundRect">
            <a:avLst>
              <a:gd name="adj" fmla="val 21181"/>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 of consultants</a:t>
            </a:r>
          </a:p>
        </p:txBody>
      </p:sp>
      <p:sp>
        <p:nvSpPr>
          <p:cNvPr id="50" name="Rectangle: Rounded Corners 49">
            <a:extLst>
              <a:ext uri="{FF2B5EF4-FFF2-40B4-BE49-F238E27FC236}">
                <a16:creationId xmlns:a16="http://schemas.microsoft.com/office/drawing/2014/main" id="{DF2E5496-764B-41D1-8442-981A9455C5A2}"/>
              </a:ext>
            </a:extLst>
          </p:cNvPr>
          <p:cNvSpPr/>
          <p:nvPr/>
        </p:nvSpPr>
        <p:spPr>
          <a:xfrm>
            <a:off x="8019181" y="2166558"/>
            <a:ext cx="1604922" cy="314358"/>
          </a:xfrm>
          <a:prstGeom prst="roundRect">
            <a:avLst>
              <a:gd name="adj" fmla="val 21181"/>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Project types</a:t>
            </a:r>
          </a:p>
        </p:txBody>
      </p:sp>
      <p:sp>
        <p:nvSpPr>
          <p:cNvPr id="51" name="Rectangle: Rounded Corners 50">
            <a:extLst>
              <a:ext uri="{FF2B5EF4-FFF2-40B4-BE49-F238E27FC236}">
                <a16:creationId xmlns:a16="http://schemas.microsoft.com/office/drawing/2014/main" id="{360AE4B3-320C-4071-9D8F-9C31650E53CC}"/>
              </a:ext>
            </a:extLst>
          </p:cNvPr>
          <p:cNvSpPr/>
          <p:nvPr/>
        </p:nvSpPr>
        <p:spPr>
          <a:xfrm>
            <a:off x="8019181" y="1686329"/>
            <a:ext cx="1604922" cy="314358"/>
          </a:xfrm>
          <a:prstGeom prst="roundRect">
            <a:avLst>
              <a:gd name="adj" fmla="val 21181"/>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Senior: Junior consultant ratio</a:t>
            </a:r>
          </a:p>
        </p:txBody>
      </p:sp>
      <p:sp>
        <p:nvSpPr>
          <p:cNvPr id="52" name="Rectangle: Rounded Corners 51">
            <a:extLst>
              <a:ext uri="{FF2B5EF4-FFF2-40B4-BE49-F238E27FC236}">
                <a16:creationId xmlns:a16="http://schemas.microsoft.com/office/drawing/2014/main" id="{7913CE58-7309-4BAA-8E28-150055273432}"/>
              </a:ext>
            </a:extLst>
          </p:cNvPr>
          <p:cNvSpPr/>
          <p:nvPr/>
        </p:nvSpPr>
        <p:spPr>
          <a:xfrm>
            <a:off x="8019181" y="1206101"/>
            <a:ext cx="1604922" cy="314358"/>
          </a:xfrm>
          <a:prstGeom prst="roundRect">
            <a:avLst>
              <a:gd name="adj" fmla="val 21181"/>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Firm’s brand power</a:t>
            </a:r>
          </a:p>
        </p:txBody>
      </p:sp>
      <p:sp>
        <p:nvSpPr>
          <p:cNvPr id="55" name="Rectangle: Rounded Corners 54">
            <a:extLst>
              <a:ext uri="{FF2B5EF4-FFF2-40B4-BE49-F238E27FC236}">
                <a16:creationId xmlns:a16="http://schemas.microsoft.com/office/drawing/2014/main" id="{BAE69FE9-EBB8-4A3E-B6B4-60B7F515B93D}"/>
              </a:ext>
            </a:extLst>
          </p:cNvPr>
          <p:cNvSpPr/>
          <p:nvPr/>
        </p:nvSpPr>
        <p:spPr>
          <a:xfrm>
            <a:off x="8019181" y="725873"/>
            <a:ext cx="1604922" cy="314358"/>
          </a:xfrm>
          <a:prstGeom prst="roundRect">
            <a:avLst>
              <a:gd name="adj" fmla="val 21181"/>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Avg. billable hours per project</a:t>
            </a:r>
          </a:p>
        </p:txBody>
      </p:sp>
      <p:sp>
        <p:nvSpPr>
          <p:cNvPr id="56" name="Rectangle: Rounded Corners 55">
            <a:extLst>
              <a:ext uri="{FF2B5EF4-FFF2-40B4-BE49-F238E27FC236}">
                <a16:creationId xmlns:a16="http://schemas.microsoft.com/office/drawing/2014/main" id="{CFFFE1FC-8852-49FF-930D-E4C43AD3D183}"/>
              </a:ext>
            </a:extLst>
          </p:cNvPr>
          <p:cNvSpPr/>
          <p:nvPr/>
        </p:nvSpPr>
        <p:spPr>
          <a:xfrm>
            <a:off x="8019181" y="245645"/>
            <a:ext cx="1604922" cy="314358"/>
          </a:xfrm>
          <a:prstGeom prst="roundRect">
            <a:avLst>
              <a:gd name="adj" fmla="val 21181"/>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Avg. # of projects per partner</a:t>
            </a:r>
          </a:p>
        </p:txBody>
      </p:sp>
      <p:sp>
        <p:nvSpPr>
          <p:cNvPr id="32" name="Rectangle: Rounded Corners 31">
            <a:extLst>
              <a:ext uri="{FF2B5EF4-FFF2-40B4-BE49-F238E27FC236}">
                <a16:creationId xmlns:a16="http://schemas.microsoft.com/office/drawing/2014/main" id="{06578A25-08B1-4F84-B4AC-971CE300F993}"/>
              </a:ext>
            </a:extLst>
          </p:cNvPr>
          <p:cNvSpPr/>
          <p:nvPr/>
        </p:nvSpPr>
        <p:spPr>
          <a:xfrm>
            <a:off x="6024044" y="6261422"/>
            <a:ext cx="1604922" cy="314358"/>
          </a:xfrm>
          <a:prstGeom prst="roundRect">
            <a:avLst>
              <a:gd name="adj" fmla="val 21181"/>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Other project expenses</a:t>
            </a:r>
          </a:p>
        </p:txBody>
      </p:sp>
      <p:sp>
        <p:nvSpPr>
          <p:cNvPr id="33" name="Rectangle: Rounded Corners 32">
            <a:extLst>
              <a:ext uri="{FF2B5EF4-FFF2-40B4-BE49-F238E27FC236}">
                <a16:creationId xmlns:a16="http://schemas.microsoft.com/office/drawing/2014/main" id="{9C8D5F5F-2D08-4415-BAC8-6CA534658299}"/>
              </a:ext>
            </a:extLst>
          </p:cNvPr>
          <p:cNvSpPr/>
          <p:nvPr/>
        </p:nvSpPr>
        <p:spPr>
          <a:xfrm>
            <a:off x="6024044" y="5856804"/>
            <a:ext cx="1604922" cy="314358"/>
          </a:xfrm>
          <a:prstGeom prst="roundRect">
            <a:avLst>
              <a:gd name="adj" fmla="val 21181"/>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External research and advice</a:t>
            </a:r>
          </a:p>
        </p:txBody>
      </p:sp>
      <p:sp>
        <p:nvSpPr>
          <p:cNvPr id="34" name="Rectangle: Rounded Corners 33">
            <a:extLst>
              <a:ext uri="{FF2B5EF4-FFF2-40B4-BE49-F238E27FC236}">
                <a16:creationId xmlns:a16="http://schemas.microsoft.com/office/drawing/2014/main" id="{1699141D-89AC-476F-9B3C-37CA1565154E}"/>
              </a:ext>
            </a:extLst>
          </p:cNvPr>
          <p:cNvSpPr/>
          <p:nvPr/>
        </p:nvSpPr>
        <p:spPr>
          <a:xfrm>
            <a:off x="6024044" y="5452185"/>
            <a:ext cx="1604922" cy="314358"/>
          </a:xfrm>
          <a:prstGeom prst="roundRect">
            <a:avLst>
              <a:gd name="adj" fmla="val 21181"/>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Travel (airfare, hotels &amp; meals)</a:t>
            </a:r>
          </a:p>
        </p:txBody>
      </p:sp>
      <p:sp>
        <p:nvSpPr>
          <p:cNvPr id="35" name="Rectangle: Rounded Corners 34">
            <a:extLst>
              <a:ext uri="{FF2B5EF4-FFF2-40B4-BE49-F238E27FC236}">
                <a16:creationId xmlns:a16="http://schemas.microsoft.com/office/drawing/2014/main" id="{C63EEB09-7488-42F3-A52C-C57A5FAE1D51}"/>
              </a:ext>
            </a:extLst>
          </p:cNvPr>
          <p:cNvSpPr/>
          <p:nvPr/>
        </p:nvSpPr>
        <p:spPr>
          <a:xfrm>
            <a:off x="6024044" y="5047566"/>
            <a:ext cx="1604922" cy="314358"/>
          </a:xfrm>
          <a:prstGeom prst="roundRect">
            <a:avLst>
              <a:gd name="adj" fmla="val 21181"/>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Recruiting and training</a:t>
            </a:r>
          </a:p>
        </p:txBody>
      </p:sp>
      <p:sp>
        <p:nvSpPr>
          <p:cNvPr id="36" name="Rectangle: Rounded Corners 35">
            <a:extLst>
              <a:ext uri="{FF2B5EF4-FFF2-40B4-BE49-F238E27FC236}">
                <a16:creationId xmlns:a16="http://schemas.microsoft.com/office/drawing/2014/main" id="{A65A5B1B-ADA1-42EC-907D-FB7E001FC962}"/>
              </a:ext>
            </a:extLst>
          </p:cNvPr>
          <p:cNvSpPr/>
          <p:nvPr/>
        </p:nvSpPr>
        <p:spPr>
          <a:xfrm>
            <a:off x="6024044" y="4642947"/>
            <a:ext cx="1604922" cy="314358"/>
          </a:xfrm>
          <a:prstGeom prst="roundRect">
            <a:avLst>
              <a:gd name="adj" fmla="val 21181"/>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Research and publishing</a:t>
            </a:r>
          </a:p>
        </p:txBody>
      </p:sp>
      <p:sp>
        <p:nvSpPr>
          <p:cNvPr id="37" name="Rectangle: Rounded Corners 36">
            <a:extLst>
              <a:ext uri="{FF2B5EF4-FFF2-40B4-BE49-F238E27FC236}">
                <a16:creationId xmlns:a16="http://schemas.microsoft.com/office/drawing/2014/main" id="{556311C4-7656-4396-919C-02EDE62650E5}"/>
              </a:ext>
            </a:extLst>
          </p:cNvPr>
          <p:cNvSpPr/>
          <p:nvPr/>
        </p:nvSpPr>
        <p:spPr>
          <a:xfrm>
            <a:off x="6024044" y="4238328"/>
            <a:ext cx="1604922" cy="314358"/>
          </a:xfrm>
          <a:prstGeom prst="roundRect">
            <a:avLst>
              <a:gd name="adj" fmla="val 21181"/>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Office costs</a:t>
            </a:r>
          </a:p>
        </p:txBody>
      </p:sp>
      <p:sp>
        <p:nvSpPr>
          <p:cNvPr id="38" name="Rectangle: Rounded Corners 37">
            <a:extLst>
              <a:ext uri="{FF2B5EF4-FFF2-40B4-BE49-F238E27FC236}">
                <a16:creationId xmlns:a16="http://schemas.microsoft.com/office/drawing/2014/main" id="{0BFC4318-9C4B-4D78-A548-C99E2AC68C2C}"/>
              </a:ext>
            </a:extLst>
          </p:cNvPr>
          <p:cNvSpPr/>
          <p:nvPr/>
        </p:nvSpPr>
        <p:spPr>
          <a:xfrm>
            <a:off x="6024044" y="3833709"/>
            <a:ext cx="1604922" cy="314358"/>
          </a:xfrm>
          <a:prstGeom prst="roundRect">
            <a:avLst>
              <a:gd name="adj" fmla="val 21181"/>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Non-consulting staff costs</a:t>
            </a:r>
          </a:p>
        </p:txBody>
      </p:sp>
      <p:sp>
        <p:nvSpPr>
          <p:cNvPr id="59" name="Rectangle: Rounded Corners 58">
            <a:extLst>
              <a:ext uri="{FF2B5EF4-FFF2-40B4-BE49-F238E27FC236}">
                <a16:creationId xmlns:a16="http://schemas.microsoft.com/office/drawing/2014/main" id="{9EE684E1-622C-41AE-A6CE-E5EB8D77C6E6}"/>
              </a:ext>
            </a:extLst>
          </p:cNvPr>
          <p:cNvSpPr/>
          <p:nvPr/>
        </p:nvSpPr>
        <p:spPr>
          <a:xfrm>
            <a:off x="5997564" y="1686329"/>
            <a:ext cx="1604922" cy="314358"/>
          </a:xfrm>
          <a:prstGeom prst="roundRect">
            <a:avLst>
              <a:gd name="adj" fmla="val 21181"/>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Avg. billing rate</a:t>
            </a:r>
          </a:p>
        </p:txBody>
      </p:sp>
      <p:sp>
        <p:nvSpPr>
          <p:cNvPr id="60" name="Rectangle: Rounded Corners 59">
            <a:extLst>
              <a:ext uri="{FF2B5EF4-FFF2-40B4-BE49-F238E27FC236}">
                <a16:creationId xmlns:a16="http://schemas.microsoft.com/office/drawing/2014/main" id="{58B7F83E-DC4F-49B7-9977-DC6EB6B9E37B}"/>
              </a:ext>
            </a:extLst>
          </p:cNvPr>
          <p:cNvSpPr/>
          <p:nvPr/>
        </p:nvSpPr>
        <p:spPr>
          <a:xfrm>
            <a:off x="5997564" y="485759"/>
            <a:ext cx="1604922" cy="314358"/>
          </a:xfrm>
          <a:prstGeom prst="roundRect">
            <a:avLst>
              <a:gd name="adj" fmla="val 21181"/>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 of billable hours generated per partner</a:t>
            </a:r>
          </a:p>
        </p:txBody>
      </p:sp>
      <p:sp>
        <p:nvSpPr>
          <p:cNvPr id="64" name="Rectangle: Rounded Corners 63">
            <a:extLst>
              <a:ext uri="{FF2B5EF4-FFF2-40B4-BE49-F238E27FC236}">
                <a16:creationId xmlns:a16="http://schemas.microsoft.com/office/drawing/2014/main" id="{DE606EB6-9EF9-45E4-B89F-8FDE02BF3EA7}"/>
              </a:ext>
            </a:extLst>
          </p:cNvPr>
          <p:cNvSpPr/>
          <p:nvPr/>
        </p:nvSpPr>
        <p:spPr>
          <a:xfrm>
            <a:off x="6024044" y="2886901"/>
            <a:ext cx="1604922" cy="314358"/>
          </a:xfrm>
          <a:prstGeom prst="roundRect">
            <a:avLst>
              <a:gd name="adj" fmla="val 21181"/>
            </a:avLst>
          </a:prstGeom>
          <a:solidFill>
            <a:schemeClr val="bg1"/>
          </a:solidFill>
          <a:ln>
            <a:solidFill>
              <a:schemeClr val="tx2">
                <a:lumMod val="60000"/>
                <a:lumOff val="40000"/>
              </a:schemeClr>
            </a:solidFill>
          </a:ln>
          <a:effectLst>
            <a:outerShdw dist="254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Consulting staff costs</a:t>
            </a:r>
          </a:p>
        </p:txBody>
      </p:sp>
      <p:sp>
        <p:nvSpPr>
          <p:cNvPr id="62" name="Rectangle: Rounded Corners 61">
            <a:extLst>
              <a:ext uri="{FF2B5EF4-FFF2-40B4-BE49-F238E27FC236}">
                <a16:creationId xmlns:a16="http://schemas.microsoft.com/office/drawing/2014/main" id="{1D2F498F-9E31-4F01-94DB-4BAE8EE39DF6}"/>
              </a:ext>
            </a:extLst>
          </p:cNvPr>
          <p:cNvSpPr/>
          <p:nvPr/>
        </p:nvSpPr>
        <p:spPr>
          <a:xfrm>
            <a:off x="4002427" y="1086044"/>
            <a:ext cx="1604922" cy="314358"/>
          </a:xfrm>
          <a:prstGeom prst="roundRect">
            <a:avLst>
              <a:gd name="adj" fmla="val 21181"/>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Revenue per partner</a:t>
            </a:r>
          </a:p>
        </p:txBody>
      </p:sp>
      <p:sp>
        <p:nvSpPr>
          <p:cNvPr id="63" name="Rectangle: Rounded Corners 62">
            <a:extLst>
              <a:ext uri="{FF2B5EF4-FFF2-40B4-BE49-F238E27FC236}">
                <a16:creationId xmlns:a16="http://schemas.microsoft.com/office/drawing/2014/main" id="{64326E4B-C341-4345-BFF5-677392B8F7ED}"/>
              </a:ext>
            </a:extLst>
          </p:cNvPr>
          <p:cNvSpPr/>
          <p:nvPr/>
        </p:nvSpPr>
        <p:spPr>
          <a:xfrm>
            <a:off x="4002427" y="2386480"/>
            <a:ext cx="1604922" cy="314358"/>
          </a:xfrm>
          <a:prstGeom prst="roundRect">
            <a:avLst>
              <a:gd name="adj" fmla="val 21181"/>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Cost per # of partners</a:t>
            </a:r>
          </a:p>
        </p:txBody>
      </p:sp>
      <p:sp>
        <p:nvSpPr>
          <p:cNvPr id="65" name="Rectangle: Rounded Corners 64">
            <a:extLst>
              <a:ext uri="{FF2B5EF4-FFF2-40B4-BE49-F238E27FC236}">
                <a16:creationId xmlns:a16="http://schemas.microsoft.com/office/drawing/2014/main" id="{663F081B-72D7-4A0F-929B-E8FFC5BC5CDA}"/>
              </a:ext>
            </a:extLst>
          </p:cNvPr>
          <p:cNvSpPr/>
          <p:nvPr/>
        </p:nvSpPr>
        <p:spPr>
          <a:xfrm>
            <a:off x="4002427" y="4036019"/>
            <a:ext cx="1604922" cy="314358"/>
          </a:xfrm>
          <a:prstGeom prst="roundRect">
            <a:avLst>
              <a:gd name="adj" fmla="val 21181"/>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Fixed costs</a:t>
            </a:r>
          </a:p>
        </p:txBody>
      </p:sp>
      <p:sp>
        <p:nvSpPr>
          <p:cNvPr id="67" name="Rectangle: Rounded Corners 66">
            <a:extLst>
              <a:ext uri="{FF2B5EF4-FFF2-40B4-BE49-F238E27FC236}">
                <a16:creationId xmlns:a16="http://schemas.microsoft.com/office/drawing/2014/main" id="{7EA6AA38-4C4D-4C52-8111-2C6B6290E8EE}"/>
              </a:ext>
            </a:extLst>
          </p:cNvPr>
          <p:cNvSpPr/>
          <p:nvPr/>
        </p:nvSpPr>
        <p:spPr>
          <a:xfrm>
            <a:off x="4002427" y="5871137"/>
            <a:ext cx="1604922" cy="314358"/>
          </a:xfrm>
          <a:prstGeom prst="roundRect">
            <a:avLst>
              <a:gd name="adj" fmla="val 21181"/>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Variable (per project)</a:t>
            </a:r>
          </a:p>
        </p:txBody>
      </p:sp>
      <p:sp>
        <p:nvSpPr>
          <p:cNvPr id="68" name="Rectangle: Rounded Corners 67">
            <a:extLst>
              <a:ext uri="{FF2B5EF4-FFF2-40B4-BE49-F238E27FC236}">
                <a16:creationId xmlns:a16="http://schemas.microsoft.com/office/drawing/2014/main" id="{750CA58F-ED9C-4D77-B266-BDBAD32B36F4}"/>
              </a:ext>
            </a:extLst>
          </p:cNvPr>
          <p:cNvSpPr/>
          <p:nvPr/>
        </p:nvSpPr>
        <p:spPr>
          <a:xfrm>
            <a:off x="2007290" y="1736262"/>
            <a:ext cx="1604922" cy="314358"/>
          </a:xfrm>
          <a:prstGeom prst="roundRect">
            <a:avLst>
              <a:gd name="adj" fmla="val 21181"/>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Revenue</a:t>
            </a:r>
          </a:p>
        </p:txBody>
      </p:sp>
      <p:sp>
        <p:nvSpPr>
          <p:cNvPr id="69" name="Rectangle: Rounded Corners 68">
            <a:extLst>
              <a:ext uri="{FF2B5EF4-FFF2-40B4-BE49-F238E27FC236}">
                <a16:creationId xmlns:a16="http://schemas.microsoft.com/office/drawing/2014/main" id="{5856537C-4389-432B-9FCF-7A0FD8B6C4CC}"/>
              </a:ext>
            </a:extLst>
          </p:cNvPr>
          <p:cNvSpPr/>
          <p:nvPr/>
        </p:nvSpPr>
        <p:spPr>
          <a:xfrm>
            <a:off x="2007290" y="4953578"/>
            <a:ext cx="1604922" cy="314358"/>
          </a:xfrm>
          <a:prstGeom prst="roundRect">
            <a:avLst>
              <a:gd name="adj" fmla="val 21181"/>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800" dirty="0">
                <a:solidFill>
                  <a:schemeClr val="tx1"/>
                </a:solidFill>
                <a:latin typeface="Century Gothic" panose="020B0502020202020204" pitchFamily="34" charset="0"/>
              </a:rPr>
              <a:t>Costs</a:t>
            </a:r>
          </a:p>
        </p:txBody>
      </p:sp>
      <p:sp>
        <p:nvSpPr>
          <p:cNvPr id="70" name="Rectangle: Rounded Corners 69">
            <a:extLst>
              <a:ext uri="{FF2B5EF4-FFF2-40B4-BE49-F238E27FC236}">
                <a16:creationId xmlns:a16="http://schemas.microsoft.com/office/drawing/2014/main" id="{8532C795-69D1-4CA1-ACA0-4FB00D9F0D9E}"/>
              </a:ext>
            </a:extLst>
          </p:cNvPr>
          <p:cNvSpPr/>
          <p:nvPr/>
        </p:nvSpPr>
        <p:spPr>
          <a:xfrm>
            <a:off x="659845" y="3081619"/>
            <a:ext cx="957230" cy="840960"/>
          </a:xfrm>
          <a:prstGeom prst="roundRect">
            <a:avLst>
              <a:gd name="adj" fmla="val 8722"/>
            </a:avLst>
          </a:prstGeom>
          <a:gradFill>
            <a:gsLst>
              <a:gs pos="8000">
                <a:schemeClr val="accent1"/>
              </a:gs>
              <a:gs pos="100000">
                <a:schemeClr val="accent2"/>
              </a:gs>
            </a:gsLst>
            <a:lin ang="5400000" scaled="1"/>
          </a:gradFill>
          <a:ln>
            <a:noFill/>
          </a:ln>
          <a:effectLst>
            <a:outerShdw dist="381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500" b="1" dirty="0">
                <a:latin typeface="Century Gothic" panose="020B0502020202020204" pitchFamily="34" charset="0"/>
              </a:rPr>
              <a:t>Profits</a:t>
            </a:r>
          </a:p>
        </p:txBody>
      </p:sp>
      <p:sp>
        <p:nvSpPr>
          <p:cNvPr id="211" name="Oval 210">
            <a:extLst>
              <a:ext uri="{FF2B5EF4-FFF2-40B4-BE49-F238E27FC236}">
                <a16:creationId xmlns:a16="http://schemas.microsoft.com/office/drawing/2014/main" id="{728816E0-A66B-47B2-9B98-41D13678EA30}"/>
              </a:ext>
            </a:extLst>
          </p:cNvPr>
          <p:cNvSpPr/>
          <p:nvPr/>
        </p:nvSpPr>
        <p:spPr>
          <a:xfrm>
            <a:off x="4665761" y="1754314"/>
            <a:ext cx="310338" cy="310338"/>
          </a:xfrm>
          <a:prstGeom prst="ellipse">
            <a:avLst/>
          </a:prstGeom>
          <a:solidFill>
            <a:schemeClr val="bg1"/>
          </a:solidFill>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tIns="0" rtlCol="0" anchor="ctr"/>
          <a:lstStyle/>
          <a:p>
            <a:pPr algn="ctr"/>
            <a:r>
              <a:rPr lang="en-US" sz="1400" b="1" dirty="0">
                <a:solidFill>
                  <a:schemeClr val="accent2"/>
                </a:solidFill>
              </a:rPr>
              <a:t>x</a:t>
            </a:r>
          </a:p>
        </p:txBody>
      </p:sp>
      <p:sp>
        <p:nvSpPr>
          <p:cNvPr id="213" name="Oval 212">
            <a:extLst>
              <a:ext uri="{FF2B5EF4-FFF2-40B4-BE49-F238E27FC236}">
                <a16:creationId xmlns:a16="http://schemas.microsoft.com/office/drawing/2014/main" id="{1456C51F-7B5C-4594-B2CA-A1FCA9A514C2}"/>
              </a:ext>
            </a:extLst>
          </p:cNvPr>
          <p:cNvSpPr/>
          <p:nvPr/>
        </p:nvSpPr>
        <p:spPr>
          <a:xfrm>
            <a:off x="2654582" y="3346930"/>
            <a:ext cx="310338" cy="310338"/>
          </a:xfrm>
          <a:prstGeom prst="ellipse">
            <a:avLst/>
          </a:prstGeom>
          <a:solidFill>
            <a:schemeClr val="bg1"/>
          </a:solidFill>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tIns="0" rtlCol="0" anchor="ctr"/>
          <a:lstStyle/>
          <a:p>
            <a:pPr algn="ctr"/>
            <a:r>
              <a:rPr lang="en-US" b="1" dirty="0">
                <a:solidFill>
                  <a:schemeClr val="accent1"/>
                </a:solidFill>
              </a:rPr>
              <a:t>–</a:t>
            </a:r>
          </a:p>
        </p:txBody>
      </p:sp>
      <p:sp>
        <p:nvSpPr>
          <p:cNvPr id="227" name="Oval 226">
            <a:extLst>
              <a:ext uri="{FF2B5EF4-FFF2-40B4-BE49-F238E27FC236}">
                <a16:creationId xmlns:a16="http://schemas.microsoft.com/office/drawing/2014/main" id="{C38ABE4E-557D-4760-984A-829DE1BDDF92}"/>
              </a:ext>
            </a:extLst>
          </p:cNvPr>
          <p:cNvSpPr>
            <a:spLocks noChangeAspect="1"/>
          </p:cNvSpPr>
          <p:nvPr/>
        </p:nvSpPr>
        <p:spPr>
          <a:xfrm>
            <a:off x="8698197" y="2934284"/>
            <a:ext cx="246888" cy="246888"/>
          </a:xfrm>
          <a:prstGeom prst="ellipse">
            <a:avLst/>
          </a:prstGeom>
          <a:solidFill>
            <a:schemeClr val="bg1"/>
          </a:solid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tIns="0" rtlCol="0" anchor="ctr"/>
          <a:lstStyle/>
          <a:p>
            <a:pPr algn="ctr"/>
            <a:r>
              <a:rPr lang="en-US" sz="1400" b="1" dirty="0">
                <a:solidFill>
                  <a:srgbClr val="AFABAB"/>
                </a:solidFill>
              </a:rPr>
              <a:t>x</a:t>
            </a:r>
          </a:p>
        </p:txBody>
      </p:sp>
      <p:cxnSp>
        <p:nvCxnSpPr>
          <p:cNvPr id="134" name="Connector: Curved 133">
            <a:extLst>
              <a:ext uri="{FF2B5EF4-FFF2-40B4-BE49-F238E27FC236}">
                <a16:creationId xmlns:a16="http://schemas.microsoft.com/office/drawing/2014/main" id="{1E354D67-E3C0-40F1-88B6-BEAB68030E9C}"/>
              </a:ext>
            </a:extLst>
          </p:cNvPr>
          <p:cNvCxnSpPr>
            <a:stCxn id="70" idx="3"/>
            <a:endCxn id="68" idx="1"/>
          </p:cNvCxnSpPr>
          <p:nvPr/>
        </p:nvCxnSpPr>
        <p:spPr>
          <a:xfrm flipV="1">
            <a:off x="1617075" y="1893441"/>
            <a:ext cx="390215" cy="1608658"/>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233" name="Connector: Curved 232">
            <a:extLst>
              <a:ext uri="{FF2B5EF4-FFF2-40B4-BE49-F238E27FC236}">
                <a16:creationId xmlns:a16="http://schemas.microsoft.com/office/drawing/2014/main" id="{C02B9255-E583-4323-AED1-FACA02C53F2F}"/>
              </a:ext>
            </a:extLst>
          </p:cNvPr>
          <p:cNvCxnSpPr>
            <a:cxnSpLocks/>
            <a:stCxn id="70" idx="3"/>
            <a:endCxn id="69" idx="1"/>
          </p:cNvCxnSpPr>
          <p:nvPr/>
        </p:nvCxnSpPr>
        <p:spPr>
          <a:xfrm>
            <a:off x="1617075" y="3502099"/>
            <a:ext cx="390215" cy="1608658"/>
          </a:xfrm>
          <a:prstGeom prst="curvedConnector3">
            <a:avLst/>
          </a:prstGeom>
          <a:ln w="12700"/>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1B06A20E-723A-C049-BA05-FB39A67B35AE}"/>
              </a:ext>
            </a:extLst>
          </p:cNvPr>
          <p:cNvSpPr/>
          <p:nvPr/>
        </p:nvSpPr>
        <p:spPr>
          <a:xfrm>
            <a:off x="9698139" y="3168570"/>
            <a:ext cx="242142" cy="242142"/>
          </a:xfrm>
          <a:prstGeom prst="ellipse">
            <a:avLst/>
          </a:prstGeom>
          <a:solidFill>
            <a:schemeClr val="bg1"/>
          </a:solid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tIns="0" bIns="0" rtlCol="0" anchor="ctr"/>
          <a:lstStyle/>
          <a:p>
            <a:pPr algn="ctr"/>
            <a:r>
              <a:rPr lang="en-US" sz="1200" b="1" i="1" dirty="0">
                <a:solidFill>
                  <a:srgbClr val="AFABAB"/>
                </a:solidFill>
              </a:rPr>
              <a:t>f</a:t>
            </a:r>
            <a:r>
              <a:rPr lang="en-US" sz="1400" b="1" i="1" dirty="0">
                <a:solidFill>
                  <a:srgbClr val="AFABAB"/>
                </a:solidFill>
              </a:rPr>
              <a:t> </a:t>
            </a:r>
          </a:p>
        </p:txBody>
      </p:sp>
      <p:sp>
        <p:nvSpPr>
          <p:cNvPr id="84" name="Oval 83">
            <a:extLst>
              <a:ext uri="{FF2B5EF4-FFF2-40B4-BE49-F238E27FC236}">
                <a16:creationId xmlns:a16="http://schemas.microsoft.com/office/drawing/2014/main" id="{6A2DF49B-25C5-4544-AABB-565442C17BCF}"/>
              </a:ext>
            </a:extLst>
          </p:cNvPr>
          <p:cNvSpPr>
            <a:spLocks noChangeAspect="1"/>
          </p:cNvSpPr>
          <p:nvPr/>
        </p:nvSpPr>
        <p:spPr>
          <a:xfrm>
            <a:off x="8698197" y="533142"/>
            <a:ext cx="246888" cy="246888"/>
          </a:xfrm>
          <a:prstGeom prst="ellipse">
            <a:avLst/>
          </a:prstGeom>
          <a:solidFill>
            <a:schemeClr val="bg1"/>
          </a:solid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tIns="0" rtlCol="0" anchor="ctr"/>
          <a:lstStyle/>
          <a:p>
            <a:pPr algn="ctr"/>
            <a:r>
              <a:rPr lang="en-US" sz="1400" b="1" dirty="0">
                <a:solidFill>
                  <a:srgbClr val="AFABAB"/>
                </a:solidFill>
              </a:rPr>
              <a:t>x</a:t>
            </a:r>
          </a:p>
        </p:txBody>
      </p:sp>
    </p:spTree>
    <p:extLst>
      <p:ext uri="{BB962C8B-B14F-4D97-AF65-F5344CB8AC3E}">
        <p14:creationId xmlns:p14="http://schemas.microsoft.com/office/powerpoint/2010/main" val="354747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60000" fill="hold"/>
                                        <p:tgtEl>
                                          <p:spTgt spid="77"/>
                                        </p:tgtEl>
                                        <p:attrNameLst>
                                          <p:attrName>r</p:attrName>
                                        </p:attrNameLst>
                                      </p:cBhvr>
                                    </p:animRot>
                                  </p:childTnLst>
                                </p:cTn>
                              </p:par>
                              <p:par>
                                <p:cTn id="7" presetID="47"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animEffect transition="in" filter="fade">
                                      <p:cBhvr>
                                        <p:cTn id="9" dur="1000"/>
                                        <p:tgtEl>
                                          <p:spTgt spid="77"/>
                                        </p:tgtEl>
                                      </p:cBhvr>
                                    </p:animEffect>
                                    <p:anim calcmode="lin" valueType="num">
                                      <p:cBhvr>
                                        <p:cTn id="10" dur="1000" fill="hold"/>
                                        <p:tgtEl>
                                          <p:spTgt spid="77"/>
                                        </p:tgtEl>
                                        <p:attrNameLst>
                                          <p:attrName>ppt_x</p:attrName>
                                        </p:attrNameLst>
                                      </p:cBhvr>
                                      <p:tavLst>
                                        <p:tav tm="0">
                                          <p:val>
                                            <p:strVal val="#ppt_x"/>
                                          </p:val>
                                        </p:tav>
                                        <p:tav tm="100000">
                                          <p:val>
                                            <p:strVal val="#ppt_x"/>
                                          </p:val>
                                        </p:tav>
                                      </p:tavLst>
                                    </p:anim>
                                    <p:anim calcmode="lin" valueType="num">
                                      <p:cBhvr>
                                        <p:cTn id="11" dur="1000" fill="hold"/>
                                        <p:tgtEl>
                                          <p:spTgt spid="77"/>
                                        </p:tgtEl>
                                        <p:attrNameLst>
                                          <p:attrName>ppt_y</p:attrName>
                                        </p:attrNameLst>
                                      </p:cBhvr>
                                      <p:tavLst>
                                        <p:tav tm="0">
                                          <p:val>
                                            <p:strVal val="#ppt_y-.1"/>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1000"/>
                                        <p:tgtEl>
                                          <p:spTgt spid="70"/>
                                        </p:tgtEl>
                                      </p:cBhvr>
                                    </p:animEffect>
                                  </p:childTnLst>
                                </p:cTn>
                              </p:par>
                              <p:par>
                                <p:cTn id="15" presetID="22" presetClass="entr" presetSubtype="4" fill="hold" nodeType="withEffect">
                                  <p:stCondLst>
                                    <p:cond delay="0"/>
                                  </p:stCondLst>
                                  <p:childTnLst>
                                    <p:set>
                                      <p:cBhvr>
                                        <p:cTn id="16" dur="1" fill="hold">
                                          <p:stCondLst>
                                            <p:cond delay="0"/>
                                          </p:stCondLst>
                                        </p:cTn>
                                        <p:tgtEl>
                                          <p:spTgt spid="134"/>
                                        </p:tgtEl>
                                        <p:attrNameLst>
                                          <p:attrName>style.visibility</p:attrName>
                                        </p:attrNameLst>
                                      </p:cBhvr>
                                      <p:to>
                                        <p:strVal val="visible"/>
                                      </p:to>
                                    </p:set>
                                    <p:animEffect transition="in" filter="wipe(down)">
                                      <p:cBhvr>
                                        <p:cTn id="17" dur="1000"/>
                                        <p:tgtEl>
                                          <p:spTgt spid="134"/>
                                        </p:tgtEl>
                                      </p:cBhvr>
                                    </p:animEffect>
                                  </p:childTnLst>
                                </p:cTn>
                              </p:par>
                              <p:par>
                                <p:cTn id="18" presetID="22" presetClass="entr" presetSubtype="1" fill="hold" nodeType="withEffect">
                                  <p:stCondLst>
                                    <p:cond delay="0"/>
                                  </p:stCondLst>
                                  <p:childTnLst>
                                    <p:set>
                                      <p:cBhvr>
                                        <p:cTn id="19" dur="1" fill="hold">
                                          <p:stCondLst>
                                            <p:cond delay="0"/>
                                          </p:stCondLst>
                                        </p:cTn>
                                        <p:tgtEl>
                                          <p:spTgt spid="233"/>
                                        </p:tgtEl>
                                        <p:attrNameLst>
                                          <p:attrName>style.visibility</p:attrName>
                                        </p:attrNameLst>
                                      </p:cBhvr>
                                      <p:to>
                                        <p:strVal val="visible"/>
                                      </p:to>
                                    </p:set>
                                    <p:animEffect transition="in" filter="wipe(up)">
                                      <p:cBhvr>
                                        <p:cTn id="20" dur="1000"/>
                                        <p:tgtEl>
                                          <p:spTgt spid="233"/>
                                        </p:tgtEl>
                                      </p:cBhvr>
                                    </p:animEffect>
                                  </p:childTnLst>
                                </p:cTn>
                              </p:par>
                              <p:par>
                                <p:cTn id="21" presetID="12" presetClass="entr" presetSubtype="4" fill="hold" grpId="0" nodeType="withEffect">
                                  <p:stCondLst>
                                    <p:cond delay="100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1000"/>
                                        <p:tgtEl>
                                          <p:spTgt spid="68"/>
                                        </p:tgtEl>
                                        <p:attrNameLst>
                                          <p:attrName>ppt_y</p:attrName>
                                        </p:attrNameLst>
                                      </p:cBhvr>
                                      <p:tavLst>
                                        <p:tav tm="0">
                                          <p:val>
                                            <p:strVal val="#ppt_y+#ppt_h*1.125000"/>
                                          </p:val>
                                        </p:tav>
                                        <p:tav tm="100000">
                                          <p:val>
                                            <p:strVal val="#ppt_y"/>
                                          </p:val>
                                        </p:tav>
                                      </p:tavLst>
                                    </p:anim>
                                    <p:animEffect transition="in" filter="wipe(up)">
                                      <p:cBhvr>
                                        <p:cTn id="24" dur="1000"/>
                                        <p:tgtEl>
                                          <p:spTgt spid="68"/>
                                        </p:tgtEl>
                                      </p:cBhvr>
                                    </p:animEffect>
                                  </p:childTnLst>
                                </p:cTn>
                              </p:par>
                              <p:par>
                                <p:cTn id="25" presetID="12" presetClass="entr" presetSubtype="1" fill="hold" grpId="0" nodeType="withEffect">
                                  <p:stCondLst>
                                    <p:cond delay="100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1000"/>
                                        <p:tgtEl>
                                          <p:spTgt spid="69"/>
                                        </p:tgtEl>
                                        <p:attrNameLst>
                                          <p:attrName>ppt_y</p:attrName>
                                        </p:attrNameLst>
                                      </p:cBhvr>
                                      <p:tavLst>
                                        <p:tav tm="0">
                                          <p:val>
                                            <p:strVal val="#ppt_y-#ppt_h*1.125000"/>
                                          </p:val>
                                        </p:tav>
                                        <p:tav tm="100000">
                                          <p:val>
                                            <p:strVal val="#ppt_y"/>
                                          </p:val>
                                        </p:tav>
                                      </p:tavLst>
                                    </p:anim>
                                    <p:animEffect transition="in" filter="wipe(down)">
                                      <p:cBhvr>
                                        <p:cTn id="28" dur="1000"/>
                                        <p:tgtEl>
                                          <p:spTgt spid="69"/>
                                        </p:tgtEl>
                                      </p:cBhvr>
                                    </p:animEffect>
                                  </p:childTnLst>
                                </p:cTn>
                              </p:par>
                              <p:par>
                                <p:cTn id="29" presetID="16" presetClass="entr" presetSubtype="42" fill="hold" nodeType="withEffect">
                                  <p:stCondLst>
                                    <p:cond delay="1500"/>
                                  </p:stCondLst>
                                  <p:childTnLst>
                                    <p:set>
                                      <p:cBhvr>
                                        <p:cTn id="30" dur="1" fill="hold">
                                          <p:stCondLst>
                                            <p:cond delay="0"/>
                                          </p:stCondLst>
                                        </p:cTn>
                                        <p:tgtEl>
                                          <p:spTgt spid="212"/>
                                        </p:tgtEl>
                                        <p:attrNameLst>
                                          <p:attrName>style.visibility</p:attrName>
                                        </p:attrNameLst>
                                      </p:cBhvr>
                                      <p:to>
                                        <p:strVal val="visible"/>
                                      </p:to>
                                    </p:set>
                                    <p:animEffect transition="in" filter="barn(outHorizontal)">
                                      <p:cBhvr>
                                        <p:cTn id="31" dur="1000"/>
                                        <p:tgtEl>
                                          <p:spTgt spid="212"/>
                                        </p:tgtEl>
                                      </p:cBhvr>
                                    </p:animEffect>
                                  </p:childTnLst>
                                </p:cTn>
                              </p:par>
                              <p:par>
                                <p:cTn id="32" presetID="23" presetClass="entr" presetSubtype="16" fill="hold" grpId="0" nodeType="withEffect">
                                  <p:stCondLst>
                                    <p:cond delay="1500"/>
                                  </p:stCondLst>
                                  <p:childTnLst>
                                    <p:set>
                                      <p:cBhvr>
                                        <p:cTn id="33" dur="1" fill="hold">
                                          <p:stCondLst>
                                            <p:cond delay="0"/>
                                          </p:stCondLst>
                                        </p:cTn>
                                        <p:tgtEl>
                                          <p:spTgt spid="213"/>
                                        </p:tgtEl>
                                        <p:attrNameLst>
                                          <p:attrName>style.visibility</p:attrName>
                                        </p:attrNameLst>
                                      </p:cBhvr>
                                      <p:to>
                                        <p:strVal val="visible"/>
                                      </p:to>
                                    </p:set>
                                    <p:anim calcmode="lin" valueType="num">
                                      <p:cBhvr>
                                        <p:cTn id="34" dur="1000" fill="hold"/>
                                        <p:tgtEl>
                                          <p:spTgt spid="213"/>
                                        </p:tgtEl>
                                        <p:attrNameLst>
                                          <p:attrName>ppt_w</p:attrName>
                                        </p:attrNameLst>
                                      </p:cBhvr>
                                      <p:tavLst>
                                        <p:tav tm="0">
                                          <p:val>
                                            <p:fltVal val="0"/>
                                          </p:val>
                                        </p:tav>
                                        <p:tav tm="100000">
                                          <p:val>
                                            <p:strVal val="#ppt_w"/>
                                          </p:val>
                                        </p:tav>
                                      </p:tavLst>
                                    </p:anim>
                                    <p:anim calcmode="lin" valueType="num">
                                      <p:cBhvr>
                                        <p:cTn id="35" dur="1000" fill="hold"/>
                                        <p:tgtEl>
                                          <p:spTgt spid="213"/>
                                        </p:tgtEl>
                                        <p:attrNameLst>
                                          <p:attrName>ppt_h</p:attrName>
                                        </p:attrNameLst>
                                      </p:cBhvr>
                                      <p:tavLst>
                                        <p:tav tm="0">
                                          <p:val>
                                            <p:fltVal val="0"/>
                                          </p:val>
                                        </p:tav>
                                        <p:tav tm="100000">
                                          <p:val>
                                            <p:strVal val="#ppt_h"/>
                                          </p:val>
                                        </p:tav>
                                      </p:tavLst>
                                    </p:anim>
                                  </p:childTnLst>
                                </p:cTn>
                              </p:par>
                              <p:par>
                                <p:cTn id="36" presetID="22" presetClass="entr" presetSubtype="4" fill="hold" nodeType="withEffect">
                                  <p:stCondLst>
                                    <p:cond delay="1500"/>
                                  </p:stCondLst>
                                  <p:childTnLst>
                                    <p:set>
                                      <p:cBhvr>
                                        <p:cTn id="37" dur="1" fill="hold">
                                          <p:stCondLst>
                                            <p:cond delay="0"/>
                                          </p:stCondLst>
                                        </p:cTn>
                                        <p:tgtEl>
                                          <p:spTgt spid="236"/>
                                        </p:tgtEl>
                                        <p:attrNameLst>
                                          <p:attrName>style.visibility</p:attrName>
                                        </p:attrNameLst>
                                      </p:cBhvr>
                                      <p:to>
                                        <p:strVal val="visible"/>
                                      </p:to>
                                    </p:set>
                                    <p:animEffect transition="in" filter="wipe(down)">
                                      <p:cBhvr>
                                        <p:cTn id="38" dur="1000"/>
                                        <p:tgtEl>
                                          <p:spTgt spid="236"/>
                                        </p:tgtEl>
                                      </p:cBhvr>
                                    </p:animEffect>
                                  </p:childTnLst>
                                </p:cTn>
                              </p:par>
                              <p:par>
                                <p:cTn id="39" presetID="22" presetClass="entr" presetSubtype="1" fill="hold" nodeType="withEffect">
                                  <p:stCondLst>
                                    <p:cond delay="1500"/>
                                  </p:stCondLst>
                                  <p:childTnLst>
                                    <p:set>
                                      <p:cBhvr>
                                        <p:cTn id="40" dur="1" fill="hold">
                                          <p:stCondLst>
                                            <p:cond delay="0"/>
                                          </p:stCondLst>
                                        </p:cTn>
                                        <p:tgtEl>
                                          <p:spTgt spid="239"/>
                                        </p:tgtEl>
                                        <p:attrNameLst>
                                          <p:attrName>style.visibility</p:attrName>
                                        </p:attrNameLst>
                                      </p:cBhvr>
                                      <p:to>
                                        <p:strVal val="visible"/>
                                      </p:to>
                                    </p:set>
                                    <p:animEffect transition="in" filter="wipe(up)">
                                      <p:cBhvr>
                                        <p:cTn id="41" dur="1000"/>
                                        <p:tgtEl>
                                          <p:spTgt spid="239"/>
                                        </p:tgtEl>
                                      </p:cBhvr>
                                    </p:animEffect>
                                  </p:childTnLst>
                                </p:cTn>
                              </p:par>
                              <p:par>
                                <p:cTn id="42" presetID="22" presetClass="entr" presetSubtype="4" fill="hold" nodeType="withEffect">
                                  <p:stCondLst>
                                    <p:cond delay="1500"/>
                                  </p:stCondLst>
                                  <p:childTnLst>
                                    <p:set>
                                      <p:cBhvr>
                                        <p:cTn id="43" dur="1" fill="hold">
                                          <p:stCondLst>
                                            <p:cond delay="0"/>
                                          </p:stCondLst>
                                        </p:cTn>
                                        <p:tgtEl>
                                          <p:spTgt spid="245"/>
                                        </p:tgtEl>
                                        <p:attrNameLst>
                                          <p:attrName>style.visibility</p:attrName>
                                        </p:attrNameLst>
                                      </p:cBhvr>
                                      <p:to>
                                        <p:strVal val="visible"/>
                                      </p:to>
                                    </p:set>
                                    <p:animEffect transition="in" filter="wipe(down)">
                                      <p:cBhvr>
                                        <p:cTn id="44" dur="1000"/>
                                        <p:tgtEl>
                                          <p:spTgt spid="245"/>
                                        </p:tgtEl>
                                      </p:cBhvr>
                                    </p:animEffect>
                                  </p:childTnLst>
                                </p:cTn>
                              </p:par>
                              <p:par>
                                <p:cTn id="45" presetID="22" presetClass="entr" presetSubtype="1" fill="hold" nodeType="withEffect">
                                  <p:stCondLst>
                                    <p:cond delay="1500"/>
                                  </p:stCondLst>
                                  <p:childTnLst>
                                    <p:set>
                                      <p:cBhvr>
                                        <p:cTn id="46" dur="1" fill="hold">
                                          <p:stCondLst>
                                            <p:cond delay="0"/>
                                          </p:stCondLst>
                                        </p:cTn>
                                        <p:tgtEl>
                                          <p:spTgt spid="242"/>
                                        </p:tgtEl>
                                        <p:attrNameLst>
                                          <p:attrName>style.visibility</p:attrName>
                                        </p:attrNameLst>
                                      </p:cBhvr>
                                      <p:to>
                                        <p:strVal val="visible"/>
                                      </p:to>
                                    </p:set>
                                    <p:animEffect transition="in" filter="wipe(up)">
                                      <p:cBhvr>
                                        <p:cTn id="47" dur="1000"/>
                                        <p:tgtEl>
                                          <p:spTgt spid="242"/>
                                        </p:tgtEl>
                                      </p:cBhvr>
                                    </p:animEffect>
                                  </p:childTnLst>
                                </p:cTn>
                              </p:par>
                              <p:par>
                                <p:cTn id="48" presetID="12" presetClass="entr" presetSubtype="4" fill="hold" grpId="0" nodeType="withEffect">
                                  <p:stCondLst>
                                    <p:cond delay="2000"/>
                                  </p:stCondLst>
                                  <p:childTnLst>
                                    <p:set>
                                      <p:cBhvr>
                                        <p:cTn id="49" dur="1" fill="hold">
                                          <p:stCondLst>
                                            <p:cond delay="0"/>
                                          </p:stCondLst>
                                        </p:cTn>
                                        <p:tgtEl>
                                          <p:spTgt spid="62"/>
                                        </p:tgtEl>
                                        <p:attrNameLst>
                                          <p:attrName>style.visibility</p:attrName>
                                        </p:attrNameLst>
                                      </p:cBhvr>
                                      <p:to>
                                        <p:strVal val="visible"/>
                                      </p:to>
                                    </p:set>
                                    <p:anim calcmode="lin" valueType="num">
                                      <p:cBhvr additive="base">
                                        <p:cTn id="50" dur="1000"/>
                                        <p:tgtEl>
                                          <p:spTgt spid="62"/>
                                        </p:tgtEl>
                                        <p:attrNameLst>
                                          <p:attrName>ppt_y</p:attrName>
                                        </p:attrNameLst>
                                      </p:cBhvr>
                                      <p:tavLst>
                                        <p:tav tm="0">
                                          <p:val>
                                            <p:strVal val="#ppt_y+#ppt_h*1.125000"/>
                                          </p:val>
                                        </p:tav>
                                        <p:tav tm="100000">
                                          <p:val>
                                            <p:strVal val="#ppt_y"/>
                                          </p:val>
                                        </p:tav>
                                      </p:tavLst>
                                    </p:anim>
                                    <p:animEffect transition="in" filter="wipe(up)">
                                      <p:cBhvr>
                                        <p:cTn id="51" dur="1000"/>
                                        <p:tgtEl>
                                          <p:spTgt spid="62"/>
                                        </p:tgtEl>
                                      </p:cBhvr>
                                    </p:animEffect>
                                  </p:childTnLst>
                                </p:cTn>
                              </p:par>
                              <p:par>
                                <p:cTn id="52" presetID="12" presetClass="entr" presetSubtype="1" fill="hold" grpId="0" nodeType="withEffect">
                                  <p:stCondLst>
                                    <p:cond delay="2000"/>
                                  </p:stCondLst>
                                  <p:childTnLst>
                                    <p:set>
                                      <p:cBhvr>
                                        <p:cTn id="53" dur="1" fill="hold">
                                          <p:stCondLst>
                                            <p:cond delay="0"/>
                                          </p:stCondLst>
                                        </p:cTn>
                                        <p:tgtEl>
                                          <p:spTgt spid="63"/>
                                        </p:tgtEl>
                                        <p:attrNameLst>
                                          <p:attrName>style.visibility</p:attrName>
                                        </p:attrNameLst>
                                      </p:cBhvr>
                                      <p:to>
                                        <p:strVal val="visible"/>
                                      </p:to>
                                    </p:set>
                                    <p:anim calcmode="lin" valueType="num">
                                      <p:cBhvr additive="base">
                                        <p:cTn id="54" dur="1000"/>
                                        <p:tgtEl>
                                          <p:spTgt spid="63"/>
                                        </p:tgtEl>
                                        <p:attrNameLst>
                                          <p:attrName>ppt_y</p:attrName>
                                        </p:attrNameLst>
                                      </p:cBhvr>
                                      <p:tavLst>
                                        <p:tav tm="0">
                                          <p:val>
                                            <p:strVal val="#ppt_y-#ppt_h*1.125000"/>
                                          </p:val>
                                        </p:tav>
                                        <p:tav tm="100000">
                                          <p:val>
                                            <p:strVal val="#ppt_y"/>
                                          </p:val>
                                        </p:tav>
                                      </p:tavLst>
                                    </p:anim>
                                    <p:animEffect transition="in" filter="wipe(down)">
                                      <p:cBhvr>
                                        <p:cTn id="55" dur="1000"/>
                                        <p:tgtEl>
                                          <p:spTgt spid="63"/>
                                        </p:tgtEl>
                                      </p:cBhvr>
                                    </p:animEffect>
                                  </p:childTnLst>
                                </p:cTn>
                              </p:par>
                              <p:par>
                                <p:cTn id="56" presetID="12" presetClass="entr" presetSubtype="4" fill="hold" grpId="0" nodeType="withEffect">
                                  <p:stCondLst>
                                    <p:cond delay="2000"/>
                                  </p:stCondLst>
                                  <p:childTnLst>
                                    <p:set>
                                      <p:cBhvr>
                                        <p:cTn id="57" dur="1" fill="hold">
                                          <p:stCondLst>
                                            <p:cond delay="0"/>
                                          </p:stCondLst>
                                        </p:cTn>
                                        <p:tgtEl>
                                          <p:spTgt spid="65"/>
                                        </p:tgtEl>
                                        <p:attrNameLst>
                                          <p:attrName>style.visibility</p:attrName>
                                        </p:attrNameLst>
                                      </p:cBhvr>
                                      <p:to>
                                        <p:strVal val="visible"/>
                                      </p:to>
                                    </p:set>
                                    <p:anim calcmode="lin" valueType="num">
                                      <p:cBhvr additive="base">
                                        <p:cTn id="58" dur="1000"/>
                                        <p:tgtEl>
                                          <p:spTgt spid="65"/>
                                        </p:tgtEl>
                                        <p:attrNameLst>
                                          <p:attrName>ppt_y</p:attrName>
                                        </p:attrNameLst>
                                      </p:cBhvr>
                                      <p:tavLst>
                                        <p:tav tm="0">
                                          <p:val>
                                            <p:strVal val="#ppt_y+#ppt_h*1.125000"/>
                                          </p:val>
                                        </p:tav>
                                        <p:tav tm="100000">
                                          <p:val>
                                            <p:strVal val="#ppt_y"/>
                                          </p:val>
                                        </p:tav>
                                      </p:tavLst>
                                    </p:anim>
                                    <p:animEffect transition="in" filter="wipe(up)">
                                      <p:cBhvr>
                                        <p:cTn id="59" dur="1000"/>
                                        <p:tgtEl>
                                          <p:spTgt spid="65"/>
                                        </p:tgtEl>
                                      </p:cBhvr>
                                    </p:animEffect>
                                  </p:childTnLst>
                                </p:cTn>
                              </p:par>
                              <p:par>
                                <p:cTn id="60" presetID="12" presetClass="entr" presetSubtype="1" fill="hold" grpId="0" nodeType="withEffect">
                                  <p:stCondLst>
                                    <p:cond delay="2000"/>
                                  </p:stCondLst>
                                  <p:childTnLst>
                                    <p:set>
                                      <p:cBhvr>
                                        <p:cTn id="61" dur="1" fill="hold">
                                          <p:stCondLst>
                                            <p:cond delay="0"/>
                                          </p:stCondLst>
                                        </p:cTn>
                                        <p:tgtEl>
                                          <p:spTgt spid="67"/>
                                        </p:tgtEl>
                                        <p:attrNameLst>
                                          <p:attrName>style.visibility</p:attrName>
                                        </p:attrNameLst>
                                      </p:cBhvr>
                                      <p:to>
                                        <p:strVal val="visible"/>
                                      </p:to>
                                    </p:set>
                                    <p:anim calcmode="lin" valueType="num">
                                      <p:cBhvr additive="base">
                                        <p:cTn id="62" dur="1000"/>
                                        <p:tgtEl>
                                          <p:spTgt spid="67"/>
                                        </p:tgtEl>
                                        <p:attrNameLst>
                                          <p:attrName>ppt_y</p:attrName>
                                        </p:attrNameLst>
                                      </p:cBhvr>
                                      <p:tavLst>
                                        <p:tav tm="0">
                                          <p:val>
                                            <p:strVal val="#ppt_y-#ppt_h*1.125000"/>
                                          </p:val>
                                        </p:tav>
                                        <p:tav tm="100000">
                                          <p:val>
                                            <p:strVal val="#ppt_y"/>
                                          </p:val>
                                        </p:tav>
                                      </p:tavLst>
                                    </p:anim>
                                    <p:animEffect transition="in" filter="wipe(down)">
                                      <p:cBhvr>
                                        <p:cTn id="63" dur="1000"/>
                                        <p:tgtEl>
                                          <p:spTgt spid="67"/>
                                        </p:tgtEl>
                                      </p:cBhvr>
                                    </p:animEffect>
                                  </p:childTnLst>
                                </p:cTn>
                              </p:par>
                              <p:par>
                                <p:cTn id="64" presetID="16" presetClass="entr" presetSubtype="37" fill="hold" nodeType="withEffect">
                                  <p:stCondLst>
                                    <p:cond delay="2000"/>
                                  </p:stCondLst>
                                  <p:childTnLst>
                                    <p:set>
                                      <p:cBhvr>
                                        <p:cTn id="65" dur="1" fill="hold">
                                          <p:stCondLst>
                                            <p:cond delay="0"/>
                                          </p:stCondLst>
                                        </p:cTn>
                                        <p:tgtEl>
                                          <p:spTgt spid="216"/>
                                        </p:tgtEl>
                                        <p:attrNameLst>
                                          <p:attrName>style.visibility</p:attrName>
                                        </p:attrNameLst>
                                      </p:cBhvr>
                                      <p:to>
                                        <p:strVal val="visible"/>
                                      </p:to>
                                    </p:set>
                                    <p:animEffect transition="in" filter="barn(outVertical)">
                                      <p:cBhvr>
                                        <p:cTn id="66" dur="1000"/>
                                        <p:tgtEl>
                                          <p:spTgt spid="216"/>
                                        </p:tgtEl>
                                      </p:cBhvr>
                                    </p:animEffect>
                                  </p:childTnLst>
                                </p:cTn>
                              </p:par>
                              <p:par>
                                <p:cTn id="67" presetID="23" presetClass="entr" presetSubtype="16" fill="hold" grpId="0" nodeType="withEffect">
                                  <p:stCondLst>
                                    <p:cond delay="2000"/>
                                  </p:stCondLst>
                                  <p:childTnLst>
                                    <p:set>
                                      <p:cBhvr>
                                        <p:cTn id="68" dur="1" fill="hold">
                                          <p:stCondLst>
                                            <p:cond delay="0"/>
                                          </p:stCondLst>
                                        </p:cTn>
                                        <p:tgtEl>
                                          <p:spTgt spid="211"/>
                                        </p:tgtEl>
                                        <p:attrNameLst>
                                          <p:attrName>style.visibility</p:attrName>
                                        </p:attrNameLst>
                                      </p:cBhvr>
                                      <p:to>
                                        <p:strVal val="visible"/>
                                      </p:to>
                                    </p:set>
                                    <p:anim calcmode="lin" valueType="num">
                                      <p:cBhvr>
                                        <p:cTn id="69" dur="1000" fill="hold"/>
                                        <p:tgtEl>
                                          <p:spTgt spid="211"/>
                                        </p:tgtEl>
                                        <p:attrNameLst>
                                          <p:attrName>ppt_w</p:attrName>
                                        </p:attrNameLst>
                                      </p:cBhvr>
                                      <p:tavLst>
                                        <p:tav tm="0">
                                          <p:val>
                                            <p:fltVal val="0"/>
                                          </p:val>
                                        </p:tav>
                                        <p:tav tm="100000">
                                          <p:val>
                                            <p:strVal val="#ppt_w"/>
                                          </p:val>
                                        </p:tav>
                                      </p:tavLst>
                                    </p:anim>
                                    <p:anim calcmode="lin" valueType="num">
                                      <p:cBhvr>
                                        <p:cTn id="70" dur="1000" fill="hold"/>
                                        <p:tgtEl>
                                          <p:spTgt spid="211"/>
                                        </p:tgtEl>
                                        <p:attrNameLst>
                                          <p:attrName>ppt_h</p:attrName>
                                        </p:attrNameLst>
                                      </p:cBhvr>
                                      <p:tavLst>
                                        <p:tav tm="0">
                                          <p:val>
                                            <p:fltVal val="0"/>
                                          </p:val>
                                        </p:tav>
                                        <p:tav tm="100000">
                                          <p:val>
                                            <p:strVal val="#ppt_h"/>
                                          </p:val>
                                        </p:tav>
                                      </p:tavLst>
                                    </p:anim>
                                  </p:childTnLst>
                                </p:cTn>
                              </p:par>
                              <p:par>
                                <p:cTn id="71" presetID="22" presetClass="entr" presetSubtype="4" fill="hold" nodeType="withEffect">
                                  <p:stCondLst>
                                    <p:cond delay="2500"/>
                                  </p:stCondLst>
                                  <p:childTnLst>
                                    <p:set>
                                      <p:cBhvr>
                                        <p:cTn id="72" dur="1" fill="hold">
                                          <p:stCondLst>
                                            <p:cond delay="0"/>
                                          </p:stCondLst>
                                        </p:cTn>
                                        <p:tgtEl>
                                          <p:spTgt spid="248"/>
                                        </p:tgtEl>
                                        <p:attrNameLst>
                                          <p:attrName>style.visibility</p:attrName>
                                        </p:attrNameLst>
                                      </p:cBhvr>
                                      <p:to>
                                        <p:strVal val="visible"/>
                                      </p:to>
                                    </p:set>
                                    <p:animEffect transition="in" filter="wipe(down)">
                                      <p:cBhvr>
                                        <p:cTn id="73" dur="1000"/>
                                        <p:tgtEl>
                                          <p:spTgt spid="248"/>
                                        </p:tgtEl>
                                      </p:cBhvr>
                                    </p:animEffect>
                                  </p:childTnLst>
                                </p:cTn>
                              </p:par>
                              <p:par>
                                <p:cTn id="74" presetID="22" presetClass="entr" presetSubtype="1" fill="hold" nodeType="withEffect">
                                  <p:stCondLst>
                                    <p:cond delay="2500"/>
                                  </p:stCondLst>
                                  <p:childTnLst>
                                    <p:set>
                                      <p:cBhvr>
                                        <p:cTn id="75" dur="1" fill="hold">
                                          <p:stCondLst>
                                            <p:cond delay="0"/>
                                          </p:stCondLst>
                                        </p:cTn>
                                        <p:tgtEl>
                                          <p:spTgt spid="251"/>
                                        </p:tgtEl>
                                        <p:attrNameLst>
                                          <p:attrName>style.visibility</p:attrName>
                                        </p:attrNameLst>
                                      </p:cBhvr>
                                      <p:to>
                                        <p:strVal val="visible"/>
                                      </p:to>
                                    </p:set>
                                    <p:animEffect transition="in" filter="wipe(up)">
                                      <p:cBhvr>
                                        <p:cTn id="76" dur="1000"/>
                                        <p:tgtEl>
                                          <p:spTgt spid="251"/>
                                        </p:tgtEl>
                                      </p:cBhvr>
                                    </p:animEffect>
                                  </p:childTnLst>
                                </p:cTn>
                              </p:par>
                              <p:par>
                                <p:cTn id="77" presetID="22" presetClass="entr" presetSubtype="4" fill="hold" nodeType="withEffect">
                                  <p:stCondLst>
                                    <p:cond delay="2500"/>
                                  </p:stCondLst>
                                  <p:childTnLst>
                                    <p:set>
                                      <p:cBhvr>
                                        <p:cTn id="78" dur="1" fill="hold">
                                          <p:stCondLst>
                                            <p:cond delay="0"/>
                                          </p:stCondLst>
                                        </p:cTn>
                                        <p:tgtEl>
                                          <p:spTgt spid="254"/>
                                        </p:tgtEl>
                                        <p:attrNameLst>
                                          <p:attrName>style.visibility</p:attrName>
                                        </p:attrNameLst>
                                      </p:cBhvr>
                                      <p:to>
                                        <p:strVal val="visible"/>
                                      </p:to>
                                    </p:set>
                                    <p:animEffect transition="in" filter="wipe(down)">
                                      <p:cBhvr>
                                        <p:cTn id="79" dur="1000"/>
                                        <p:tgtEl>
                                          <p:spTgt spid="254"/>
                                        </p:tgtEl>
                                      </p:cBhvr>
                                    </p:animEffect>
                                  </p:childTnLst>
                                </p:cTn>
                              </p:par>
                              <p:par>
                                <p:cTn id="80" presetID="22" presetClass="entr" presetSubtype="8" fill="hold" nodeType="withEffect">
                                  <p:stCondLst>
                                    <p:cond delay="2500"/>
                                  </p:stCondLst>
                                  <p:childTnLst>
                                    <p:set>
                                      <p:cBhvr>
                                        <p:cTn id="81" dur="1" fill="hold">
                                          <p:stCondLst>
                                            <p:cond delay="0"/>
                                          </p:stCondLst>
                                        </p:cTn>
                                        <p:tgtEl>
                                          <p:spTgt spid="257"/>
                                        </p:tgtEl>
                                        <p:attrNameLst>
                                          <p:attrName>style.visibility</p:attrName>
                                        </p:attrNameLst>
                                      </p:cBhvr>
                                      <p:to>
                                        <p:strVal val="visible"/>
                                      </p:to>
                                    </p:set>
                                    <p:animEffect transition="in" filter="wipe(left)">
                                      <p:cBhvr>
                                        <p:cTn id="82" dur="1000"/>
                                        <p:tgtEl>
                                          <p:spTgt spid="257"/>
                                        </p:tgtEl>
                                      </p:cBhvr>
                                    </p:animEffect>
                                  </p:childTnLst>
                                </p:cTn>
                              </p:par>
                              <p:par>
                                <p:cTn id="83" presetID="22" presetClass="entr" presetSubtype="8" fill="hold" nodeType="withEffect">
                                  <p:stCondLst>
                                    <p:cond delay="2500"/>
                                  </p:stCondLst>
                                  <p:childTnLst>
                                    <p:set>
                                      <p:cBhvr>
                                        <p:cTn id="84" dur="1" fill="hold">
                                          <p:stCondLst>
                                            <p:cond delay="0"/>
                                          </p:stCondLst>
                                        </p:cTn>
                                        <p:tgtEl>
                                          <p:spTgt spid="260"/>
                                        </p:tgtEl>
                                        <p:attrNameLst>
                                          <p:attrName>style.visibility</p:attrName>
                                        </p:attrNameLst>
                                      </p:cBhvr>
                                      <p:to>
                                        <p:strVal val="visible"/>
                                      </p:to>
                                    </p:set>
                                    <p:animEffect transition="in" filter="wipe(left)">
                                      <p:cBhvr>
                                        <p:cTn id="85" dur="1000"/>
                                        <p:tgtEl>
                                          <p:spTgt spid="260"/>
                                        </p:tgtEl>
                                      </p:cBhvr>
                                    </p:animEffect>
                                  </p:childTnLst>
                                </p:cTn>
                              </p:par>
                              <p:par>
                                <p:cTn id="86" presetID="22" presetClass="entr" presetSubtype="1" fill="hold" nodeType="withEffect">
                                  <p:stCondLst>
                                    <p:cond delay="2500"/>
                                  </p:stCondLst>
                                  <p:childTnLst>
                                    <p:set>
                                      <p:cBhvr>
                                        <p:cTn id="87" dur="1" fill="hold">
                                          <p:stCondLst>
                                            <p:cond delay="0"/>
                                          </p:stCondLst>
                                        </p:cTn>
                                        <p:tgtEl>
                                          <p:spTgt spid="263"/>
                                        </p:tgtEl>
                                        <p:attrNameLst>
                                          <p:attrName>style.visibility</p:attrName>
                                        </p:attrNameLst>
                                      </p:cBhvr>
                                      <p:to>
                                        <p:strVal val="visible"/>
                                      </p:to>
                                    </p:set>
                                    <p:animEffect transition="in" filter="wipe(up)">
                                      <p:cBhvr>
                                        <p:cTn id="88" dur="1000"/>
                                        <p:tgtEl>
                                          <p:spTgt spid="263"/>
                                        </p:tgtEl>
                                      </p:cBhvr>
                                    </p:animEffect>
                                  </p:childTnLst>
                                </p:cTn>
                              </p:par>
                              <p:par>
                                <p:cTn id="89" presetID="22" presetClass="entr" presetSubtype="1" fill="hold" nodeType="withEffect">
                                  <p:stCondLst>
                                    <p:cond delay="2500"/>
                                  </p:stCondLst>
                                  <p:childTnLst>
                                    <p:set>
                                      <p:cBhvr>
                                        <p:cTn id="90" dur="1" fill="hold">
                                          <p:stCondLst>
                                            <p:cond delay="0"/>
                                          </p:stCondLst>
                                        </p:cTn>
                                        <p:tgtEl>
                                          <p:spTgt spid="266"/>
                                        </p:tgtEl>
                                        <p:attrNameLst>
                                          <p:attrName>style.visibility</p:attrName>
                                        </p:attrNameLst>
                                      </p:cBhvr>
                                      <p:to>
                                        <p:strVal val="visible"/>
                                      </p:to>
                                    </p:set>
                                    <p:animEffect transition="in" filter="wipe(up)">
                                      <p:cBhvr>
                                        <p:cTn id="91" dur="1000"/>
                                        <p:tgtEl>
                                          <p:spTgt spid="266"/>
                                        </p:tgtEl>
                                      </p:cBhvr>
                                    </p:animEffect>
                                  </p:childTnLst>
                                </p:cTn>
                              </p:par>
                              <p:par>
                                <p:cTn id="92" presetID="22" presetClass="entr" presetSubtype="4" fill="hold" nodeType="withEffect">
                                  <p:stCondLst>
                                    <p:cond delay="2500"/>
                                  </p:stCondLst>
                                  <p:childTnLst>
                                    <p:set>
                                      <p:cBhvr>
                                        <p:cTn id="93" dur="1" fill="hold">
                                          <p:stCondLst>
                                            <p:cond delay="0"/>
                                          </p:stCondLst>
                                        </p:cTn>
                                        <p:tgtEl>
                                          <p:spTgt spid="269"/>
                                        </p:tgtEl>
                                        <p:attrNameLst>
                                          <p:attrName>style.visibility</p:attrName>
                                        </p:attrNameLst>
                                      </p:cBhvr>
                                      <p:to>
                                        <p:strVal val="visible"/>
                                      </p:to>
                                    </p:set>
                                    <p:animEffect transition="in" filter="wipe(down)">
                                      <p:cBhvr>
                                        <p:cTn id="94" dur="1000"/>
                                        <p:tgtEl>
                                          <p:spTgt spid="269"/>
                                        </p:tgtEl>
                                      </p:cBhvr>
                                    </p:animEffect>
                                  </p:childTnLst>
                                </p:cTn>
                              </p:par>
                              <p:par>
                                <p:cTn id="95" presetID="22" presetClass="entr" presetSubtype="8" fill="hold" nodeType="withEffect">
                                  <p:stCondLst>
                                    <p:cond delay="2500"/>
                                  </p:stCondLst>
                                  <p:childTnLst>
                                    <p:set>
                                      <p:cBhvr>
                                        <p:cTn id="96" dur="1" fill="hold">
                                          <p:stCondLst>
                                            <p:cond delay="0"/>
                                          </p:stCondLst>
                                        </p:cTn>
                                        <p:tgtEl>
                                          <p:spTgt spid="272"/>
                                        </p:tgtEl>
                                        <p:attrNameLst>
                                          <p:attrName>style.visibility</p:attrName>
                                        </p:attrNameLst>
                                      </p:cBhvr>
                                      <p:to>
                                        <p:strVal val="visible"/>
                                      </p:to>
                                    </p:set>
                                    <p:animEffect transition="in" filter="wipe(left)">
                                      <p:cBhvr>
                                        <p:cTn id="97" dur="1000"/>
                                        <p:tgtEl>
                                          <p:spTgt spid="272"/>
                                        </p:tgtEl>
                                      </p:cBhvr>
                                    </p:animEffect>
                                  </p:childTnLst>
                                </p:cTn>
                              </p:par>
                              <p:par>
                                <p:cTn id="98" presetID="22" presetClass="entr" presetSubtype="1" fill="hold" nodeType="withEffect">
                                  <p:stCondLst>
                                    <p:cond delay="2500"/>
                                  </p:stCondLst>
                                  <p:childTnLst>
                                    <p:set>
                                      <p:cBhvr>
                                        <p:cTn id="99" dur="1" fill="hold">
                                          <p:stCondLst>
                                            <p:cond delay="0"/>
                                          </p:stCondLst>
                                        </p:cTn>
                                        <p:tgtEl>
                                          <p:spTgt spid="275"/>
                                        </p:tgtEl>
                                        <p:attrNameLst>
                                          <p:attrName>style.visibility</p:attrName>
                                        </p:attrNameLst>
                                      </p:cBhvr>
                                      <p:to>
                                        <p:strVal val="visible"/>
                                      </p:to>
                                    </p:set>
                                    <p:animEffect transition="in" filter="wipe(up)">
                                      <p:cBhvr>
                                        <p:cTn id="100" dur="1000"/>
                                        <p:tgtEl>
                                          <p:spTgt spid="275"/>
                                        </p:tgtEl>
                                      </p:cBhvr>
                                    </p:animEffect>
                                  </p:childTnLst>
                                </p:cTn>
                              </p:par>
                              <p:par>
                                <p:cTn id="101" presetID="10" presetClass="entr" presetSubtype="0" fill="hold" grpId="0" nodeType="withEffect">
                                  <p:stCondLst>
                                    <p:cond delay="300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1000"/>
                                        <p:tgtEl>
                                          <p:spTgt spid="60"/>
                                        </p:tgtEl>
                                      </p:cBhvr>
                                    </p:animEffect>
                                  </p:childTnLst>
                                </p:cTn>
                              </p:par>
                              <p:par>
                                <p:cTn id="104" presetID="10" presetClass="entr" presetSubtype="0" fill="hold" grpId="0" nodeType="withEffect">
                                  <p:stCondLst>
                                    <p:cond delay="3000"/>
                                  </p:stCondLst>
                                  <p:childTnLst>
                                    <p:set>
                                      <p:cBhvr>
                                        <p:cTn id="105" dur="1" fill="hold">
                                          <p:stCondLst>
                                            <p:cond delay="0"/>
                                          </p:stCondLst>
                                        </p:cTn>
                                        <p:tgtEl>
                                          <p:spTgt spid="59"/>
                                        </p:tgtEl>
                                        <p:attrNameLst>
                                          <p:attrName>style.visibility</p:attrName>
                                        </p:attrNameLst>
                                      </p:cBhvr>
                                      <p:to>
                                        <p:strVal val="visible"/>
                                      </p:to>
                                    </p:set>
                                    <p:animEffect transition="in" filter="fade">
                                      <p:cBhvr>
                                        <p:cTn id="106" dur="1000"/>
                                        <p:tgtEl>
                                          <p:spTgt spid="59"/>
                                        </p:tgtEl>
                                      </p:cBhvr>
                                    </p:animEffect>
                                  </p:childTnLst>
                                </p:cTn>
                              </p:par>
                              <p:par>
                                <p:cTn id="107" presetID="10" presetClass="entr" presetSubtype="0" fill="hold" grpId="0" nodeType="withEffect">
                                  <p:stCondLst>
                                    <p:cond delay="3000"/>
                                  </p:stCondLst>
                                  <p:childTnLst>
                                    <p:set>
                                      <p:cBhvr>
                                        <p:cTn id="108" dur="1" fill="hold">
                                          <p:stCondLst>
                                            <p:cond delay="0"/>
                                          </p:stCondLst>
                                        </p:cTn>
                                        <p:tgtEl>
                                          <p:spTgt spid="64"/>
                                        </p:tgtEl>
                                        <p:attrNameLst>
                                          <p:attrName>style.visibility</p:attrName>
                                        </p:attrNameLst>
                                      </p:cBhvr>
                                      <p:to>
                                        <p:strVal val="visible"/>
                                      </p:to>
                                    </p:set>
                                    <p:animEffect transition="in" filter="fade">
                                      <p:cBhvr>
                                        <p:cTn id="109" dur="1000"/>
                                        <p:tgtEl>
                                          <p:spTgt spid="64"/>
                                        </p:tgtEl>
                                      </p:cBhvr>
                                    </p:animEffect>
                                  </p:childTnLst>
                                </p:cTn>
                              </p:par>
                              <p:par>
                                <p:cTn id="110" presetID="10" presetClass="entr" presetSubtype="0" fill="hold" grpId="0" nodeType="withEffect">
                                  <p:stCondLst>
                                    <p:cond delay="300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1000"/>
                                        <p:tgtEl>
                                          <p:spTgt spid="38"/>
                                        </p:tgtEl>
                                      </p:cBhvr>
                                    </p:animEffect>
                                  </p:childTnLst>
                                </p:cTn>
                              </p:par>
                              <p:par>
                                <p:cTn id="113" presetID="10" presetClass="entr" presetSubtype="0" fill="hold" grpId="0" nodeType="withEffect">
                                  <p:stCondLst>
                                    <p:cond delay="3000"/>
                                  </p:stCondLst>
                                  <p:childTnLst>
                                    <p:set>
                                      <p:cBhvr>
                                        <p:cTn id="114" dur="1" fill="hold">
                                          <p:stCondLst>
                                            <p:cond delay="0"/>
                                          </p:stCondLst>
                                        </p:cTn>
                                        <p:tgtEl>
                                          <p:spTgt spid="37"/>
                                        </p:tgtEl>
                                        <p:attrNameLst>
                                          <p:attrName>style.visibility</p:attrName>
                                        </p:attrNameLst>
                                      </p:cBhvr>
                                      <p:to>
                                        <p:strVal val="visible"/>
                                      </p:to>
                                    </p:set>
                                    <p:animEffect transition="in" filter="fade">
                                      <p:cBhvr>
                                        <p:cTn id="115" dur="1000"/>
                                        <p:tgtEl>
                                          <p:spTgt spid="37"/>
                                        </p:tgtEl>
                                      </p:cBhvr>
                                    </p:animEffect>
                                  </p:childTnLst>
                                </p:cTn>
                              </p:par>
                              <p:par>
                                <p:cTn id="116" presetID="10" presetClass="entr" presetSubtype="0" fill="hold" grpId="0" nodeType="withEffect">
                                  <p:stCondLst>
                                    <p:cond delay="300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1000"/>
                                        <p:tgtEl>
                                          <p:spTgt spid="36"/>
                                        </p:tgtEl>
                                      </p:cBhvr>
                                    </p:animEffect>
                                  </p:childTnLst>
                                </p:cTn>
                              </p:par>
                              <p:par>
                                <p:cTn id="119" presetID="10" presetClass="entr" presetSubtype="0" fill="hold" grpId="0" nodeType="withEffect">
                                  <p:stCondLst>
                                    <p:cond delay="300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1000"/>
                                        <p:tgtEl>
                                          <p:spTgt spid="35"/>
                                        </p:tgtEl>
                                      </p:cBhvr>
                                    </p:animEffect>
                                  </p:childTnLst>
                                </p:cTn>
                              </p:par>
                              <p:par>
                                <p:cTn id="122" presetID="10" presetClass="entr" presetSubtype="0" fill="hold" grpId="0" nodeType="withEffect">
                                  <p:stCondLst>
                                    <p:cond delay="3000"/>
                                  </p:stCondLst>
                                  <p:childTnLst>
                                    <p:set>
                                      <p:cBhvr>
                                        <p:cTn id="123" dur="1" fill="hold">
                                          <p:stCondLst>
                                            <p:cond delay="0"/>
                                          </p:stCondLst>
                                        </p:cTn>
                                        <p:tgtEl>
                                          <p:spTgt spid="34"/>
                                        </p:tgtEl>
                                        <p:attrNameLst>
                                          <p:attrName>style.visibility</p:attrName>
                                        </p:attrNameLst>
                                      </p:cBhvr>
                                      <p:to>
                                        <p:strVal val="visible"/>
                                      </p:to>
                                    </p:set>
                                    <p:animEffect transition="in" filter="fade">
                                      <p:cBhvr>
                                        <p:cTn id="124" dur="1000"/>
                                        <p:tgtEl>
                                          <p:spTgt spid="34"/>
                                        </p:tgtEl>
                                      </p:cBhvr>
                                    </p:animEffect>
                                  </p:childTnLst>
                                </p:cTn>
                              </p:par>
                              <p:par>
                                <p:cTn id="125" presetID="10" presetClass="entr" presetSubtype="0" fill="hold" grpId="0" nodeType="withEffect">
                                  <p:stCondLst>
                                    <p:cond delay="300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1000"/>
                                        <p:tgtEl>
                                          <p:spTgt spid="33"/>
                                        </p:tgtEl>
                                      </p:cBhvr>
                                    </p:animEffect>
                                  </p:childTnLst>
                                </p:cTn>
                              </p:par>
                              <p:par>
                                <p:cTn id="128" presetID="10" presetClass="entr" presetSubtype="0" fill="hold" grpId="0" nodeType="withEffect">
                                  <p:stCondLst>
                                    <p:cond delay="300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1000"/>
                                        <p:tgtEl>
                                          <p:spTgt spid="32"/>
                                        </p:tgtEl>
                                      </p:cBhvr>
                                    </p:animEffect>
                                  </p:childTnLst>
                                </p:cTn>
                              </p:par>
                              <p:par>
                                <p:cTn id="131" presetID="16" presetClass="entr" presetSubtype="42" fill="hold" nodeType="withEffect">
                                  <p:stCondLst>
                                    <p:cond delay="2500"/>
                                  </p:stCondLst>
                                  <p:childTnLst>
                                    <p:set>
                                      <p:cBhvr>
                                        <p:cTn id="132" dur="1" fill="hold">
                                          <p:stCondLst>
                                            <p:cond delay="0"/>
                                          </p:stCondLst>
                                        </p:cTn>
                                        <p:tgtEl>
                                          <p:spTgt spid="219"/>
                                        </p:tgtEl>
                                        <p:attrNameLst>
                                          <p:attrName>style.visibility</p:attrName>
                                        </p:attrNameLst>
                                      </p:cBhvr>
                                      <p:to>
                                        <p:strVal val="visible"/>
                                      </p:to>
                                    </p:set>
                                    <p:animEffect transition="in" filter="barn(outHorizontal)">
                                      <p:cBhvr>
                                        <p:cTn id="133" dur="1000"/>
                                        <p:tgtEl>
                                          <p:spTgt spid="219"/>
                                        </p:tgtEl>
                                      </p:cBhvr>
                                    </p:animEffect>
                                  </p:childTnLst>
                                </p:cTn>
                              </p:par>
                              <p:par>
                                <p:cTn id="134" presetID="23" presetClass="entr" presetSubtype="16" fill="hold" grpId="0" nodeType="withEffect">
                                  <p:stCondLst>
                                    <p:cond delay="2500"/>
                                  </p:stCondLst>
                                  <p:childTnLst>
                                    <p:set>
                                      <p:cBhvr>
                                        <p:cTn id="135" dur="1" fill="hold">
                                          <p:stCondLst>
                                            <p:cond delay="0"/>
                                          </p:stCondLst>
                                        </p:cTn>
                                        <p:tgtEl>
                                          <p:spTgt spid="220"/>
                                        </p:tgtEl>
                                        <p:attrNameLst>
                                          <p:attrName>style.visibility</p:attrName>
                                        </p:attrNameLst>
                                      </p:cBhvr>
                                      <p:to>
                                        <p:strVal val="visible"/>
                                      </p:to>
                                    </p:set>
                                    <p:anim calcmode="lin" valueType="num">
                                      <p:cBhvr>
                                        <p:cTn id="136" dur="1000" fill="hold"/>
                                        <p:tgtEl>
                                          <p:spTgt spid="220"/>
                                        </p:tgtEl>
                                        <p:attrNameLst>
                                          <p:attrName>ppt_w</p:attrName>
                                        </p:attrNameLst>
                                      </p:cBhvr>
                                      <p:tavLst>
                                        <p:tav tm="0">
                                          <p:val>
                                            <p:fltVal val="0"/>
                                          </p:val>
                                        </p:tav>
                                        <p:tav tm="100000">
                                          <p:val>
                                            <p:strVal val="#ppt_w"/>
                                          </p:val>
                                        </p:tav>
                                      </p:tavLst>
                                    </p:anim>
                                    <p:anim calcmode="lin" valueType="num">
                                      <p:cBhvr>
                                        <p:cTn id="137" dur="1000" fill="hold"/>
                                        <p:tgtEl>
                                          <p:spTgt spid="220"/>
                                        </p:tgtEl>
                                        <p:attrNameLst>
                                          <p:attrName>ppt_h</p:attrName>
                                        </p:attrNameLst>
                                      </p:cBhvr>
                                      <p:tavLst>
                                        <p:tav tm="0">
                                          <p:val>
                                            <p:fltVal val="0"/>
                                          </p:val>
                                        </p:tav>
                                        <p:tav tm="100000">
                                          <p:val>
                                            <p:strVal val="#ppt_h"/>
                                          </p:val>
                                        </p:tav>
                                      </p:tavLst>
                                    </p:anim>
                                  </p:childTnLst>
                                </p:cTn>
                              </p:par>
                              <p:par>
                                <p:cTn id="138" presetID="23" presetClass="entr" presetSubtype="16" fill="hold" grpId="0" nodeType="withEffect">
                                  <p:stCondLst>
                                    <p:cond delay="2500"/>
                                  </p:stCondLst>
                                  <p:childTnLst>
                                    <p:set>
                                      <p:cBhvr>
                                        <p:cTn id="139" dur="1" fill="hold">
                                          <p:stCondLst>
                                            <p:cond delay="0"/>
                                          </p:stCondLst>
                                        </p:cTn>
                                        <p:tgtEl>
                                          <p:spTgt spid="210"/>
                                        </p:tgtEl>
                                        <p:attrNameLst>
                                          <p:attrName>style.visibility</p:attrName>
                                        </p:attrNameLst>
                                      </p:cBhvr>
                                      <p:to>
                                        <p:strVal val="visible"/>
                                      </p:to>
                                    </p:set>
                                    <p:anim calcmode="lin" valueType="num">
                                      <p:cBhvr>
                                        <p:cTn id="140" dur="1000" fill="hold"/>
                                        <p:tgtEl>
                                          <p:spTgt spid="210"/>
                                        </p:tgtEl>
                                        <p:attrNameLst>
                                          <p:attrName>ppt_w</p:attrName>
                                        </p:attrNameLst>
                                      </p:cBhvr>
                                      <p:tavLst>
                                        <p:tav tm="0">
                                          <p:val>
                                            <p:fltVal val="0"/>
                                          </p:val>
                                        </p:tav>
                                        <p:tav tm="100000">
                                          <p:val>
                                            <p:strVal val="#ppt_w"/>
                                          </p:val>
                                        </p:tav>
                                      </p:tavLst>
                                    </p:anim>
                                    <p:anim calcmode="lin" valueType="num">
                                      <p:cBhvr>
                                        <p:cTn id="141" dur="1000" fill="hold"/>
                                        <p:tgtEl>
                                          <p:spTgt spid="210"/>
                                        </p:tgtEl>
                                        <p:attrNameLst>
                                          <p:attrName>ppt_h</p:attrName>
                                        </p:attrNameLst>
                                      </p:cBhvr>
                                      <p:tavLst>
                                        <p:tav tm="0">
                                          <p:val>
                                            <p:fltVal val="0"/>
                                          </p:val>
                                        </p:tav>
                                        <p:tav tm="100000">
                                          <p:val>
                                            <p:strVal val="#ppt_h"/>
                                          </p:val>
                                        </p:tav>
                                      </p:tavLst>
                                    </p:anim>
                                  </p:childTnLst>
                                </p:cTn>
                              </p:par>
                              <p:par>
                                <p:cTn id="142" presetID="23" presetClass="entr" presetSubtype="16" fill="hold" nodeType="withEffect">
                                  <p:stCondLst>
                                    <p:cond delay="3000"/>
                                  </p:stCondLst>
                                  <p:childTnLst>
                                    <p:set>
                                      <p:cBhvr>
                                        <p:cTn id="143" dur="1" fill="hold">
                                          <p:stCondLst>
                                            <p:cond delay="0"/>
                                          </p:stCondLst>
                                        </p:cTn>
                                        <p:tgtEl>
                                          <p:spTgt spid="4"/>
                                        </p:tgtEl>
                                        <p:attrNameLst>
                                          <p:attrName>style.visibility</p:attrName>
                                        </p:attrNameLst>
                                      </p:cBhvr>
                                      <p:to>
                                        <p:strVal val="visible"/>
                                      </p:to>
                                    </p:set>
                                    <p:anim calcmode="lin" valueType="num">
                                      <p:cBhvr>
                                        <p:cTn id="144" dur="1000" fill="hold"/>
                                        <p:tgtEl>
                                          <p:spTgt spid="4"/>
                                        </p:tgtEl>
                                        <p:attrNameLst>
                                          <p:attrName>ppt_w</p:attrName>
                                        </p:attrNameLst>
                                      </p:cBhvr>
                                      <p:tavLst>
                                        <p:tav tm="0">
                                          <p:val>
                                            <p:fltVal val="0"/>
                                          </p:val>
                                        </p:tav>
                                        <p:tav tm="100000">
                                          <p:val>
                                            <p:strVal val="#ppt_w"/>
                                          </p:val>
                                        </p:tav>
                                      </p:tavLst>
                                    </p:anim>
                                    <p:anim calcmode="lin" valueType="num">
                                      <p:cBhvr>
                                        <p:cTn id="145" dur="1000" fill="hold"/>
                                        <p:tgtEl>
                                          <p:spTgt spid="4"/>
                                        </p:tgtEl>
                                        <p:attrNameLst>
                                          <p:attrName>ppt_h</p:attrName>
                                        </p:attrNameLst>
                                      </p:cBhvr>
                                      <p:tavLst>
                                        <p:tav tm="0">
                                          <p:val>
                                            <p:fltVal val="0"/>
                                          </p:val>
                                        </p:tav>
                                        <p:tav tm="100000">
                                          <p:val>
                                            <p:strVal val="#ppt_h"/>
                                          </p:val>
                                        </p:tav>
                                      </p:tavLst>
                                    </p:anim>
                                  </p:childTnLst>
                                </p:cTn>
                              </p:par>
                              <p:par>
                                <p:cTn id="146" presetID="23" presetClass="entr" presetSubtype="16" fill="hold" nodeType="withEffect">
                                  <p:stCondLst>
                                    <p:cond delay="3000"/>
                                  </p:stCondLst>
                                  <p:childTnLst>
                                    <p:set>
                                      <p:cBhvr>
                                        <p:cTn id="147" dur="1" fill="hold">
                                          <p:stCondLst>
                                            <p:cond delay="0"/>
                                          </p:stCondLst>
                                        </p:cTn>
                                        <p:tgtEl>
                                          <p:spTgt spid="5"/>
                                        </p:tgtEl>
                                        <p:attrNameLst>
                                          <p:attrName>style.visibility</p:attrName>
                                        </p:attrNameLst>
                                      </p:cBhvr>
                                      <p:to>
                                        <p:strVal val="visible"/>
                                      </p:to>
                                    </p:set>
                                    <p:anim calcmode="lin" valueType="num">
                                      <p:cBhvr>
                                        <p:cTn id="148" dur="1000" fill="hold"/>
                                        <p:tgtEl>
                                          <p:spTgt spid="5"/>
                                        </p:tgtEl>
                                        <p:attrNameLst>
                                          <p:attrName>ppt_w</p:attrName>
                                        </p:attrNameLst>
                                      </p:cBhvr>
                                      <p:tavLst>
                                        <p:tav tm="0">
                                          <p:val>
                                            <p:fltVal val="0"/>
                                          </p:val>
                                        </p:tav>
                                        <p:tav tm="100000">
                                          <p:val>
                                            <p:strVal val="#ppt_w"/>
                                          </p:val>
                                        </p:tav>
                                      </p:tavLst>
                                    </p:anim>
                                    <p:anim calcmode="lin" valueType="num">
                                      <p:cBhvr>
                                        <p:cTn id="149" dur="1000" fill="hold"/>
                                        <p:tgtEl>
                                          <p:spTgt spid="5"/>
                                        </p:tgtEl>
                                        <p:attrNameLst>
                                          <p:attrName>ppt_h</p:attrName>
                                        </p:attrNameLst>
                                      </p:cBhvr>
                                      <p:tavLst>
                                        <p:tav tm="0">
                                          <p:val>
                                            <p:fltVal val="0"/>
                                          </p:val>
                                        </p:tav>
                                        <p:tav tm="100000">
                                          <p:val>
                                            <p:strVal val="#ppt_h"/>
                                          </p:val>
                                        </p:tav>
                                      </p:tavLst>
                                    </p:anim>
                                  </p:childTnLst>
                                </p:cTn>
                              </p:par>
                              <p:par>
                                <p:cTn id="150" presetID="23" presetClass="entr" presetSubtype="16" fill="hold" nodeType="withEffect">
                                  <p:stCondLst>
                                    <p:cond delay="3000"/>
                                  </p:stCondLst>
                                  <p:childTnLst>
                                    <p:set>
                                      <p:cBhvr>
                                        <p:cTn id="151" dur="1" fill="hold">
                                          <p:stCondLst>
                                            <p:cond delay="0"/>
                                          </p:stCondLst>
                                        </p:cTn>
                                        <p:tgtEl>
                                          <p:spTgt spid="6"/>
                                        </p:tgtEl>
                                        <p:attrNameLst>
                                          <p:attrName>style.visibility</p:attrName>
                                        </p:attrNameLst>
                                      </p:cBhvr>
                                      <p:to>
                                        <p:strVal val="visible"/>
                                      </p:to>
                                    </p:set>
                                    <p:anim calcmode="lin" valueType="num">
                                      <p:cBhvr>
                                        <p:cTn id="152" dur="1000" fill="hold"/>
                                        <p:tgtEl>
                                          <p:spTgt spid="6"/>
                                        </p:tgtEl>
                                        <p:attrNameLst>
                                          <p:attrName>ppt_w</p:attrName>
                                        </p:attrNameLst>
                                      </p:cBhvr>
                                      <p:tavLst>
                                        <p:tav tm="0">
                                          <p:val>
                                            <p:fltVal val="0"/>
                                          </p:val>
                                        </p:tav>
                                        <p:tav tm="100000">
                                          <p:val>
                                            <p:strVal val="#ppt_w"/>
                                          </p:val>
                                        </p:tav>
                                      </p:tavLst>
                                    </p:anim>
                                    <p:anim calcmode="lin" valueType="num">
                                      <p:cBhvr>
                                        <p:cTn id="153" dur="1000" fill="hold"/>
                                        <p:tgtEl>
                                          <p:spTgt spid="6"/>
                                        </p:tgtEl>
                                        <p:attrNameLst>
                                          <p:attrName>ppt_h</p:attrName>
                                        </p:attrNameLst>
                                      </p:cBhvr>
                                      <p:tavLst>
                                        <p:tav tm="0">
                                          <p:val>
                                            <p:fltVal val="0"/>
                                          </p:val>
                                        </p:tav>
                                        <p:tav tm="100000">
                                          <p:val>
                                            <p:strVal val="#ppt_h"/>
                                          </p:val>
                                        </p:tav>
                                      </p:tavLst>
                                    </p:anim>
                                  </p:childTnLst>
                                </p:cTn>
                              </p:par>
                              <p:par>
                                <p:cTn id="154" presetID="23" presetClass="entr" presetSubtype="16" fill="hold" nodeType="withEffect">
                                  <p:stCondLst>
                                    <p:cond delay="3000"/>
                                  </p:stCondLst>
                                  <p:childTnLst>
                                    <p:set>
                                      <p:cBhvr>
                                        <p:cTn id="155" dur="1" fill="hold">
                                          <p:stCondLst>
                                            <p:cond delay="0"/>
                                          </p:stCondLst>
                                        </p:cTn>
                                        <p:tgtEl>
                                          <p:spTgt spid="7"/>
                                        </p:tgtEl>
                                        <p:attrNameLst>
                                          <p:attrName>style.visibility</p:attrName>
                                        </p:attrNameLst>
                                      </p:cBhvr>
                                      <p:to>
                                        <p:strVal val="visible"/>
                                      </p:to>
                                    </p:set>
                                    <p:anim calcmode="lin" valueType="num">
                                      <p:cBhvr>
                                        <p:cTn id="156" dur="1000" fill="hold"/>
                                        <p:tgtEl>
                                          <p:spTgt spid="7"/>
                                        </p:tgtEl>
                                        <p:attrNameLst>
                                          <p:attrName>ppt_w</p:attrName>
                                        </p:attrNameLst>
                                      </p:cBhvr>
                                      <p:tavLst>
                                        <p:tav tm="0">
                                          <p:val>
                                            <p:fltVal val="0"/>
                                          </p:val>
                                        </p:tav>
                                        <p:tav tm="100000">
                                          <p:val>
                                            <p:strVal val="#ppt_w"/>
                                          </p:val>
                                        </p:tav>
                                      </p:tavLst>
                                    </p:anim>
                                    <p:anim calcmode="lin" valueType="num">
                                      <p:cBhvr>
                                        <p:cTn id="157" dur="1000" fill="hold"/>
                                        <p:tgtEl>
                                          <p:spTgt spid="7"/>
                                        </p:tgtEl>
                                        <p:attrNameLst>
                                          <p:attrName>ppt_h</p:attrName>
                                        </p:attrNameLst>
                                      </p:cBhvr>
                                      <p:tavLst>
                                        <p:tav tm="0">
                                          <p:val>
                                            <p:fltVal val="0"/>
                                          </p:val>
                                        </p:tav>
                                        <p:tav tm="100000">
                                          <p:val>
                                            <p:strVal val="#ppt_h"/>
                                          </p:val>
                                        </p:tav>
                                      </p:tavLst>
                                    </p:anim>
                                  </p:childTnLst>
                                </p:cTn>
                              </p:par>
                              <p:par>
                                <p:cTn id="158" presetID="10" presetClass="entr" presetSubtype="0" fill="hold" grpId="0" nodeType="withEffect">
                                  <p:stCondLst>
                                    <p:cond delay="3500"/>
                                  </p:stCondLst>
                                  <p:childTnLst>
                                    <p:set>
                                      <p:cBhvr>
                                        <p:cTn id="159" dur="1" fill="hold">
                                          <p:stCondLst>
                                            <p:cond delay="0"/>
                                          </p:stCondLst>
                                        </p:cTn>
                                        <p:tgtEl>
                                          <p:spTgt spid="56"/>
                                        </p:tgtEl>
                                        <p:attrNameLst>
                                          <p:attrName>style.visibility</p:attrName>
                                        </p:attrNameLst>
                                      </p:cBhvr>
                                      <p:to>
                                        <p:strVal val="visible"/>
                                      </p:to>
                                    </p:set>
                                    <p:animEffect transition="in" filter="fade">
                                      <p:cBhvr>
                                        <p:cTn id="160" dur="1000"/>
                                        <p:tgtEl>
                                          <p:spTgt spid="56"/>
                                        </p:tgtEl>
                                      </p:cBhvr>
                                    </p:animEffect>
                                  </p:childTnLst>
                                </p:cTn>
                              </p:par>
                              <p:par>
                                <p:cTn id="161" presetID="10" presetClass="entr" presetSubtype="0" fill="hold" grpId="0" nodeType="withEffect">
                                  <p:stCondLst>
                                    <p:cond delay="3500"/>
                                  </p:stCondLst>
                                  <p:childTnLst>
                                    <p:set>
                                      <p:cBhvr>
                                        <p:cTn id="162" dur="1" fill="hold">
                                          <p:stCondLst>
                                            <p:cond delay="0"/>
                                          </p:stCondLst>
                                        </p:cTn>
                                        <p:tgtEl>
                                          <p:spTgt spid="55"/>
                                        </p:tgtEl>
                                        <p:attrNameLst>
                                          <p:attrName>style.visibility</p:attrName>
                                        </p:attrNameLst>
                                      </p:cBhvr>
                                      <p:to>
                                        <p:strVal val="visible"/>
                                      </p:to>
                                    </p:set>
                                    <p:animEffect transition="in" filter="fade">
                                      <p:cBhvr>
                                        <p:cTn id="163" dur="1000"/>
                                        <p:tgtEl>
                                          <p:spTgt spid="55"/>
                                        </p:tgtEl>
                                      </p:cBhvr>
                                    </p:animEffect>
                                  </p:childTnLst>
                                </p:cTn>
                              </p:par>
                              <p:par>
                                <p:cTn id="164" presetID="10" presetClass="entr" presetSubtype="0" fill="hold" grpId="0" nodeType="withEffect">
                                  <p:stCondLst>
                                    <p:cond delay="3500"/>
                                  </p:stCondLst>
                                  <p:childTnLst>
                                    <p:set>
                                      <p:cBhvr>
                                        <p:cTn id="165" dur="1" fill="hold">
                                          <p:stCondLst>
                                            <p:cond delay="0"/>
                                          </p:stCondLst>
                                        </p:cTn>
                                        <p:tgtEl>
                                          <p:spTgt spid="52"/>
                                        </p:tgtEl>
                                        <p:attrNameLst>
                                          <p:attrName>style.visibility</p:attrName>
                                        </p:attrNameLst>
                                      </p:cBhvr>
                                      <p:to>
                                        <p:strVal val="visible"/>
                                      </p:to>
                                    </p:set>
                                    <p:animEffect transition="in" filter="fade">
                                      <p:cBhvr>
                                        <p:cTn id="166" dur="1000"/>
                                        <p:tgtEl>
                                          <p:spTgt spid="52"/>
                                        </p:tgtEl>
                                      </p:cBhvr>
                                    </p:animEffect>
                                  </p:childTnLst>
                                </p:cTn>
                              </p:par>
                              <p:par>
                                <p:cTn id="167" presetID="10" presetClass="entr" presetSubtype="0" fill="hold" grpId="0" nodeType="withEffect">
                                  <p:stCondLst>
                                    <p:cond delay="3500"/>
                                  </p:stCondLst>
                                  <p:childTnLst>
                                    <p:set>
                                      <p:cBhvr>
                                        <p:cTn id="168" dur="1" fill="hold">
                                          <p:stCondLst>
                                            <p:cond delay="0"/>
                                          </p:stCondLst>
                                        </p:cTn>
                                        <p:tgtEl>
                                          <p:spTgt spid="51"/>
                                        </p:tgtEl>
                                        <p:attrNameLst>
                                          <p:attrName>style.visibility</p:attrName>
                                        </p:attrNameLst>
                                      </p:cBhvr>
                                      <p:to>
                                        <p:strVal val="visible"/>
                                      </p:to>
                                    </p:set>
                                    <p:animEffect transition="in" filter="fade">
                                      <p:cBhvr>
                                        <p:cTn id="169" dur="1000"/>
                                        <p:tgtEl>
                                          <p:spTgt spid="51"/>
                                        </p:tgtEl>
                                      </p:cBhvr>
                                    </p:animEffect>
                                  </p:childTnLst>
                                </p:cTn>
                              </p:par>
                              <p:par>
                                <p:cTn id="170" presetID="10" presetClass="entr" presetSubtype="0" fill="hold" grpId="0" nodeType="withEffect">
                                  <p:stCondLst>
                                    <p:cond delay="3500"/>
                                  </p:stCondLst>
                                  <p:childTnLst>
                                    <p:set>
                                      <p:cBhvr>
                                        <p:cTn id="171" dur="1" fill="hold">
                                          <p:stCondLst>
                                            <p:cond delay="0"/>
                                          </p:stCondLst>
                                        </p:cTn>
                                        <p:tgtEl>
                                          <p:spTgt spid="50"/>
                                        </p:tgtEl>
                                        <p:attrNameLst>
                                          <p:attrName>style.visibility</p:attrName>
                                        </p:attrNameLst>
                                      </p:cBhvr>
                                      <p:to>
                                        <p:strVal val="visible"/>
                                      </p:to>
                                    </p:set>
                                    <p:animEffect transition="in" filter="fade">
                                      <p:cBhvr>
                                        <p:cTn id="172" dur="1000"/>
                                        <p:tgtEl>
                                          <p:spTgt spid="50"/>
                                        </p:tgtEl>
                                      </p:cBhvr>
                                    </p:animEffect>
                                  </p:childTnLst>
                                </p:cTn>
                              </p:par>
                              <p:par>
                                <p:cTn id="173" presetID="10" presetClass="entr" presetSubtype="0" fill="hold" grpId="0" nodeType="withEffect">
                                  <p:stCondLst>
                                    <p:cond delay="3500"/>
                                  </p:stCondLst>
                                  <p:childTnLst>
                                    <p:set>
                                      <p:cBhvr>
                                        <p:cTn id="174" dur="1" fill="hold">
                                          <p:stCondLst>
                                            <p:cond delay="0"/>
                                          </p:stCondLst>
                                        </p:cTn>
                                        <p:tgtEl>
                                          <p:spTgt spid="49"/>
                                        </p:tgtEl>
                                        <p:attrNameLst>
                                          <p:attrName>style.visibility</p:attrName>
                                        </p:attrNameLst>
                                      </p:cBhvr>
                                      <p:to>
                                        <p:strVal val="visible"/>
                                      </p:to>
                                    </p:set>
                                    <p:animEffect transition="in" filter="fade">
                                      <p:cBhvr>
                                        <p:cTn id="175" dur="1000"/>
                                        <p:tgtEl>
                                          <p:spTgt spid="49"/>
                                        </p:tgtEl>
                                      </p:cBhvr>
                                    </p:animEffect>
                                  </p:childTnLst>
                                </p:cTn>
                              </p:par>
                              <p:par>
                                <p:cTn id="176" presetID="10" presetClass="entr" presetSubtype="0" fill="hold" grpId="0" nodeType="withEffect">
                                  <p:stCondLst>
                                    <p:cond delay="3500"/>
                                  </p:stCondLst>
                                  <p:childTnLst>
                                    <p:set>
                                      <p:cBhvr>
                                        <p:cTn id="177" dur="1" fill="hold">
                                          <p:stCondLst>
                                            <p:cond delay="0"/>
                                          </p:stCondLst>
                                        </p:cTn>
                                        <p:tgtEl>
                                          <p:spTgt spid="48"/>
                                        </p:tgtEl>
                                        <p:attrNameLst>
                                          <p:attrName>style.visibility</p:attrName>
                                        </p:attrNameLst>
                                      </p:cBhvr>
                                      <p:to>
                                        <p:strVal val="visible"/>
                                      </p:to>
                                    </p:set>
                                    <p:animEffect transition="in" filter="fade">
                                      <p:cBhvr>
                                        <p:cTn id="178" dur="1000"/>
                                        <p:tgtEl>
                                          <p:spTgt spid="48"/>
                                        </p:tgtEl>
                                      </p:cBhvr>
                                    </p:animEffect>
                                  </p:childTnLst>
                                </p:cTn>
                              </p:par>
                              <p:par>
                                <p:cTn id="179" presetID="10" presetClass="entr" presetSubtype="0" fill="hold" grpId="0" nodeType="withEffect">
                                  <p:stCondLst>
                                    <p:cond delay="3500"/>
                                  </p:stCondLst>
                                  <p:childTnLst>
                                    <p:set>
                                      <p:cBhvr>
                                        <p:cTn id="180" dur="1" fill="hold">
                                          <p:stCondLst>
                                            <p:cond delay="0"/>
                                          </p:stCondLst>
                                        </p:cTn>
                                        <p:tgtEl>
                                          <p:spTgt spid="47"/>
                                        </p:tgtEl>
                                        <p:attrNameLst>
                                          <p:attrName>style.visibility</p:attrName>
                                        </p:attrNameLst>
                                      </p:cBhvr>
                                      <p:to>
                                        <p:strVal val="visible"/>
                                      </p:to>
                                    </p:set>
                                    <p:animEffect transition="in" filter="fade">
                                      <p:cBhvr>
                                        <p:cTn id="181" dur="1000"/>
                                        <p:tgtEl>
                                          <p:spTgt spid="47"/>
                                        </p:tgtEl>
                                      </p:cBhvr>
                                    </p:animEffect>
                                  </p:childTnLst>
                                </p:cTn>
                              </p:par>
                              <p:par>
                                <p:cTn id="182" presetID="10" presetClass="entr" presetSubtype="0" fill="hold" grpId="0" nodeType="withEffect">
                                  <p:stCondLst>
                                    <p:cond delay="3500"/>
                                  </p:stCondLst>
                                  <p:childTnLst>
                                    <p:set>
                                      <p:cBhvr>
                                        <p:cTn id="183" dur="1" fill="hold">
                                          <p:stCondLst>
                                            <p:cond delay="0"/>
                                          </p:stCondLst>
                                        </p:cTn>
                                        <p:tgtEl>
                                          <p:spTgt spid="46"/>
                                        </p:tgtEl>
                                        <p:attrNameLst>
                                          <p:attrName>style.visibility</p:attrName>
                                        </p:attrNameLst>
                                      </p:cBhvr>
                                      <p:to>
                                        <p:strVal val="visible"/>
                                      </p:to>
                                    </p:set>
                                    <p:animEffect transition="in" filter="fade">
                                      <p:cBhvr>
                                        <p:cTn id="184" dur="1000"/>
                                        <p:tgtEl>
                                          <p:spTgt spid="46"/>
                                        </p:tgtEl>
                                      </p:cBhvr>
                                    </p:animEffect>
                                  </p:childTnLst>
                                </p:cTn>
                              </p:par>
                              <p:par>
                                <p:cTn id="185" presetID="23" presetClass="entr" presetSubtype="16" fill="hold" grpId="0" nodeType="withEffect">
                                  <p:stCondLst>
                                    <p:cond delay="3500"/>
                                  </p:stCondLst>
                                  <p:childTnLst>
                                    <p:set>
                                      <p:cBhvr>
                                        <p:cTn id="186" dur="1" fill="hold">
                                          <p:stCondLst>
                                            <p:cond delay="0"/>
                                          </p:stCondLst>
                                        </p:cTn>
                                        <p:tgtEl>
                                          <p:spTgt spid="84"/>
                                        </p:tgtEl>
                                        <p:attrNameLst>
                                          <p:attrName>style.visibility</p:attrName>
                                        </p:attrNameLst>
                                      </p:cBhvr>
                                      <p:to>
                                        <p:strVal val="visible"/>
                                      </p:to>
                                    </p:set>
                                    <p:anim calcmode="lin" valueType="num">
                                      <p:cBhvr>
                                        <p:cTn id="187" dur="1000" fill="hold"/>
                                        <p:tgtEl>
                                          <p:spTgt spid="84"/>
                                        </p:tgtEl>
                                        <p:attrNameLst>
                                          <p:attrName>ppt_w</p:attrName>
                                        </p:attrNameLst>
                                      </p:cBhvr>
                                      <p:tavLst>
                                        <p:tav tm="0">
                                          <p:val>
                                            <p:fltVal val="0"/>
                                          </p:val>
                                        </p:tav>
                                        <p:tav tm="100000">
                                          <p:val>
                                            <p:strVal val="#ppt_w"/>
                                          </p:val>
                                        </p:tav>
                                      </p:tavLst>
                                    </p:anim>
                                    <p:anim calcmode="lin" valueType="num">
                                      <p:cBhvr>
                                        <p:cTn id="188" dur="1000" fill="hold"/>
                                        <p:tgtEl>
                                          <p:spTgt spid="84"/>
                                        </p:tgtEl>
                                        <p:attrNameLst>
                                          <p:attrName>ppt_h</p:attrName>
                                        </p:attrNameLst>
                                      </p:cBhvr>
                                      <p:tavLst>
                                        <p:tav tm="0">
                                          <p:val>
                                            <p:fltVal val="0"/>
                                          </p:val>
                                        </p:tav>
                                        <p:tav tm="100000">
                                          <p:val>
                                            <p:strVal val="#ppt_h"/>
                                          </p:val>
                                        </p:tav>
                                      </p:tavLst>
                                    </p:anim>
                                  </p:childTnLst>
                                </p:cTn>
                              </p:par>
                              <p:par>
                                <p:cTn id="189" presetID="23" presetClass="entr" presetSubtype="16" fill="hold" grpId="0" nodeType="withEffect">
                                  <p:stCondLst>
                                    <p:cond delay="3500"/>
                                  </p:stCondLst>
                                  <p:childTnLst>
                                    <p:set>
                                      <p:cBhvr>
                                        <p:cTn id="190" dur="1" fill="hold">
                                          <p:stCondLst>
                                            <p:cond delay="0"/>
                                          </p:stCondLst>
                                        </p:cTn>
                                        <p:tgtEl>
                                          <p:spTgt spid="227"/>
                                        </p:tgtEl>
                                        <p:attrNameLst>
                                          <p:attrName>style.visibility</p:attrName>
                                        </p:attrNameLst>
                                      </p:cBhvr>
                                      <p:to>
                                        <p:strVal val="visible"/>
                                      </p:to>
                                    </p:set>
                                    <p:anim calcmode="lin" valueType="num">
                                      <p:cBhvr>
                                        <p:cTn id="191" dur="1000" fill="hold"/>
                                        <p:tgtEl>
                                          <p:spTgt spid="227"/>
                                        </p:tgtEl>
                                        <p:attrNameLst>
                                          <p:attrName>ppt_w</p:attrName>
                                        </p:attrNameLst>
                                      </p:cBhvr>
                                      <p:tavLst>
                                        <p:tav tm="0">
                                          <p:val>
                                            <p:fltVal val="0"/>
                                          </p:val>
                                        </p:tav>
                                        <p:tav tm="100000">
                                          <p:val>
                                            <p:strVal val="#ppt_w"/>
                                          </p:val>
                                        </p:tav>
                                      </p:tavLst>
                                    </p:anim>
                                    <p:anim calcmode="lin" valueType="num">
                                      <p:cBhvr>
                                        <p:cTn id="192" dur="1000" fill="hold"/>
                                        <p:tgtEl>
                                          <p:spTgt spid="227"/>
                                        </p:tgtEl>
                                        <p:attrNameLst>
                                          <p:attrName>ppt_h</p:attrName>
                                        </p:attrNameLst>
                                      </p:cBhvr>
                                      <p:tavLst>
                                        <p:tav tm="0">
                                          <p:val>
                                            <p:fltVal val="0"/>
                                          </p:val>
                                        </p:tav>
                                        <p:tav tm="100000">
                                          <p:val>
                                            <p:strVal val="#ppt_h"/>
                                          </p:val>
                                        </p:tav>
                                      </p:tavLst>
                                    </p:anim>
                                  </p:childTnLst>
                                </p:cTn>
                              </p:par>
                              <p:par>
                                <p:cTn id="193" presetID="23" presetClass="entr" presetSubtype="16" fill="hold" grpId="0" nodeType="withEffect">
                                  <p:stCondLst>
                                    <p:cond delay="3500"/>
                                  </p:stCondLst>
                                  <p:childTnLst>
                                    <p:set>
                                      <p:cBhvr>
                                        <p:cTn id="194" dur="1" fill="hold">
                                          <p:stCondLst>
                                            <p:cond delay="0"/>
                                          </p:stCondLst>
                                        </p:cTn>
                                        <p:tgtEl>
                                          <p:spTgt spid="209"/>
                                        </p:tgtEl>
                                        <p:attrNameLst>
                                          <p:attrName>style.visibility</p:attrName>
                                        </p:attrNameLst>
                                      </p:cBhvr>
                                      <p:to>
                                        <p:strVal val="visible"/>
                                      </p:to>
                                    </p:set>
                                    <p:anim calcmode="lin" valueType="num">
                                      <p:cBhvr>
                                        <p:cTn id="195" dur="1000" fill="hold"/>
                                        <p:tgtEl>
                                          <p:spTgt spid="209"/>
                                        </p:tgtEl>
                                        <p:attrNameLst>
                                          <p:attrName>ppt_w</p:attrName>
                                        </p:attrNameLst>
                                      </p:cBhvr>
                                      <p:tavLst>
                                        <p:tav tm="0">
                                          <p:val>
                                            <p:fltVal val="0"/>
                                          </p:val>
                                        </p:tav>
                                        <p:tav tm="100000">
                                          <p:val>
                                            <p:strVal val="#ppt_w"/>
                                          </p:val>
                                        </p:tav>
                                      </p:tavLst>
                                    </p:anim>
                                    <p:anim calcmode="lin" valueType="num">
                                      <p:cBhvr>
                                        <p:cTn id="196" dur="1000" fill="hold"/>
                                        <p:tgtEl>
                                          <p:spTgt spid="209"/>
                                        </p:tgtEl>
                                        <p:attrNameLst>
                                          <p:attrName>ppt_h</p:attrName>
                                        </p:attrNameLst>
                                      </p:cBhvr>
                                      <p:tavLst>
                                        <p:tav tm="0">
                                          <p:val>
                                            <p:fltVal val="0"/>
                                          </p:val>
                                        </p:tav>
                                        <p:tav tm="100000">
                                          <p:val>
                                            <p:strVal val="#ppt_h"/>
                                          </p:val>
                                        </p:tav>
                                      </p:tavLst>
                                    </p:anim>
                                  </p:childTnLst>
                                </p:cTn>
                              </p:par>
                              <p:par>
                                <p:cTn id="197" presetID="23" presetClass="entr" presetSubtype="16" fill="hold" nodeType="withEffect">
                                  <p:stCondLst>
                                    <p:cond delay="3500"/>
                                  </p:stCondLst>
                                  <p:childTnLst>
                                    <p:set>
                                      <p:cBhvr>
                                        <p:cTn id="198" dur="1" fill="hold">
                                          <p:stCondLst>
                                            <p:cond delay="0"/>
                                          </p:stCondLst>
                                        </p:cTn>
                                        <p:tgtEl>
                                          <p:spTgt spid="8"/>
                                        </p:tgtEl>
                                        <p:attrNameLst>
                                          <p:attrName>style.visibility</p:attrName>
                                        </p:attrNameLst>
                                      </p:cBhvr>
                                      <p:to>
                                        <p:strVal val="visible"/>
                                      </p:to>
                                    </p:set>
                                    <p:anim calcmode="lin" valueType="num">
                                      <p:cBhvr>
                                        <p:cTn id="199" dur="1000" fill="hold"/>
                                        <p:tgtEl>
                                          <p:spTgt spid="8"/>
                                        </p:tgtEl>
                                        <p:attrNameLst>
                                          <p:attrName>ppt_w</p:attrName>
                                        </p:attrNameLst>
                                      </p:cBhvr>
                                      <p:tavLst>
                                        <p:tav tm="0">
                                          <p:val>
                                            <p:fltVal val="0"/>
                                          </p:val>
                                        </p:tav>
                                        <p:tav tm="100000">
                                          <p:val>
                                            <p:strVal val="#ppt_w"/>
                                          </p:val>
                                        </p:tav>
                                      </p:tavLst>
                                    </p:anim>
                                    <p:anim calcmode="lin" valueType="num">
                                      <p:cBhvr>
                                        <p:cTn id="200" dur="1000" fill="hold"/>
                                        <p:tgtEl>
                                          <p:spTgt spid="8"/>
                                        </p:tgtEl>
                                        <p:attrNameLst>
                                          <p:attrName>ppt_h</p:attrName>
                                        </p:attrNameLst>
                                      </p:cBhvr>
                                      <p:tavLst>
                                        <p:tav tm="0">
                                          <p:val>
                                            <p:fltVal val="0"/>
                                          </p:val>
                                        </p:tav>
                                        <p:tav tm="100000">
                                          <p:val>
                                            <p:strVal val="#ppt_h"/>
                                          </p:val>
                                        </p:tav>
                                      </p:tavLst>
                                    </p:anim>
                                  </p:childTnLst>
                                </p:cTn>
                              </p:par>
                              <p:par>
                                <p:cTn id="201" presetID="10" presetClass="entr" presetSubtype="0" fill="hold" nodeType="withEffect">
                                  <p:stCondLst>
                                    <p:cond delay="4000"/>
                                  </p:stCondLst>
                                  <p:childTnLst>
                                    <p:set>
                                      <p:cBhvr>
                                        <p:cTn id="202" dur="1" fill="hold">
                                          <p:stCondLst>
                                            <p:cond delay="0"/>
                                          </p:stCondLst>
                                        </p:cTn>
                                        <p:tgtEl>
                                          <p:spTgt spid="20530"/>
                                        </p:tgtEl>
                                        <p:attrNameLst>
                                          <p:attrName>style.visibility</p:attrName>
                                        </p:attrNameLst>
                                      </p:cBhvr>
                                      <p:to>
                                        <p:strVal val="visible"/>
                                      </p:to>
                                    </p:set>
                                    <p:animEffect transition="in" filter="fade">
                                      <p:cBhvr>
                                        <p:cTn id="203" dur="1000"/>
                                        <p:tgtEl>
                                          <p:spTgt spid="20530"/>
                                        </p:tgtEl>
                                      </p:cBhvr>
                                    </p:animEffect>
                                  </p:childTnLst>
                                </p:cTn>
                              </p:par>
                              <p:par>
                                <p:cTn id="204" presetID="23" presetClass="entr" presetSubtype="16" fill="hold" grpId="0" nodeType="withEffect">
                                  <p:stCondLst>
                                    <p:cond delay="4000"/>
                                  </p:stCondLst>
                                  <p:childTnLst>
                                    <p:set>
                                      <p:cBhvr>
                                        <p:cTn id="205" dur="1" fill="hold">
                                          <p:stCondLst>
                                            <p:cond delay="0"/>
                                          </p:stCondLst>
                                        </p:cTn>
                                        <p:tgtEl>
                                          <p:spTgt spid="83"/>
                                        </p:tgtEl>
                                        <p:attrNameLst>
                                          <p:attrName>style.visibility</p:attrName>
                                        </p:attrNameLst>
                                      </p:cBhvr>
                                      <p:to>
                                        <p:strVal val="visible"/>
                                      </p:to>
                                    </p:set>
                                    <p:anim calcmode="lin" valueType="num">
                                      <p:cBhvr>
                                        <p:cTn id="206" dur="1000" fill="hold"/>
                                        <p:tgtEl>
                                          <p:spTgt spid="83"/>
                                        </p:tgtEl>
                                        <p:attrNameLst>
                                          <p:attrName>ppt_w</p:attrName>
                                        </p:attrNameLst>
                                      </p:cBhvr>
                                      <p:tavLst>
                                        <p:tav tm="0">
                                          <p:val>
                                            <p:fltVal val="0"/>
                                          </p:val>
                                        </p:tav>
                                        <p:tav tm="100000">
                                          <p:val>
                                            <p:strVal val="#ppt_w"/>
                                          </p:val>
                                        </p:tav>
                                      </p:tavLst>
                                    </p:anim>
                                    <p:anim calcmode="lin" valueType="num">
                                      <p:cBhvr>
                                        <p:cTn id="207" dur="1000" fill="hold"/>
                                        <p:tgtEl>
                                          <p:spTgt spid="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210" grpId="0" animBg="1"/>
      <p:bldP spid="220" grpId="0" animBg="1"/>
      <p:bldP spid="46" grpId="0" animBg="1"/>
      <p:bldP spid="47" grpId="0" animBg="1"/>
      <p:bldP spid="48" grpId="0" animBg="1"/>
      <p:bldP spid="49" grpId="0" animBg="1"/>
      <p:bldP spid="50" grpId="0" animBg="1"/>
      <p:bldP spid="51" grpId="0" animBg="1"/>
      <p:bldP spid="52" grpId="0" animBg="1"/>
      <p:bldP spid="55" grpId="0" animBg="1"/>
      <p:bldP spid="56" grpId="0" animBg="1"/>
      <p:bldP spid="32" grpId="0" animBg="1"/>
      <p:bldP spid="33" grpId="0" animBg="1"/>
      <p:bldP spid="34" grpId="0" animBg="1"/>
      <p:bldP spid="35" grpId="0" animBg="1"/>
      <p:bldP spid="36" grpId="0" animBg="1"/>
      <p:bldP spid="37" grpId="0" animBg="1"/>
      <p:bldP spid="38" grpId="0" animBg="1"/>
      <p:bldP spid="59" grpId="0" animBg="1"/>
      <p:bldP spid="60" grpId="0" animBg="1"/>
      <p:bldP spid="64" grpId="0" animBg="1"/>
      <p:bldP spid="62" grpId="0" animBg="1"/>
      <p:bldP spid="63" grpId="0" animBg="1"/>
      <p:bldP spid="65" grpId="0" animBg="1"/>
      <p:bldP spid="67" grpId="0" animBg="1"/>
      <p:bldP spid="68" grpId="0" animBg="1"/>
      <p:bldP spid="69" grpId="0" animBg="1"/>
      <p:bldP spid="70" grpId="0" animBg="1"/>
      <p:bldP spid="211" grpId="0" animBg="1"/>
      <p:bldP spid="213" grpId="0" animBg="1"/>
      <p:bldP spid="227" grpId="0" animBg="1"/>
      <p:bldP spid="83" grpId="0" animBg="1"/>
      <p:bldP spid="8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3C1E42-C3DA-44C9-BFBC-E3E376BA2B28}"/>
              </a:ext>
            </a:extLst>
          </p:cNvPr>
          <p:cNvSpPr txBox="1"/>
          <p:nvPr/>
        </p:nvSpPr>
        <p:spPr>
          <a:xfrm>
            <a:off x="3868154" y="487599"/>
            <a:ext cx="4467890" cy="912237"/>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nSpc>
                <a:spcPts val="3400"/>
              </a:lnSpc>
            </a:pPr>
            <a:r>
              <a:rPr lang="en-US" dirty="0"/>
              <a:t>Pricing Frameworks</a:t>
            </a:r>
          </a:p>
          <a:p>
            <a:pPr>
              <a:lnSpc>
                <a:spcPts val="3400"/>
              </a:lnSpc>
            </a:pPr>
            <a:r>
              <a:rPr lang="en-US" sz="2000" b="0" dirty="0"/>
              <a:t>Cost, Competition, or Value Based</a:t>
            </a:r>
          </a:p>
        </p:txBody>
      </p:sp>
      <p:grpSp>
        <p:nvGrpSpPr>
          <p:cNvPr id="28690" name="Group 28689">
            <a:extLst>
              <a:ext uri="{FF2B5EF4-FFF2-40B4-BE49-F238E27FC236}">
                <a16:creationId xmlns:a16="http://schemas.microsoft.com/office/drawing/2014/main" id="{F5AA70FB-9DD4-4167-9282-D82F1DA9FCE0}"/>
              </a:ext>
            </a:extLst>
          </p:cNvPr>
          <p:cNvGrpSpPr/>
          <p:nvPr/>
        </p:nvGrpSpPr>
        <p:grpSpPr>
          <a:xfrm>
            <a:off x="673179" y="1908629"/>
            <a:ext cx="10845641" cy="4166326"/>
            <a:chOff x="673179" y="1908629"/>
            <a:chExt cx="10845641" cy="4166326"/>
          </a:xfrm>
        </p:grpSpPr>
        <p:grpSp>
          <p:nvGrpSpPr>
            <p:cNvPr id="8" name="Group 7">
              <a:extLst>
                <a:ext uri="{FF2B5EF4-FFF2-40B4-BE49-F238E27FC236}">
                  <a16:creationId xmlns:a16="http://schemas.microsoft.com/office/drawing/2014/main" id="{7A36D13A-1B60-4649-B0C3-3511A9146D4E}"/>
                </a:ext>
              </a:extLst>
            </p:cNvPr>
            <p:cNvGrpSpPr/>
            <p:nvPr/>
          </p:nvGrpSpPr>
          <p:grpSpPr>
            <a:xfrm>
              <a:off x="673179" y="1908629"/>
              <a:ext cx="2456523" cy="4159510"/>
              <a:chOff x="1347831" y="1689884"/>
              <a:chExt cx="2885734" cy="4159510"/>
            </a:xfrm>
          </p:grpSpPr>
          <p:grpSp>
            <p:nvGrpSpPr>
              <p:cNvPr id="10" name="Group 9">
                <a:extLst>
                  <a:ext uri="{FF2B5EF4-FFF2-40B4-BE49-F238E27FC236}">
                    <a16:creationId xmlns:a16="http://schemas.microsoft.com/office/drawing/2014/main" id="{6044E822-8399-47C3-9A0F-A1E6BB0FA9EF}"/>
                  </a:ext>
                </a:extLst>
              </p:cNvPr>
              <p:cNvGrpSpPr/>
              <p:nvPr/>
            </p:nvGrpSpPr>
            <p:grpSpPr>
              <a:xfrm>
                <a:off x="1347831" y="1689884"/>
                <a:ext cx="2885734" cy="4159510"/>
                <a:chOff x="4990844" y="1952206"/>
                <a:chExt cx="6498598" cy="4159510"/>
              </a:xfrm>
            </p:grpSpPr>
            <p:sp>
              <p:nvSpPr>
                <p:cNvPr id="12" name="Rectangle: Rounded Corners 13">
                  <a:extLst>
                    <a:ext uri="{FF2B5EF4-FFF2-40B4-BE49-F238E27FC236}">
                      <a16:creationId xmlns:a16="http://schemas.microsoft.com/office/drawing/2014/main" id="{94D85A32-FD81-4064-839B-C29EF94D2465}"/>
                    </a:ext>
                  </a:extLst>
                </p:cNvPr>
                <p:cNvSpPr/>
                <p:nvPr/>
              </p:nvSpPr>
              <p:spPr>
                <a:xfrm>
                  <a:off x="5161264" y="1952206"/>
                  <a:ext cx="6157757" cy="4159510"/>
                </a:xfrm>
                <a:prstGeom prst="roundRect">
                  <a:avLst>
                    <a:gd name="adj" fmla="val 3197"/>
                  </a:avLst>
                </a:prstGeom>
                <a:gradFill>
                  <a:gsLst>
                    <a:gs pos="0">
                      <a:schemeClr val="accent1"/>
                    </a:gs>
                    <a:gs pos="5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4">
                  <a:extLst>
                    <a:ext uri="{FF2B5EF4-FFF2-40B4-BE49-F238E27FC236}">
                      <a16:creationId xmlns:a16="http://schemas.microsoft.com/office/drawing/2014/main" id="{9B0F36A5-545D-4E7A-8470-13ABB8C66C8E}"/>
                    </a:ext>
                  </a:extLst>
                </p:cNvPr>
                <p:cNvSpPr/>
                <p:nvPr/>
              </p:nvSpPr>
              <p:spPr>
                <a:xfrm>
                  <a:off x="4990844" y="2528468"/>
                  <a:ext cx="6498598" cy="3535226"/>
                </a:xfrm>
                <a:prstGeom prst="roundRect">
                  <a:avLst>
                    <a:gd name="adj" fmla="val 3009"/>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grpSp>
          <p:sp>
            <p:nvSpPr>
              <p:cNvPr id="11" name="TextBox 10">
                <a:extLst>
                  <a:ext uri="{FF2B5EF4-FFF2-40B4-BE49-F238E27FC236}">
                    <a16:creationId xmlns:a16="http://schemas.microsoft.com/office/drawing/2014/main" id="{0E6ED9B5-2249-46DC-9D75-B3487B219908}"/>
                  </a:ext>
                </a:extLst>
              </p:cNvPr>
              <p:cNvSpPr txBox="1"/>
              <p:nvPr/>
            </p:nvSpPr>
            <p:spPr>
              <a:xfrm>
                <a:off x="1726572" y="1836299"/>
                <a:ext cx="2128262" cy="307777"/>
              </a:xfrm>
              <a:prstGeom prst="rect">
                <a:avLst/>
              </a:prstGeom>
              <a:noFill/>
            </p:spPr>
            <p:txBody>
              <a:bodyPr wrap="none" rtlCol="0">
                <a:spAutoFit/>
              </a:bodyPr>
              <a:lstStyle/>
              <a:p>
                <a:pPr algn="ctr"/>
                <a:r>
                  <a:rPr lang="en-US" sz="1400" b="1" dirty="0">
                    <a:solidFill>
                      <a:schemeClr val="bg1"/>
                    </a:solidFill>
                  </a:rPr>
                  <a:t>PRICING PRINCIPLE</a:t>
                </a:r>
              </a:p>
            </p:txBody>
          </p:sp>
        </p:grpSp>
        <p:sp>
          <p:nvSpPr>
            <p:cNvPr id="18" name="TextBox 17">
              <a:extLst>
                <a:ext uri="{FF2B5EF4-FFF2-40B4-BE49-F238E27FC236}">
                  <a16:creationId xmlns:a16="http://schemas.microsoft.com/office/drawing/2014/main" id="{8CD9DCB7-23CD-41F7-9DC5-197B1FE424AC}"/>
                </a:ext>
              </a:extLst>
            </p:cNvPr>
            <p:cNvSpPr txBox="1"/>
            <p:nvPr/>
          </p:nvSpPr>
          <p:spPr>
            <a:xfrm>
              <a:off x="5271406" y="2046472"/>
              <a:ext cx="1659429" cy="323165"/>
            </a:xfrm>
            <a:prstGeom prst="rect">
              <a:avLst/>
            </a:prstGeom>
            <a:noFill/>
          </p:spPr>
          <p:txBody>
            <a:bodyPr wrap="none" rtlCol="0">
              <a:spAutoFit/>
            </a:bodyPr>
            <a:lstStyle/>
            <a:p>
              <a:pPr algn="ctr"/>
              <a:r>
                <a:rPr lang="en-US" sz="1500" b="1" dirty="0">
                  <a:gradFill>
                    <a:gsLst>
                      <a:gs pos="0">
                        <a:schemeClr val="accent1"/>
                      </a:gs>
                      <a:gs pos="90000">
                        <a:schemeClr val="accent2"/>
                      </a:gs>
                    </a:gsLst>
                    <a:lin ang="5400000" scaled="1"/>
                  </a:gradFill>
                  <a:latin typeface="Century Gothic" panose="020B0502020202020204" pitchFamily="34" charset="0"/>
                </a:rPr>
                <a:t>STARTING</a:t>
              </a:r>
              <a:r>
                <a:rPr lang="en-US" sz="1500" b="1" dirty="0">
                  <a:solidFill>
                    <a:schemeClr val="bg2">
                      <a:lumMod val="90000"/>
                    </a:schemeClr>
                  </a:solidFill>
                </a:rPr>
                <a:t> </a:t>
              </a:r>
              <a:r>
                <a:rPr lang="en-US" sz="1500" b="1" dirty="0">
                  <a:gradFill>
                    <a:gsLst>
                      <a:gs pos="0">
                        <a:schemeClr val="accent1"/>
                      </a:gs>
                      <a:gs pos="90000">
                        <a:schemeClr val="accent2"/>
                      </a:gs>
                    </a:gsLst>
                    <a:lin ang="5400000" scaled="1"/>
                  </a:gradFill>
                  <a:latin typeface="Century Gothic" panose="020B0502020202020204" pitchFamily="34" charset="0"/>
                </a:rPr>
                <a:t>POINT</a:t>
              </a:r>
            </a:p>
          </p:txBody>
        </p:sp>
        <p:grpSp>
          <p:nvGrpSpPr>
            <p:cNvPr id="29" name="Group 28">
              <a:extLst>
                <a:ext uri="{FF2B5EF4-FFF2-40B4-BE49-F238E27FC236}">
                  <a16:creationId xmlns:a16="http://schemas.microsoft.com/office/drawing/2014/main" id="{02FDC858-A0A3-4CD7-91B9-C4CBB20764D5}"/>
                </a:ext>
              </a:extLst>
            </p:cNvPr>
            <p:cNvGrpSpPr/>
            <p:nvPr/>
          </p:nvGrpSpPr>
          <p:grpSpPr>
            <a:xfrm>
              <a:off x="9062297" y="1915445"/>
              <a:ext cx="2456523" cy="4159510"/>
              <a:chOff x="1347831" y="1689884"/>
              <a:chExt cx="2885734" cy="4159510"/>
            </a:xfrm>
          </p:grpSpPr>
          <p:grpSp>
            <p:nvGrpSpPr>
              <p:cNvPr id="31" name="Group 30">
                <a:extLst>
                  <a:ext uri="{FF2B5EF4-FFF2-40B4-BE49-F238E27FC236}">
                    <a16:creationId xmlns:a16="http://schemas.microsoft.com/office/drawing/2014/main" id="{6BF04B9D-57FC-4633-B596-BB989F8F8A21}"/>
                  </a:ext>
                </a:extLst>
              </p:cNvPr>
              <p:cNvGrpSpPr/>
              <p:nvPr/>
            </p:nvGrpSpPr>
            <p:grpSpPr>
              <a:xfrm>
                <a:off x="1347831" y="1689884"/>
                <a:ext cx="2885734" cy="4159510"/>
                <a:chOff x="4990844" y="1952206"/>
                <a:chExt cx="6498598" cy="4159510"/>
              </a:xfrm>
            </p:grpSpPr>
            <p:sp>
              <p:nvSpPr>
                <p:cNvPr id="33" name="Rectangle: Rounded Corners 13">
                  <a:extLst>
                    <a:ext uri="{FF2B5EF4-FFF2-40B4-BE49-F238E27FC236}">
                      <a16:creationId xmlns:a16="http://schemas.microsoft.com/office/drawing/2014/main" id="{1A63BE85-F0D4-4638-8AA2-F112231FD469}"/>
                    </a:ext>
                  </a:extLst>
                </p:cNvPr>
                <p:cNvSpPr/>
                <p:nvPr/>
              </p:nvSpPr>
              <p:spPr>
                <a:xfrm>
                  <a:off x="5161264" y="1952206"/>
                  <a:ext cx="6157757" cy="4159510"/>
                </a:xfrm>
                <a:prstGeom prst="roundRect">
                  <a:avLst>
                    <a:gd name="adj" fmla="val 3197"/>
                  </a:avLst>
                </a:prstGeom>
                <a:gradFill>
                  <a:gsLst>
                    <a:gs pos="0">
                      <a:schemeClr val="accent1"/>
                    </a:gs>
                    <a:gs pos="5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14">
                  <a:extLst>
                    <a:ext uri="{FF2B5EF4-FFF2-40B4-BE49-F238E27FC236}">
                      <a16:creationId xmlns:a16="http://schemas.microsoft.com/office/drawing/2014/main" id="{E19EEDF1-2ED7-4765-95DE-ACBA74E740BA}"/>
                    </a:ext>
                  </a:extLst>
                </p:cNvPr>
                <p:cNvSpPr/>
                <p:nvPr/>
              </p:nvSpPr>
              <p:spPr>
                <a:xfrm>
                  <a:off x="4990844" y="2528468"/>
                  <a:ext cx="6498598" cy="3535226"/>
                </a:xfrm>
                <a:prstGeom prst="roundRect">
                  <a:avLst>
                    <a:gd name="adj" fmla="val 3009"/>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grpSp>
          <p:sp>
            <p:nvSpPr>
              <p:cNvPr id="32" name="TextBox 31">
                <a:extLst>
                  <a:ext uri="{FF2B5EF4-FFF2-40B4-BE49-F238E27FC236}">
                    <a16:creationId xmlns:a16="http://schemas.microsoft.com/office/drawing/2014/main" id="{A63FD706-2EB5-4E2A-BAEB-45391128EEDB}"/>
                  </a:ext>
                </a:extLst>
              </p:cNvPr>
              <p:cNvSpPr txBox="1"/>
              <p:nvPr/>
            </p:nvSpPr>
            <p:spPr>
              <a:xfrm>
                <a:off x="2353636" y="1836299"/>
                <a:ext cx="874128" cy="307777"/>
              </a:xfrm>
              <a:prstGeom prst="rect">
                <a:avLst/>
              </a:prstGeom>
              <a:noFill/>
            </p:spPr>
            <p:txBody>
              <a:bodyPr wrap="none" rtlCol="0">
                <a:spAutoFit/>
              </a:bodyPr>
              <a:lstStyle/>
              <a:p>
                <a:pPr algn="ctr"/>
                <a:r>
                  <a:rPr lang="en-US" sz="1400" b="1" dirty="0">
                    <a:solidFill>
                      <a:schemeClr val="bg1"/>
                    </a:solidFill>
                  </a:rPr>
                  <a:t>RESULT</a:t>
                </a:r>
              </a:p>
            </p:txBody>
          </p:sp>
        </p:grpSp>
        <p:sp>
          <p:nvSpPr>
            <p:cNvPr id="49" name="Rectangle 48">
              <a:extLst>
                <a:ext uri="{FF2B5EF4-FFF2-40B4-BE49-F238E27FC236}">
                  <a16:creationId xmlns:a16="http://schemas.microsoft.com/office/drawing/2014/main" id="{915E25EE-009F-4AFD-B770-6F4DF2456337}"/>
                </a:ext>
              </a:extLst>
            </p:cNvPr>
            <p:cNvSpPr/>
            <p:nvPr/>
          </p:nvSpPr>
          <p:spPr>
            <a:xfrm>
              <a:off x="9622013" y="2864344"/>
              <a:ext cx="1337091" cy="412485"/>
            </a:xfrm>
            <a:prstGeom prst="rect">
              <a:avLst/>
            </a:prstGeom>
          </p:spPr>
          <p:txBody>
            <a:bodyPr wrap="square" anchor="ctr" anchorCtr="0">
              <a:spAutoFit/>
            </a:bodyPr>
            <a:lstStyle/>
            <a:p>
              <a:pPr algn="ctr" fontAlgn="base">
                <a:lnSpc>
                  <a:spcPts val="1300"/>
                </a:lnSpc>
                <a:spcAft>
                  <a:spcPts val="600"/>
                </a:spcAft>
                <a:buSzPct val="170000"/>
              </a:pPr>
              <a:r>
                <a:rPr lang="en-US" sz="900" dirty="0">
                  <a:solidFill>
                    <a:srgbClr val="333333"/>
                  </a:solidFill>
                  <a:latin typeface="Century Gothic" panose="020B0502020202020204" pitchFamily="34" charset="0"/>
                </a:rPr>
                <a:t>Product-oriented sales</a:t>
              </a:r>
            </a:p>
          </p:txBody>
        </p:sp>
        <p:sp>
          <p:nvSpPr>
            <p:cNvPr id="53" name="Rectangle 52">
              <a:extLst>
                <a:ext uri="{FF2B5EF4-FFF2-40B4-BE49-F238E27FC236}">
                  <a16:creationId xmlns:a16="http://schemas.microsoft.com/office/drawing/2014/main" id="{C071CF55-D886-45DD-8310-F882A5867131}"/>
                </a:ext>
              </a:extLst>
            </p:cNvPr>
            <p:cNvSpPr/>
            <p:nvPr/>
          </p:nvSpPr>
          <p:spPr>
            <a:xfrm>
              <a:off x="1232895" y="2949110"/>
              <a:ext cx="1337091" cy="242952"/>
            </a:xfrm>
            <a:prstGeom prst="rect">
              <a:avLst/>
            </a:prstGeom>
          </p:spPr>
          <p:txBody>
            <a:bodyPr wrap="square" anchor="ctr" anchorCtr="0">
              <a:spAutoFit/>
            </a:bodyPr>
            <a:lstStyle/>
            <a:p>
              <a:pPr algn="ctr" fontAlgn="base">
                <a:lnSpc>
                  <a:spcPts val="1300"/>
                </a:lnSpc>
                <a:spcAft>
                  <a:spcPts val="600"/>
                </a:spcAft>
                <a:buSzPct val="170000"/>
              </a:pPr>
              <a:r>
                <a:rPr lang="en-US" sz="900" dirty="0">
                  <a:solidFill>
                    <a:srgbClr val="333333"/>
                  </a:solidFill>
                  <a:latin typeface="Century Gothic" panose="020B0502020202020204" pitchFamily="34" charset="0"/>
                </a:rPr>
                <a:t>Cost-based pricing</a:t>
              </a:r>
            </a:p>
          </p:txBody>
        </p:sp>
        <p:sp>
          <p:nvSpPr>
            <p:cNvPr id="51" name="Rectangle 50">
              <a:extLst>
                <a:ext uri="{FF2B5EF4-FFF2-40B4-BE49-F238E27FC236}">
                  <a16:creationId xmlns:a16="http://schemas.microsoft.com/office/drawing/2014/main" id="{93B6ADB2-1843-441C-A4BC-2CC1AB83E4D0}"/>
                </a:ext>
              </a:extLst>
            </p:cNvPr>
            <p:cNvSpPr/>
            <p:nvPr/>
          </p:nvSpPr>
          <p:spPr>
            <a:xfrm>
              <a:off x="9532589" y="3959193"/>
              <a:ext cx="1515938" cy="579198"/>
            </a:xfrm>
            <a:prstGeom prst="rect">
              <a:avLst/>
            </a:prstGeom>
          </p:spPr>
          <p:txBody>
            <a:bodyPr wrap="square" anchor="ctr" anchorCtr="0">
              <a:spAutoFit/>
            </a:bodyPr>
            <a:lstStyle/>
            <a:p>
              <a:pPr algn="ctr" fontAlgn="base">
                <a:lnSpc>
                  <a:spcPts val="1300"/>
                </a:lnSpc>
                <a:spcAft>
                  <a:spcPts val="600"/>
                </a:spcAft>
                <a:buSzPct val="170000"/>
              </a:pPr>
              <a:r>
                <a:rPr lang="en-US" sz="900" dirty="0">
                  <a:solidFill>
                    <a:srgbClr val="333333"/>
                  </a:solidFill>
                  <a:latin typeface="Century Gothic" panose="020B0502020202020204" pitchFamily="34" charset="0"/>
                </a:rPr>
                <a:t>Greatest competitive pressure, flight for market share</a:t>
              </a:r>
            </a:p>
          </p:txBody>
        </p:sp>
        <p:sp>
          <p:nvSpPr>
            <p:cNvPr id="54" name="Rectangle 53">
              <a:extLst>
                <a:ext uri="{FF2B5EF4-FFF2-40B4-BE49-F238E27FC236}">
                  <a16:creationId xmlns:a16="http://schemas.microsoft.com/office/drawing/2014/main" id="{B13DF9AA-FA53-42FD-82A1-05E96E81AB53}"/>
                </a:ext>
              </a:extLst>
            </p:cNvPr>
            <p:cNvSpPr/>
            <p:nvPr/>
          </p:nvSpPr>
          <p:spPr>
            <a:xfrm>
              <a:off x="1232895" y="4042550"/>
              <a:ext cx="1337091" cy="412485"/>
            </a:xfrm>
            <a:prstGeom prst="rect">
              <a:avLst/>
            </a:prstGeom>
          </p:spPr>
          <p:txBody>
            <a:bodyPr wrap="square" anchor="ctr" anchorCtr="0">
              <a:spAutoFit/>
            </a:bodyPr>
            <a:lstStyle/>
            <a:p>
              <a:pPr algn="ctr" fontAlgn="base">
                <a:lnSpc>
                  <a:spcPts val="1300"/>
                </a:lnSpc>
                <a:spcAft>
                  <a:spcPts val="600"/>
                </a:spcAft>
                <a:buSzPct val="170000"/>
              </a:pPr>
              <a:r>
                <a:rPr lang="en-US" sz="900" dirty="0">
                  <a:solidFill>
                    <a:srgbClr val="333333"/>
                  </a:solidFill>
                  <a:latin typeface="Century Gothic" panose="020B0502020202020204" pitchFamily="34" charset="0"/>
                </a:rPr>
                <a:t>Competition based Pricing</a:t>
              </a:r>
            </a:p>
          </p:txBody>
        </p:sp>
        <p:sp>
          <p:nvSpPr>
            <p:cNvPr id="52" name="Rectangle 51">
              <a:extLst>
                <a:ext uri="{FF2B5EF4-FFF2-40B4-BE49-F238E27FC236}">
                  <a16:creationId xmlns:a16="http://schemas.microsoft.com/office/drawing/2014/main" id="{D6D55F7A-85B2-48D9-8F1E-898185E30DED}"/>
                </a:ext>
              </a:extLst>
            </p:cNvPr>
            <p:cNvSpPr/>
            <p:nvPr/>
          </p:nvSpPr>
          <p:spPr>
            <a:xfrm>
              <a:off x="9622013" y="5138810"/>
              <a:ext cx="1337091" cy="576376"/>
            </a:xfrm>
            <a:prstGeom prst="rect">
              <a:avLst/>
            </a:prstGeom>
          </p:spPr>
          <p:txBody>
            <a:bodyPr wrap="square" anchor="ctr" anchorCtr="0">
              <a:spAutoFit/>
            </a:bodyPr>
            <a:lstStyle/>
            <a:p>
              <a:pPr algn="ctr" fontAlgn="base">
                <a:lnSpc>
                  <a:spcPts val="1300"/>
                </a:lnSpc>
                <a:spcAft>
                  <a:spcPts val="600"/>
                </a:spcAft>
                <a:buSzPct val="170000"/>
              </a:pPr>
              <a:r>
                <a:rPr lang="en-US" sz="900" dirty="0">
                  <a:solidFill>
                    <a:srgbClr val="333333"/>
                  </a:solidFill>
                  <a:latin typeface="Century Gothic" panose="020B0502020202020204" pitchFamily="34" charset="0"/>
                </a:rPr>
                <a:t>Offer oriented to needs target costs dependent on price</a:t>
              </a:r>
            </a:p>
          </p:txBody>
        </p:sp>
        <p:sp>
          <p:nvSpPr>
            <p:cNvPr id="55" name="Rectangle 54">
              <a:extLst>
                <a:ext uri="{FF2B5EF4-FFF2-40B4-BE49-F238E27FC236}">
                  <a16:creationId xmlns:a16="http://schemas.microsoft.com/office/drawing/2014/main" id="{8A3648BC-A10D-4144-AFFC-09FE72F77778}"/>
                </a:ext>
              </a:extLst>
            </p:cNvPr>
            <p:cNvSpPr/>
            <p:nvPr/>
          </p:nvSpPr>
          <p:spPr>
            <a:xfrm>
              <a:off x="1232895" y="5305522"/>
              <a:ext cx="1337091" cy="242952"/>
            </a:xfrm>
            <a:prstGeom prst="rect">
              <a:avLst/>
            </a:prstGeom>
          </p:spPr>
          <p:txBody>
            <a:bodyPr wrap="square" anchor="ctr" anchorCtr="0">
              <a:spAutoFit/>
            </a:bodyPr>
            <a:lstStyle/>
            <a:p>
              <a:pPr algn="ctr" fontAlgn="base">
                <a:lnSpc>
                  <a:spcPts val="1300"/>
                </a:lnSpc>
                <a:spcAft>
                  <a:spcPts val="600"/>
                </a:spcAft>
                <a:buSzPct val="170000"/>
              </a:pPr>
              <a:r>
                <a:rPr lang="en-US" sz="900" dirty="0">
                  <a:solidFill>
                    <a:srgbClr val="333333"/>
                  </a:solidFill>
                  <a:latin typeface="Century Gothic" panose="020B0502020202020204" pitchFamily="34" charset="0"/>
                </a:rPr>
                <a:t>Value-based pricing</a:t>
              </a:r>
            </a:p>
          </p:txBody>
        </p:sp>
        <p:cxnSp>
          <p:nvCxnSpPr>
            <p:cNvPr id="61" name="Straight Connector 60">
              <a:extLst>
                <a:ext uri="{FF2B5EF4-FFF2-40B4-BE49-F238E27FC236}">
                  <a16:creationId xmlns:a16="http://schemas.microsoft.com/office/drawing/2014/main" id="{1866BC87-48FD-432F-81DC-742CFBF8E241}"/>
                </a:ext>
              </a:extLst>
            </p:cNvPr>
            <p:cNvCxnSpPr>
              <a:cxnSpLocks/>
            </p:cNvCxnSpPr>
            <p:nvPr/>
          </p:nvCxnSpPr>
          <p:spPr>
            <a:xfrm>
              <a:off x="814852" y="3656281"/>
              <a:ext cx="2173176" cy="6816"/>
            </a:xfrm>
            <a:prstGeom prst="line">
              <a:avLst/>
            </a:prstGeom>
            <a:ln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DC60D00-2AA6-4FD7-9BAC-AE2E44ED2369}"/>
                </a:ext>
              </a:extLst>
            </p:cNvPr>
            <p:cNvCxnSpPr>
              <a:cxnSpLocks/>
            </p:cNvCxnSpPr>
            <p:nvPr/>
          </p:nvCxnSpPr>
          <p:spPr>
            <a:xfrm>
              <a:off x="814852" y="4834487"/>
              <a:ext cx="2173176" cy="6816"/>
            </a:xfrm>
            <a:prstGeom prst="line">
              <a:avLst/>
            </a:prstGeom>
            <a:ln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39F6F7-765A-49CD-BC34-99593A53DFF3}"/>
                </a:ext>
              </a:extLst>
            </p:cNvPr>
            <p:cNvCxnSpPr>
              <a:cxnSpLocks/>
            </p:cNvCxnSpPr>
            <p:nvPr/>
          </p:nvCxnSpPr>
          <p:spPr>
            <a:xfrm>
              <a:off x="9203970" y="3656281"/>
              <a:ext cx="2173176" cy="6816"/>
            </a:xfrm>
            <a:prstGeom prst="line">
              <a:avLst/>
            </a:prstGeom>
            <a:ln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8066AC4-0BA7-48C9-8442-1205603F983A}"/>
                </a:ext>
              </a:extLst>
            </p:cNvPr>
            <p:cNvCxnSpPr>
              <a:cxnSpLocks/>
            </p:cNvCxnSpPr>
            <p:nvPr/>
          </p:nvCxnSpPr>
          <p:spPr>
            <a:xfrm>
              <a:off x="9203970" y="4834487"/>
              <a:ext cx="2173176" cy="6816"/>
            </a:xfrm>
            <a:prstGeom prst="line">
              <a:avLst/>
            </a:prstGeom>
            <a:ln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8689" name="Group 28688">
              <a:extLst>
                <a:ext uri="{FF2B5EF4-FFF2-40B4-BE49-F238E27FC236}">
                  <a16:creationId xmlns:a16="http://schemas.microsoft.com/office/drawing/2014/main" id="{DAF5AF5D-47B0-4A3C-B5D5-05D12BFF1826}"/>
                </a:ext>
              </a:extLst>
            </p:cNvPr>
            <p:cNvGrpSpPr/>
            <p:nvPr/>
          </p:nvGrpSpPr>
          <p:grpSpPr>
            <a:xfrm>
              <a:off x="3587127" y="2695682"/>
              <a:ext cx="5028260" cy="3106220"/>
              <a:chOff x="3587127" y="2695682"/>
              <a:chExt cx="5028260" cy="3106220"/>
            </a:xfrm>
          </p:grpSpPr>
          <p:cxnSp>
            <p:nvCxnSpPr>
              <p:cNvPr id="66" name="Straight Connector 65">
                <a:extLst>
                  <a:ext uri="{FF2B5EF4-FFF2-40B4-BE49-F238E27FC236}">
                    <a16:creationId xmlns:a16="http://schemas.microsoft.com/office/drawing/2014/main" id="{1517336A-B214-4178-927B-B8780868D73A}"/>
                  </a:ext>
                </a:extLst>
              </p:cNvPr>
              <p:cNvCxnSpPr>
                <a:cxnSpLocks/>
              </p:cNvCxnSpPr>
              <p:nvPr/>
            </p:nvCxnSpPr>
            <p:spPr>
              <a:xfrm>
                <a:off x="3587127" y="3656281"/>
                <a:ext cx="5028260" cy="6816"/>
              </a:xfrm>
              <a:prstGeom prst="line">
                <a:avLst/>
              </a:prstGeom>
              <a:ln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6A907E3-11A8-4F95-ACC6-E7EF08FF8111}"/>
                  </a:ext>
                </a:extLst>
              </p:cNvPr>
              <p:cNvCxnSpPr>
                <a:cxnSpLocks/>
              </p:cNvCxnSpPr>
              <p:nvPr/>
            </p:nvCxnSpPr>
            <p:spPr>
              <a:xfrm>
                <a:off x="3587127" y="4834487"/>
                <a:ext cx="5028260" cy="6816"/>
              </a:xfrm>
              <a:prstGeom prst="line">
                <a:avLst/>
              </a:prstGeom>
              <a:ln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6DC4D8D-79F0-4283-9FAE-C0788A543D00}"/>
                  </a:ext>
                </a:extLst>
              </p:cNvPr>
              <p:cNvSpPr/>
              <p:nvPr/>
            </p:nvSpPr>
            <p:spPr>
              <a:xfrm>
                <a:off x="3610032" y="2695682"/>
                <a:ext cx="1337091" cy="749808"/>
              </a:xfrm>
              <a:prstGeom prst="roundRect">
                <a:avLst>
                  <a:gd name="adj" fmla="val 9045"/>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algn="ctr">
                  <a:lnSpc>
                    <a:spcPts val="1300"/>
                  </a:lnSpc>
                </a:pPr>
                <a:r>
                  <a:rPr lang="en-US" sz="800" dirty="0">
                    <a:solidFill>
                      <a:schemeClr val="tx1"/>
                    </a:solidFill>
                    <a:latin typeface="Century Gothic" panose="020B0502020202020204" pitchFamily="34" charset="0"/>
                  </a:rPr>
                  <a:t>Offer (product, service)</a:t>
                </a:r>
              </a:p>
            </p:txBody>
          </p:sp>
          <p:sp>
            <p:nvSpPr>
              <p:cNvPr id="118" name="Rectangle 34">
                <a:extLst>
                  <a:ext uri="{FF2B5EF4-FFF2-40B4-BE49-F238E27FC236}">
                    <a16:creationId xmlns:a16="http://schemas.microsoft.com/office/drawing/2014/main" id="{7F341126-002A-4DE4-9DEC-4EEE2CE8E28B}"/>
                  </a:ext>
                </a:extLst>
              </p:cNvPr>
              <p:cNvSpPr/>
              <p:nvPr/>
            </p:nvSpPr>
            <p:spPr>
              <a:xfrm>
                <a:off x="5427453" y="2695682"/>
                <a:ext cx="1337091" cy="749808"/>
              </a:xfrm>
              <a:prstGeom prst="roundRect">
                <a:avLst>
                  <a:gd name="adj" fmla="val 9045"/>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algn="ctr">
                  <a:lnSpc>
                    <a:spcPts val="1300"/>
                  </a:lnSpc>
                </a:pPr>
                <a:r>
                  <a:rPr lang="en-US" sz="800" dirty="0">
                    <a:solidFill>
                      <a:schemeClr val="tx1"/>
                    </a:solidFill>
                    <a:latin typeface="Century Gothic" panose="020B0502020202020204" pitchFamily="34" charset="0"/>
                  </a:rPr>
                  <a:t>Cost plus “Profit markup”</a:t>
                </a:r>
              </a:p>
            </p:txBody>
          </p:sp>
          <p:sp>
            <p:nvSpPr>
              <p:cNvPr id="121" name="Rectangle 34">
                <a:extLst>
                  <a:ext uri="{FF2B5EF4-FFF2-40B4-BE49-F238E27FC236}">
                    <a16:creationId xmlns:a16="http://schemas.microsoft.com/office/drawing/2014/main" id="{20F9F60A-FD50-419F-BE84-75D6415105E3}"/>
                  </a:ext>
                </a:extLst>
              </p:cNvPr>
              <p:cNvSpPr/>
              <p:nvPr/>
            </p:nvSpPr>
            <p:spPr>
              <a:xfrm>
                <a:off x="7244875" y="2695682"/>
                <a:ext cx="1337091" cy="749808"/>
              </a:xfrm>
              <a:prstGeom prst="roundRect">
                <a:avLst>
                  <a:gd name="adj" fmla="val 9045"/>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lnSpc>
                    <a:spcPts val="1300"/>
                  </a:lnSpc>
                </a:pPr>
                <a:r>
                  <a:rPr lang="en-US" sz="800" dirty="0">
                    <a:solidFill>
                      <a:schemeClr val="tx1"/>
                    </a:solidFill>
                    <a:latin typeface="Century Gothic" panose="020B0502020202020204" pitchFamily="34" charset="0"/>
                  </a:rPr>
                  <a:t>Price</a:t>
                </a:r>
              </a:p>
            </p:txBody>
          </p:sp>
          <p:sp>
            <p:nvSpPr>
              <p:cNvPr id="43" name="Rectangle 42">
                <a:extLst>
                  <a:ext uri="{FF2B5EF4-FFF2-40B4-BE49-F238E27FC236}">
                    <a16:creationId xmlns:a16="http://schemas.microsoft.com/office/drawing/2014/main" id="{A46CCF57-4B08-4F33-BBBC-5D8FB83F6D9F}"/>
                  </a:ext>
                </a:extLst>
              </p:cNvPr>
              <p:cNvSpPr/>
              <p:nvPr/>
            </p:nvSpPr>
            <p:spPr>
              <a:xfrm>
                <a:off x="3610032" y="3873888"/>
                <a:ext cx="1337091" cy="749808"/>
              </a:xfrm>
              <a:prstGeom prst="roundRect">
                <a:avLst>
                  <a:gd name="adj" fmla="val 8622"/>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algn="ctr">
                  <a:lnSpc>
                    <a:spcPts val="1300"/>
                  </a:lnSpc>
                </a:pPr>
                <a:r>
                  <a:rPr lang="en-US" sz="800" dirty="0">
                    <a:solidFill>
                      <a:schemeClr val="tx1"/>
                    </a:solidFill>
                    <a:latin typeface="Century Gothic" panose="020B0502020202020204" pitchFamily="34" charset="0"/>
                  </a:rPr>
                  <a:t>Competition (Prices, offers)</a:t>
                </a:r>
              </a:p>
            </p:txBody>
          </p:sp>
          <p:sp>
            <p:nvSpPr>
              <p:cNvPr id="119" name="Rectangle 42">
                <a:extLst>
                  <a:ext uri="{FF2B5EF4-FFF2-40B4-BE49-F238E27FC236}">
                    <a16:creationId xmlns:a16="http://schemas.microsoft.com/office/drawing/2014/main" id="{7D87D047-A10D-48CA-9938-5A0D1DF75E9D}"/>
                  </a:ext>
                </a:extLst>
              </p:cNvPr>
              <p:cNvSpPr/>
              <p:nvPr/>
            </p:nvSpPr>
            <p:spPr>
              <a:xfrm>
                <a:off x="5427453" y="3873888"/>
                <a:ext cx="1337091" cy="749808"/>
              </a:xfrm>
              <a:prstGeom prst="roundRect">
                <a:avLst>
                  <a:gd name="adj" fmla="val 8622"/>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algn="ctr">
                  <a:lnSpc>
                    <a:spcPts val="1300"/>
                  </a:lnSpc>
                </a:pPr>
                <a:r>
                  <a:rPr lang="en-US" sz="800" dirty="0">
                    <a:solidFill>
                      <a:schemeClr val="tx1"/>
                    </a:solidFill>
                    <a:latin typeface="Century Gothic" panose="020B0502020202020204" pitchFamily="34" charset="0"/>
                  </a:rPr>
                  <a:t>Positioning in relation to the competition</a:t>
                </a:r>
              </a:p>
            </p:txBody>
          </p:sp>
          <p:sp>
            <p:nvSpPr>
              <p:cNvPr id="122" name="Rectangle 42">
                <a:extLst>
                  <a:ext uri="{FF2B5EF4-FFF2-40B4-BE49-F238E27FC236}">
                    <a16:creationId xmlns:a16="http://schemas.microsoft.com/office/drawing/2014/main" id="{D9B1A8B2-2EB1-4905-911C-6E4F7F431E83}"/>
                  </a:ext>
                </a:extLst>
              </p:cNvPr>
              <p:cNvSpPr/>
              <p:nvPr/>
            </p:nvSpPr>
            <p:spPr>
              <a:xfrm>
                <a:off x="7244875" y="3873888"/>
                <a:ext cx="1337091" cy="749808"/>
              </a:xfrm>
              <a:prstGeom prst="roundRect">
                <a:avLst>
                  <a:gd name="adj" fmla="val 8622"/>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lnSpc>
                    <a:spcPts val="1300"/>
                  </a:lnSpc>
                </a:pPr>
                <a:r>
                  <a:rPr lang="en-US" sz="800" dirty="0">
                    <a:solidFill>
                      <a:schemeClr val="tx1"/>
                    </a:solidFill>
                    <a:latin typeface="Century Gothic" panose="020B0502020202020204" pitchFamily="34" charset="0"/>
                  </a:rPr>
                  <a:t>Price</a:t>
                </a:r>
              </a:p>
            </p:txBody>
          </p:sp>
          <p:sp>
            <p:nvSpPr>
              <p:cNvPr id="117" name="Rectangle 42">
                <a:extLst>
                  <a:ext uri="{FF2B5EF4-FFF2-40B4-BE49-F238E27FC236}">
                    <a16:creationId xmlns:a16="http://schemas.microsoft.com/office/drawing/2014/main" id="{74D72C44-FC67-44A9-89CB-1450CEA7BA3E}"/>
                  </a:ext>
                </a:extLst>
              </p:cNvPr>
              <p:cNvSpPr/>
              <p:nvPr/>
            </p:nvSpPr>
            <p:spPr>
              <a:xfrm>
                <a:off x="3610032" y="5052094"/>
                <a:ext cx="1337091" cy="749808"/>
              </a:xfrm>
              <a:prstGeom prst="roundRect">
                <a:avLst>
                  <a:gd name="adj" fmla="val 8622"/>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algn="ctr">
                  <a:lnSpc>
                    <a:spcPts val="1300"/>
                  </a:lnSpc>
                </a:pPr>
                <a:r>
                  <a:rPr lang="en-US" sz="800" dirty="0">
                    <a:solidFill>
                      <a:schemeClr val="tx1"/>
                    </a:solidFill>
                    <a:latin typeface="Century Gothic" panose="020B0502020202020204" pitchFamily="34" charset="0"/>
                  </a:rPr>
                  <a:t>Competition (Prices, offers)</a:t>
                </a:r>
              </a:p>
            </p:txBody>
          </p:sp>
          <p:sp>
            <p:nvSpPr>
              <p:cNvPr id="120" name="Rectangle 42">
                <a:extLst>
                  <a:ext uri="{FF2B5EF4-FFF2-40B4-BE49-F238E27FC236}">
                    <a16:creationId xmlns:a16="http://schemas.microsoft.com/office/drawing/2014/main" id="{4BF3F067-8967-41F7-AF10-68782AC4F5B7}"/>
                  </a:ext>
                </a:extLst>
              </p:cNvPr>
              <p:cNvSpPr/>
              <p:nvPr/>
            </p:nvSpPr>
            <p:spPr>
              <a:xfrm>
                <a:off x="5427453" y="5052094"/>
                <a:ext cx="1337091" cy="749808"/>
              </a:xfrm>
              <a:prstGeom prst="roundRect">
                <a:avLst>
                  <a:gd name="adj" fmla="val 8622"/>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algn="ctr">
                  <a:lnSpc>
                    <a:spcPts val="1300"/>
                  </a:lnSpc>
                </a:pPr>
                <a:r>
                  <a:rPr lang="en-US" sz="800" dirty="0">
                    <a:solidFill>
                      <a:schemeClr val="tx1"/>
                    </a:solidFill>
                    <a:latin typeface="Century Gothic" panose="020B0502020202020204" pitchFamily="34" charset="0"/>
                  </a:rPr>
                  <a:t>Value-specific benefit attributes from customer’s perspective</a:t>
                </a:r>
              </a:p>
            </p:txBody>
          </p:sp>
          <p:sp>
            <p:nvSpPr>
              <p:cNvPr id="123" name="Rectangle 42">
                <a:extLst>
                  <a:ext uri="{FF2B5EF4-FFF2-40B4-BE49-F238E27FC236}">
                    <a16:creationId xmlns:a16="http://schemas.microsoft.com/office/drawing/2014/main" id="{DDB7A8AB-4FAB-427B-B4B5-810A6D336B0D}"/>
                  </a:ext>
                </a:extLst>
              </p:cNvPr>
              <p:cNvSpPr/>
              <p:nvPr/>
            </p:nvSpPr>
            <p:spPr>
              <a:xfrm>
                <a:off x="7244875" y="5052094"/>
                <a:ext cx="1337091" cy="749808"/>
              </a:xfrm>
              <a:prstGeom prst="roundRect">
                <a:avLst>
                  <a:gd name="adj" fmla="val 8622"/>
                </a:avLst>
              </a:prstGeom>
              <a:solidFill>
                <a:schemeClr val="bg1"/>
              </a:solidFill>
              <a:ln>
                <a:solidFill>
                  <a:schemeClr val="bg2">
                    <a:lumMod val="75000"/>
                  </a:schemeClr>
                </a:solidFill>
              </a:ln>
              <a:effectLst>
                <a:outerShdw dist="254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lnSpc>
                    <a:spcPts val="1300"/>
                  </a:lnSpc>
                </a:pPr>
                <a:r>
                  <a:rPr lang="en-US" sz="800" dirty="0">
                    <a:solidFill>
                      <a:schemeClr val="tx1"/>
                    </a:solidFill>
                    <a:latin typeface="Century Gothic" panose="020B0502020202020204" pitchFamily="34" charset="0"/>
                  </a:rPr>
                  <a:t>Price</a:t>
                </a:r>
              </a:p>
            </p:txBody>
          </p:sp>
          <p:sp>
            <p:nvSpPr>
              <p:cNvPr id="143" name="Freeform: Shape 142">
                <a:extLst>
                  <a:ext uri="{FF2B5EF4-FFF2-40B4-BE49-F238E27FC236}">
                    <a16:creationId xmlns:a16="http://schemas.microsoft.com/office/drawing/2014/main" id="{B1A6FD9E-A7F3-433F-824F-7AE4ECEFA1AF}"/>
                  </a:ext>
                </a:extLst>
              </p:cNvPr>
              <p:cNvSpPr/>
              <p:nvPr/>
            </p:nvSpPr>
            <p:spPr>
              <a:xfrm>
                <a:off x="5069386" y="3008167"/>
                <a:ext cx="235804" cy="124838"/>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6" name="Freeform: Shape 145">
                <a:extLst>
                  <a:ext uri="{FF2B5EF4-FFF2-40B4-BE49-F238E27FC236}">
                    <a16:creationId xmlns:a16="http://schemas.microsoft.com/office/drawing/2014/main" id="{B2568C82-3991-40E0-BD77-4B6CD8121C5B}"/>
                  </a:ext>
                </a:extLst>
              </p:cNvPr>
              <p:cNvSpPr/>
              <p:nvPr/>
            </p:nvSpPr>
            <p:spPr>
              <a:xfrm>
                <a:off x="5069386" y="4186373"/>
                <a:ext cx="235804" cy="124838"/>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7" name="Freeform: Shape 146">
                <a:extLst>
                  <a:ext uri="{FF2B5EF4-FFF2-40B4-BE49-F238E27FC236}">
                    <a16:creationId xmlns:a16="http://schemas.microsoft.com/office/drawing/2014/main" id="{CDF47FB1-1404-48BC-837A-FE3A2490E842}"/>
                  </a:ext>
                </a:extLst>
              </p:cNvPr>
              <p:cNvSpPr/>
              <p:nvPr/>
            </p:nvSpPr>
            <p:spPr>
              <a:xfrm>
                <a:off x="5069386" y="5364579"/>
                <a:ext cx="235804" cy="124838"/>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4" name="Freeform: Shape 143">
                <a:extLst>
                  <a:ext uri="{FF2B5EF4-FFF2-40B4-BE49-F238E27FC236}">
                    <a16:creationId xmlns:a16="http://schemas.microsoft.com/office/drawing/2014/main" id="{40F596FE-1569-4DE5-81AC-84DE74A200B6}"/>
                  </a:ext>
                </a:extLst>
              </p:cNvPr>
              <p:cNvSpPr/>
              <p:nvPr/>
            </p:nvSpPr>
            <p:spPr>
              <a:xfrm>
                <a:off x="6886807" y="3008167"/>
                <a:ext cx="235804" cy="124838"/>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Freeform: Shape 144">
                <a:extLst>
                  <a:ext uri="{FF2B5EF4-FFF2-40B4-BE49-F238E27FC236}">
                    <a16:creationId xmlns:a16="http://schemas.microsoft.com/office/drawing/2014/main" id="{77CB750F-05E2-4A42-988B-987DB9CFEB71}"/>
                  </a:ext>
                </a:extLst>
              </p:cNvPr>
              <p:cNvSpPr/>
              <p:nvPr/>
            </p:nvSpPr>
            <p:spPr>
              <a:xfrm>
                <a:off x="6886807" y="4186373"/>
                <a:ext cx="235804" cy="124838"/>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8" name="Freeform: Shape 147">
                <a:extLst>
                  <a:ext uri="{FF2B5EF4-FFF2-40B4-BE49-F238E27FC236}">
                    <a16:creationId xmlns:a16="http://schemas.microsoft.com/office/drawing/2014/main" id="{596C30D7-1F6E-4FFD-B4EE-D44EF1190CAF}"/>
                  </a:ext>
                </a:extLst>
              </p:cNvPr>
              <p:cNvSpPr/>
              <p:nvPr/>
            </p:nvSpPr>
            <p:spPr>
              <a:xfrm>
                <a:off x="6886807" y="5364579"/>
                <a:ext cx="235804" cy="124838"/>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Tree>
    <p:extLst>
      <p:ext uri="{BB962C8B-B14F-4D97-AF65-F5344CB8AC3E}">
        <p14:creationId xmlns:p14="http://schemas.microsoft.com/office/powerpoint/2010/main" val="3067186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7DD76927-7C84-3540-AFD1-80BBF6CE3079}"/>
              </a:ext>
            </a:extLst>
          </p:cNvPr>
          <p:cNvGrpSpPr/>
          <p:nvPr/>
        </p:nvGrpSpPr>
        <p:grpSpPr>
          <a:xfrm>
            <a:off x="6896916" y="2248711"/>
            <a:ext cx="3000040" cy="2965411"/>
            <a:chOff x="5332392" y="1162508"/>
            <a:chExt cx="4637313" cy="4583787"/>
          </a:xfrm>
          <a:solidFill>
            <a:schemeClr val="bg2"/>
          </a:solidFill>
        </p:grpSpPr>
        <p:sp>
          <p:nvSpPr>
            <p:cNvPr id="44" name="Freeform: Shape 160">
              <a:extLst>
                <a:ext uri="{FF2B5EF4-FFF2-40B4-BE49-F238E27FC236}">
                  <a16:creationId xmlns:a16="http://schemas.microsoft.com/office/drawing/2014/main" id="{65F06810-B6B5-844C-A1A5-40F35F9AAE63}"/>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5" name="Freeform: Shape 156">
              <a:extLst>
                <a:ext uri="{FF2B5EF4-FFF2-40B4-BE49-F238E27FC236}">
                  <a16:creationId xmlns:a16="http://schemas.microsoft.com/office/drawing/2014/main" id="{F8F3155A-B5BD-7046-85BF-37A0D72BABBA}"/>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grpSp>
      <p:sp>
        <p:nvSpPr>
          <p:cNvPr id="29" name="TextBox 28">
            <a:extLst>
              <a:ext uri="{FF2B5EF4-FFF2-40B4-BE49-F238E27FC236}">
                <a16:creationId xmlns:a16="http://schemas.microsoft.com/office/drawing/2014/main" id="{DD5155C0-5341-4A48-A8ED-79F6DA44A9AB}"/>
              </a:ext>
            </a:extLst>
          </p:cNvPr>
          <p:cNvSpPr txBox="1"/>
          <p:nvPr/>
        </p:nvSpPr>
        <p:spPr>
          <a:xfrm>
            <a:off x="6835155" y="785020"/>
            <a:ext cx="3102132" cy="470000"/>
          </a:xfrm>
          <a:prstGeom prst="rect">
            <a:avLst/>
          </a:prstGeom>
          <a:noFill/>
        </p:spPr>
        <p:txBody>
          <a:bodyPr wrap="none" rtlCol="0">
            <a:spAutoFit/>
          </a:bodyPr>
          <a:lstStyle>
            <a:defPPr>
              <a:defRPr lang="en-US"/>
            </a:defPPr>
            <a:lvl1pPr algn="ct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t>Cost-Based Pricing</a:t>
            </a:r>
          </a:p>
        </p:txBody>
      </p:sp>
      <p:sp>
        <p:nvSpPr>
          <p:cNvPr id="6" name="Rectangle: Rounded Corners 14">
            <a:extLst>
              <a:ext uri="{FF2B5EF4-FFF2-40B4-BE49-F238E27FC236}">
                <a16:creationId xmlns:a16="http://schemas.microsoft.com/office/drawing/2014/main" id="{79FED18F-AE27-49BD-821E-27FFDFBFC3A7}"/>
              </a:ext>
            </a:extLst>
          </p:cNvPr>
          <p:cNvSpPr/>
          <p:nvPr/>
        </p:nvSpPr>
        <p:spPr>
          <a:xfrm>
            <a:off x="5171352" y="1796028"/>
            <a:ext cx="2103333" cy="1686583"/>
          </a:xfrm>
          <a:prstGeom prst="roundRect">
            <a:avLst>
              <a:gd name="adj" fmla="val 4941"/>
            </a:avLst>
          </a:prstGeom>
          <a:solidFill>
            <a:schemeClr val="bg1"/>
          </a:solidFill>
          <a:ln>
            <a:solidFill>
              <a:schemeClr val="accent1"/>
            </a:solidFill>
          </a:ln>
          <a:effectLst>
            <a:outerShdw dist="381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400"/>
              </a:lnSpc>
              <a:spcAft>
                <a:spcPts val="600"/>
              </a:spcAft>
            </a:pPr>
            <a:r>
              <a:rPr lang="en-US" sz="1100" b="1" dirty="0">
                <a:solidFill>
                  <a:schemeClr val="tx1"/>
                </a:solidFill>
                <a:latin typeface="Century Gothic" panose="020B0502020202020204" pitchFamily="34" charset="0"/>
              </a:rPr>
              <a:t>COST PLUS PRICING</a:t>
            </a:r>
          </a:p>
          <a:p>
            <a:pPr>
              <a:lnSpc>
                <a:spcPts val="1400"/>
              </a:lnSpc>
              <a:spcAft>
                <a:spcPts val="600"/>
              </a:spcAft>
            </a:pPr>
            <a:r>
              <a:rPr lang="en-US" sz="900" dirty="0">
                <a:solidFill>
                  <a:schemeClr val="tx1"/>
                </a:solidFill>
                <a:latin typeface="Century Gothic" panose="020B0502020202020204" pitchFamily="34" charset="0"/>
              </a:rPr>
              <a:t>Manufacturer adds fixed percentage of the cost to come up with the selling price</a:t>
            </a:r>
          </a:p>
        </p:txBody>
      </p:sp>
      <p:sp>
        <p:nvSpPr>
          <p:cNvPr id="13" name="Rectangle: Rounded Corners 14">
            <a:extLst>
              <a:ext uri="{FF2B5EF4-FFF2-40B4-BE49-F238E27FC236}">
                <a16:creationId xmlns:a16="http://schemas.microsoft.com/office/drawing/2014/main" id="{C63A18CC-CBD2-47EA-A1E4-BA53D9B8A9AB}"/>
              </a:ext>
            </a:extLst>
          </p:cNvPr>
          <p:cNvSpPr/>
          <p:nvPr/>
        </p:nvSpPr>
        <p:spPr>
          <a:xfrm>
            <a:off x="5171352" y="3980223"/>
            <a:ext cx="2103333" cy="1686583"/>
          </a:xfrm>
          <a:prstGeom prst="roundRect">
            <a:avLst>
              <a:gd name="adj" fmla="val 4518"/>
            </a:avLst>
          </a:prstGeom>
          <a:solidFill>
            <a:schemeClr val="bg1"/>
          </a:solidFill>
          <a:ln>
            <a:solidFill>
              <a:schemeClr val="bg2">
                <a:lumMod val="75000"/>
              </a:schemeClr>
            </a:solidFill>
          </a:ln>
          <a:effectLst>
            <a:outerShdw dist="38100" dir="2700000" algn="tl"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lvl="0">
              <a:lnSpc>
                <a:spcPts val="1400"/>
              </a:lnSpc>
              <a:spcAft>
                <a:spcPts val="600"/>
              </a:spcAft>
            </a:pPr>
            <a:r>
              <a:rPr lang="en-US" sz="1100" b="1" dirty="0">
                <a:solidFill>
                  <a:prstClr val="black"/>
                </a:solidFill>
                <a:latin typeface="Century Gothic" panose="020B0502020202020204" pitchFamily="34" charset="0"/>
              </a:rPr>
              <a:t>TARGET PROFIT PRICING</a:t>
            </a:r>
          </a:p>
          <a:p>
            <a:pPr lvl="0">
              <a:lnSpc>
                <a:spcPts val="1400"/>
              </a:lnSpc>
              <a:spcAft>
                <a:spcPts val="600"/>
              </a:spcAft>
            </a:pPr>
            <a:r>
              <a:rPr lang="en-US" sz="900" dirty="0">
                <a:solidFill>
                  <a:prstClr val="black"/>
                </a:solidFill>
                <a:latin typeface="Century Gothic" panose="020B0502020202020204" pitchFamily="34" charset="0"/>
              </a:rPr>
              <a:t>Target profit is set and selling price is calculated based on this target profit</a:t>
            </a:r>
          </a:p>
        </p:txBody>
      </p:sp>
      <p:sp>
        <p:nvSpPr>
          <p:cNvPr id="22" name="Rectangle: Rounded Corners 14">
            <a:extLst>
              <a:ext uri="{FF2B5EF4-FFF2-40B4-BE49-F238E27FC236}">
                <a16:creationId xmlns:a16="http://schemas.microsoft.com/office/drawing/2014/main" id="{89D187C9-032D-487F-A49A-04E74F19F097}"/>
              </a:ext>
            </a:extLst>
          </p:cNvPr>
          <p:cNvSpPr/>
          <p:nvPr/>
        </p:nvSpPr>
        <p:spPr>
          <a:xfrm>
            <a:off x="9497757" y="1796028"/>
            <a:ext cx="2103333" cy="1686583"/>
          </a:xfrm>
          <a:prstGeom prst="roundRect">
            <a:avLst>
              <a:gd name="adj" fmla="val 4518"/>
            </a:avLst>
          </a:prstGeom>
          <a:solidFill>
            <a:schemeClr val="bg1"/>
          </a:solidFill>
          <a:ln>
            <a:solidFill>
              <a:schemeClr val="accent2"/>
            </a:solidFill>
          </a:ln>
          <a:effectLst>
            <a:outerShdw dist="381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lvl="0">
              <a:lnSpc>
                <a:spcPts val="1400"/>
              </a:lnSpc>
              <a:spcAft>
                <a:spcPts val="600"/>
              </a:spcAft>
            </a:pPr>
            <a:r>
              <a:rPr lang="en-US" sz="1100" b="1" dirty="0">
                <a:solidFill>
                  <a:prstClr val="black"/>
                </a:solidFill>
                <a:latin typeface="Century Gothic" panose="020B0502020202020204" pitchFamily="34" charset="0"/>
              </a:rPr>
              <a:t>MARK UP PRICING</a:t>
            </a:r>
          </a:p>
          <a:p>
            <a:pPr lvl="0">
              <a:lnSpc>
                <a:spcPts val="1400"/>
              </a:lnSpc>
              <a:spcAft>
                <a:spcPts val="600"/>
              </a:spcAft>
            </a:pPr>
            <a:r>
              <a:rPr lang="en-US" sz="900" dirty="0">
                <a:solidFill>
                  <a:prstClr val="black"/>
                </a:solidFill>
                <a:latin typeface="Century Gothic" panose="020B0502020202020204" pitchFamily="34" charset="0"/>
              </a:rPr>
              <a:t>Here reseller adds a certain amount or percentage of the cost to arrive at the selling price</a:t>
            </a:r>
          </a:p>
        </p:txBody>
      </p:sp>
      <p:sp>
        <p:nvSpPr>
          <p:cNvPr id="23" name="Rectangle: Rounded Corners 14">
            <a:extLst>
              <a:ext uri="{FF2B5EF4-FFF2-40B4-BE49-F238E27FC236}">
                <a16:creationId xmlns:a16="http://schemas.microsoft.com/office/drawing/2014/main" id="{84624472-06AD-49C8-9C89-0D44B1A22DD0}"/>
              </a:ext>
            </a:extLst>
          </p:cNvPr>
          <p:cNvSpPr/>
          <p:nvPr/>
        </p:nvSpPr>
        <p:spPr>
          <a:xfrm>
            <a:off x="9497757" y="3980223"/>
            <a:ext cx="2103333" cy="1686583"/>
          </a:xfrm>
          <a:prstGeom prst="roundRect">
            <a:avLst>
              <a:gd name="adj" fmla="val 5082"/>
            </a:avLst>
          </a:prstGeom>
          <a:solidFill>
            <a:schemeClr val="bg1"/>
          </a:solidFill>
          <a:ln>
            <a:solidFill>
              <a:schemeClr val="tx2">
                <a:lumMod val="60000"/>
                <a:lumOff val="40000"/>
              </a:schemeClr>
            </a:solidFill>
          </a:ln>
          <a:effectLst>
            <a:outerShdw dist="381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lvl="0">
              <a:lnSpc>
                <a:spcPts val="1400"/>
              </a:lnSpc>
              <a:spcAft>
                <a:spcPts val="600"/>
              </a:spcAft>
            </a:pPr>
            <a:r>
              <a:rPr lang="en-US" sz="1100" b="1" dirty="0">
                <a:solidFill>
                  <a:prstClr val="black"/>
                </a:solidFill>
                <a:latin typeface="Century Gothic" panose="020B0502020202020204" pitchFamily="34" charset="0"/>
              </a:rPr>
              <a:t>BREAK-EVEN </a:t>
            </a:r>
          </a:p>
          <a:p>
            <a:pPr lvl="0">
              <a:lnSpc>
                <a:spcPts val="1400"/>
              </a:lnSpc>
              <a:spcAft>
                <a:spcPts val="600"/>
              </a:spcAft>
            </a:pPr>
            <a:r>
              <a:rPr lang="en-US" sz="1100" b="1" dirty="0">
                <a:solidFill>
                  <a:prstClr val="black"/>
                </a:solidFill>
                <a:latin typeface="Century Gothic" panose="020B0502020202020204" pitchFamily="34" charset="0"/>
              </a:rPr>
              <a:t>COST PRICING</a:t>
            </a:r>
          </a:p>
          <a:p>
            <a:pPr lvl="0">
              <a:lnSpc>
                <a:spcPts val="1400"/>
              </a:lnSpc>
              <a:spcAft>
                <a:spcPts val="600"/>
              </a:spcAft>
            </a:pPr>
            <a:r>
              <a:rPr lang="en-US" sz="900" dirty="0">
                <a:solidFill>
                  <a:prstClr val="black"/>
                </a:solidFill>
                <a:latin typeface="Century Gothic" panose="020B0502020202020204" pitchFamily="34" charset="0"/>
              </a:rPr>
              <a:t>A firm finds the price using a level of sales at which Fixed Cost gets covered</a:t>
            </a:r>
          </a:p>
        </p:txBody>
      </p:sp>
      <p:grpSp>
        <p:nvGrpSpPr>
          <p:cNvPr id="2" name="Group 1">
            <a:extLst>
              <a:ext uri="{FF2B5EF4-FFF2-40B4-BE49-F238E27FC236}">
                <a16:creationId xmlns:a16="http://schemas.microsoft.com/office/drawing/2014/main" id="{80AD4D63-CAEC-EC4A-B2E4-B20CF4D1F3AA}"/>
              </a:ext>
            </a:extLst>
          </p:cNvPr>
          <p:cNvGrpSpPr/>
          <p:nvPr/>
        </p:nvGrpSpPr>
        <p:grpSpPr>
          <a:xfrm>
            <a:off x="7300224" y="1906669"/>
            <a:ext cx="2193423" cy="3659972"/>
            <a:chOff x="7300224" y="1906669"/>
            <a:chExt cx="2193423" cy="3659972"/>
          </a:xfrm>
        </p:grpSpPr>
        <p:sp>
          <p:nvSpPr>
            <p:cNvPr id="18" name="Parallelogram 17">
              <a:extLst>
                <a:ext uri="{FF2B5EF4-FFF2-40B4-BE49-F238E27FC236}">
                  <a16:creationId xmlns:a16="http://schemas.microsoft.com/office/drawing/2014/main" id="{41F9740D-732D-4FE7-9513-789A7F33363E}"/>
                </a:ext>
              </a:extLst>
            </p:cNvPr>
            <p:cNvSpPr/>
            <p:nvPr/>
          </p:nvSpPr>
          <p:spPr>
            <a:xfrm rot="16200000">
              <a:off x="6604161" y="2602732"/>
              <a:ext cx="2577955" cy="1185829"/>
            </a:xfrm>
            <a:prstGeom prst="parallelogram">
              <a:avLst>
                <a:gd name="adj" fmla="val 91053"/>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a:extLst>
                <a:ext uri="{FF2B5EF4-FFF2-40B4-BE49-F238E27FC236}">
                  <a16:creationId xmlns:a16="http://schemas.microsoft.com/office/drawing/2014/main" id="{D4E7DCFC-2FAA-4BCB-A4D5-0A734E958FAD}"/>
                </a:ext>
              </a:extLst>
            </p:cNvPr>
            <p:cNvSpPr/>
            <p:nvPr/>
          </p:nvSpPr>
          <p:spPr>
            <a:xfrm rot="5400000" flipV="1">
              <a:off x="6604161" y="3684749"/>
              <a:ext cx="2577955" cy="1185829"/>
            </a:xfrm>
            <a:prstGeom prst="parallelogram">
              <a:avLst>
                <a:gd name="adj" fmla="val 92660"/>
              </a:avLst>
            </a:prstGeom>
            <a:solidFill>
              <a:schemeClr val="bg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4BA87C21-6A93-4CB1-AE38-3C3BA1FD7F38}"/>
                </a:ext>
              </a:extLst>
            </p:cNvPr>
            <p:cNvSpPr/>
            <p:nvPr/>
          </p:nvSpPr>
          <p:spPr>
            <a:xfrm rot="5400000" flipH="1">
              <a:off x="7611755" y="2602732"/>
              <a:ext cx="2577955" cy="1185829"/>
            </a:xfrm>
            <a:prstGeom prst="parallelogram">
              <a:avLst>
                <a:gd name="adj" fmla="val 92900"/>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a:extLst>
                <a:ext uri="{FF2B5EF4-FFF2-40B4-BE49-F238E27FC236}">
                  <a16:creationId xmlns:a16="http://schemas.microsoft.com/office/drawing/2014/main" id="{09AB94D1-59AF-423B-A530-C1D553C44E2A}"/>
                </a:ext>
              </a:extLst>
            </p:cNvPr>
            <p:cNvSpPr/>
            <p:nvPr/>
          </p:nvSpPr>
          <p:spPr>
            <a:xfrm rot="16200000" flipH="1" flipV="1">
              <a:off x="7611755" y="3684749"/>
              <a:ext cx="2577955" cy="1185829"/>
            </a:xfrm>
            <a:prstGeom prst="parallelogram">
              <a:avLst>
                <a:gd name="adj" fmla="val 91053"/>
              </a:avLst>
            </a:prstGeom>
            <a:solidFill>
              <a:schemeClr val="tx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4">
            <a:extLst>
              <a:ext uri="{FF2B5EF4-FFF2-40B4-BE49-F238E27FC236}">
                <a16:creationId xmlns:a16="http://schemas.microsoft.com/office/drawing/2014/main" id="{754EBA6A-5EC8-47A9-A08F-F7A2D2C36CC6}"/>
              </a:ext>
            </a:extLst>
          </p:cNvPr>
          <p:cNvSpPr/>
          <p:nvPr/>
        </p:nvSpPr>
        <p:spPr>
          <a:xfrm>
            <a:off x="7588787" y="2923002"/>
            <a:ext cx="1616298" cy="1616830"/>
          </a:xfrm>
          <a:prstGeom prst="roundRect">
            <a:avLst>
              <a:gd name="adj" fmla="val 50000"/>
            </a:avLst>
          </a:prstGeom>
          <a:gradFill>
            <a:gsLst>
              <a:gs pos="8000">
                <a:schemeClr val="accent1"/>
              </a:gs>
              <a:gs pos="100000">
                <a:schemeClr val="accent2"/>
              </a:gs>
            </a:gsLst>
            <a:lin ang="5400000" scaled="1"/>
          </a:gradFill>
          <a:ln>
            <a:noFill/>
          </a:ln>
          <a:effectLst>
            <a:outerShdw dist="381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800"/>
              </a:lnSpc>
            </a:pPr>
            <a:r>
              <a:rPr lang="en-US" sz="1200" b="1" dirty="0">
                <a:latin typeface="Century Gothic" panose="020B0502020202020204" pitchFamily="34" charset="0"/>
              </a:rPr>
              <a:t>Types of cost based prices</a:t>
            </a:r>
          </a:p>
        </p:txBody>
      </p:sp>
      <p:sp>
        <p:nvSpPr>
          <p:cNvPr id="39" name="Rectangle: Rounded Corners 38">
            <a:extLst>
              <a:ext uri="{FF2B5EF4-FFF2-40B4-BE49-F238E27FC236}">
                <a16:creationId xmlns:a16="http://schemas.microsoft.com/office/drawing/2014/main" id="{DC98A2E2-F303-4689-A989-314166723D03}"/>
              </a:ext>
            </a:extLst>
          </p:cNvPr>
          <p:cNvSpPr/>
          <p:nvPr/>
        </p:nvSpPr>
        <p:spPr>
          <a:xfrm>
            <a:off x="590910" y="766482"/>
            <a:ext cx="3948770" cy="5365378"/>
          </a:xfrm>
          <a:prstGeom prst="roundRect">
            <a:avLst>
              <a:gd name="adj" fmla="val 2492"/>
            </a:avLst>
          </a:prstGeom>
          <a:solidFill>
            <a:srgbClr val="F3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gn="ctr">
              <a:lnSpc>
                <a:spcPts val="1400"/>
              </a:lnSpc>
            </a:pPr>
            <a:endParaRPr lang="en-US" sz="900" b="1" i="1">
              <a:solidFill>
                <a:schemeClr val="tx2"/>
              </a:solidFill>
              <a:latin typeface="Century Gothic" panose="020B0502020202020204" pitchFamily="34" charset="0"/>
            </a:endParaRPr>
          </a:p>
        </p:txBody>
      </p:sp>
      <p:sp>
        <p:nvSpPr>
          <p:cNvPr id="32" name="TextBox 31">
            <a:extLst>
              <a:ext uri="{FF2B5EF4-FFF2-40B4-BE49-F238E27FC236}">
                <a16:creationId xmlns:a16="http://schemas.microsoft.com/office/drawing/2014/main" id="{67FBA2F7-63ED-4552-A801-26061685E0EE}"/>
              </a:ext>
            </a:extLst>
          </p:cNvPr>
          <p:cNvSpPr txBox="1"/>
          <p:nvPr/>
        </p:nvSpPr>
        <p:spPr>
          <a:xfrm>
            <a:off x="915772" y="1288421"/>
            <a:ext cx="3017162" cy="1015214"/>
          </a:xfrm>
          <a:prstGeom prst="rect">
            <a:avLst/>
          </a:prstGeom>
          <a:noFill/>
        </p:spPr>
        <p:txBody>
          <a:bodyPr wrap="square" rtlCol="0">
            <a:spAutoFit/>
          </a:bodyPr>
          <a:lstStyle/>
          <a:p>
            <a:pPr>
              <a:lnSpc>
                <a:spcPts val="1700"/>
              </a:lnSpc>
              <a:spcAft>
                <a:spcPts val="600"/>
              </a:spcAft>
            </a:pPr>
            <a:r>
              <a:rPr lang="en-US" sz="1200" b="1" dirty="0">
                <a:gradFill>
                  <a:gsLst>
                    <a:gs pos="8000">
                      <a:schemeClr val="accent1"/>
                    </a:gs>
                    <a:gs pos="100000">
                      <a:schemeClr val="accent2"/>
                    </a:gs>
                  </a:gsLst>
                  <a:lin ang="5400000" scaled="1"/>
                </a:gradFill>
              </a:rPr>
              <a:t>CONCEPT AND THEORY</a:t>
            </a:r>
          </a:p>
          <a:p>
            <a:pPr>
              <a:lnSpc>
                <a:spcPts val="1700"/>
              </a:lnSpc>
              <a:spcAft>
                <a:spcPts val="600"/>
              </a:spcAft>
            </a:pPr>
            <a:r>
              <a:rPr lang="en-US" sz="1000" dirty="0"/>
              <a:t>Cost based pricing (or the mark-up pricing) is a method to set the price of the goods or services based on the cost</a:t>
            </a:r>
          </a:p>
        </p:txBody>
      </p:sp>
      <p:sp>
        <p:nvSpPr>
          <p:cNvPr id="33" name="TextBox 32">
            <a:extLst>
              <a:ext uri="{FF2B5EF4-FFF2-40B4-BE49-F238E27FC236}">
                <a16:creationId xmlns:a16="http://schemas.microsoft.com/office/drawing/2014/main" id="{57E619B5-7C45-42E6-BC75-45EA70FED00D}"/>
              </a:ext>
            </a:extLst>
          </p:cNvPr>
          <p:cNvSpPr txBox="1"/>
          <p:nvPr/>
        </p:nvSpPr>
        <p:spPr>
          <a:xfrm>
            <a:off x="915772" y="2863319"/>
            <a:ext cx="3245762" cy="1092158"/>
          </a:xfrm>
          <a:prstGeom prst="rect">
            <a:avLst/>
          </a:prstGeom>
          <a:noFill/>
        </p:spPr>
        <p:txBody>
          <a:bodyPr wrap="square" rtlCol="0">
            <a:spAutoFit/>
          </a:bodyPr>
          <a:lstStyle/>
          <a:p>
            <a:pPr>
              <a:lnSpc>
                <a:spcPts val="1700"/>
              </a:lnSpc>
              <a:spcAft>
                <a:spcPts val="600"/>
              </a:spcAft>
            </a:pPr>
            <a:r>
              <a:rPr lang="en-US" sz="1200" b="1" dirty="0">
                <a:gradFill>
                  <a:gsLst>
                    <a:gs pos="8000">
                      <a:schemeClr val="accent1"/>
                    </a:gs>
                    <a:gs pos="100000">
                      <a:schemeClr val="accent2"/>
                    </a:gs>
                  </a:gsLst>
                  <a:lin ang="5400000" scaled="1"/>
                </a:gradFill>
              </a:rPr>
              <a:t>EXPLANATION</a:t>
            </a:r>
          </a:p>
          <a:p>
            <a:pPr marL="171450" indent="-171450">
              <a:lnSpc>
                <a:spcPts val="1700"/>
              </a:lnSpc>
              <a:spcAft>
                <a:spcPts val="600"/>
              </a:spcAft>
              <a:buFont typeface="Arial" panose="020B0604020202020204" pitchFamily="34" charset="0"/>
              <a:buChar char="•"/>
            </a:pPr>
            <a:r>
              <a:rPr lang="en-US" sz="1000" dirty="0"/>
              <a:t>A Percentage of total cost is added to the cost itself to get the selling price of the product</a:t>
            </a:r>
          </a:p>
          <a:p>
            <a:pPr marL="171450" indent="-171450">
              <a:lnSpc>
                <a:spcPts val="1700"/>
              </a:lnSpc>
              <a:spcAft>
                <a:spcPts val="600"/>
              </a:spcAft>
              <a:buFont typeface="Arial" panose="020B0604020202020204" pitchFamily="34" charset="0"/>
              <a:buChar char="•"/>
            </a:pPr>
            <a:r>
              <a:rPr lang="en-US" sz="1000" dirty="0"/>
              <a:t>An absolute amount can also be added</a:t>
            </a:r>
          </a:p>
        </p:txBody>
      </p:sp>
      <p:sp>
        <p:nvSpPr>
          <p:cNvPr id="34" name="TextBox 33">
            <a:extLst>
              <a:ext uri="{FF2B5EF4-FFF2-40B4-BE49-F238E27FC236}">
                <a16:creationId xmlns:a16="http://schemas.microsoft.com/office/drawing/2014/main" id="{46D702AF-3F55-4A6B-B508-4F0BD033E710}"/>
              </a:ext>
            </a:extLst>
          </p:cNvPr>
          <p:cNvSpPr txBox="1"/>
          <p:nvPr/>
        </p:nvSpPr>
        <p:spPr>
          <a:xfrm>
            <a:off x="915772" y="4515162"/>
            <a:ext cx="3391020" cy="1015214"/>
          </a:xfrm>
          <a:prstGeom prst="rect">
            <a:avLst/>
          </a:prstGeom>
          <a:noFill/>
        </p:spPr>
        <p:txBody>
          <a:bodyPr wrap="square" rtlCol="0">
            <a:spAutoFit/>
          </a:bodyPr>
          <a:lstStyle/>
          <a:p>
            <a:pPr>
              <a:lnSpc>
                <a:spcPts val="1700"/>
              </a:lnSpc>
              <a:spcAft>
                <a:spcPts val="600"/>
              </a:spcAft>
            </a:pPr>
            <a:r>
              <a:rPr lang="en-US" sz="1200" b="1" dirty="0">
                <a:gradFill>
                  <a:gsLst>
                    <a:gs pos="8000">
                      <a:schemeClr val="accent1"/>
                    </a:gs>
                    <a:gs pos="100000">
                      <a:schemeClr val="accent2"/>
                    </a:gs>
                  </a:gsLst>
                  <a:lin ang="5400000" scaled="1"/>
                </a:gradFill>
              </a:rPr>
              <a:t>EXAMPLE</a:t>
            </a:r>
          </a:p>
          <a:p>
            <a:pPr>
              <a:lnSpc>
                <a:spcPts val="1700"/>
              </a:lnSpc>
              <a:spcAft>
                <a:spcPts val="600"/>
              </a:spcAft>
            </a:pPr>
            <a:r>
              <a:rPr lang="en-US" sz="1000" dirty="0"/>
              <a:t>Total cost of mobile is $2000. Suppose manufacturer’s policy is to add 20% profit on cost. So, selling price would be 2400 (i.e. 120% of 2000)</a:t>
            </a:r>
          </a:p>
        </p:txBody>
      </p:sp>
    </p:spTree>
    <p:extLst>
      <p:ext uri="{BB962C8B-B14F-4D97-AF65-F5344CB8AC3E}">
        <p14:creationId xmlns:p14="http://schemas.microsoft.com/office/powerpoint/2010/main" val="277777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par>
                                <p:cTn id="8" presetID="0" presetClass="path" presetSubtype="0" decel="50000" fill="hold" grpId="1" nodeType="withEffect">
                                  <p:stCondLst>
                                    <p:cond delay="0"/>
                                  </p:stCondLst>
                                  <p:childTnLst>
                                    <p:animMotion origin="layout" path="M -0.06042 -0.00301 L -2.70833E-6 -6.33174E-17 " pathEditMode="relative" rAng="0" ptsTypes="AA">
                                      <p:cBhvr>
                                        <p:cTn id="9" dur="1500" fill="hold"/>
                                        <p:tgtEl>
                                          <p:spTgt spid="39"/>
                                        </p:tgtEl>
                                        <p:attrNameLst>
                                          <p:attrName>ppt_x</p:attrName>
                                          <p:attrName>ppt_y</p:attrName>
                                        </p:attrNameLst>
                                      </p:cBhvr>
                                      <p:rCtr x="2891" y="0"/>
                                    </p:animMotion>
                                  </p:childTnLst>
                                </p:cTn>
                              </p:par>
                              <p:par>
                                <p:cTn id="10" presetID="12" presetClass="entr" presetSubtype="1" fill="hold" grpId="0" nodeType="withEffect">
                                  <p:stCondLst>
                                    <p:cond delay="100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1500"/>
                                        <p:tgtEl>
                                          <p:spTgt spid="32"/>
                                        </p:tgtEl>
                                        <p:attrNameLst>
                                          <p:attrName>ppt_y</p:attrName>
                                        </p:attrNameLst>
                                      </p:cBhvr>
                                      <p:tavLst>
                                        <p:tav tm="0">
                                          <p:val>
                                            <p:strVal val="#ppt_y-#ppt_h*1.125000"/>
                                          </p:val>
                                        </p:tav>
                                        <p:tav tm="100000">
                                          <p:val>
                                            <p:strVal val="#ppt_y"/>
                                          </p:val>
                                        </p:tav>
                                      </p:tavLst>
                                    </p:anim>
                                    <p:animEffect transition="in" filter="wipe(down)">
                                      <p:cBhvr>
                                        <p:cTn id="13" dur="1500"/>
                                        <p:tgtEl>
                                          <p:spTgt spid="32"/>
                                        </p:tgtEl>
                                      </p:cBhvr>
                                    </p:animEffect>
                                  </p:childTnLst>
                                </p:cTn>
                              </p:par>
                              <p:par>
                                <p:cTn id="14" presetID="12" presetClass="entr" presetSubtype="1" fill="hold" grpId="0" nodeType="withEffect">
                                  <p:stCondLst>
                                    <p:cond delay="200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1500"/>
                                        <p:tgtEl>
                                          <p:spTgt spid="33"/>
                                        </p:tgtEl>
                                        <p:attrNameLst>
                                          <p:attrName>ppt_y</p:attrName>
                                        </p:attrNameLst>
                                      </p:cBhvr>
                                      <p:tavLst>
                                        <p:tav tm="0">
                                          <p:val>
                                            <p:strVal val="#ppt_y-#ppt_h*1.125000"/>
                                          </p:val>
                                        </p:tav>
                                        <p:tav tm="100000">
                                          <p:val>
                                            <p:strVal val="#ppt_y"/>
                                          </p:val>
                                        </p:tav>
                                      </p:tavLst>
                                    </p:anim>
                                    <p:animEffect transition="in" filter="wipe(down)">
                                      <p:cBhvr>
                                        <p:cTn id="17" dur="1500"/>
                                        <p:tgtEl>
                                          <p:spTgt spid="33"/>
                                        </p:tgtEl>
                                      </p:cBhvr>
                                    </p:animEffect>
                                  </p:childTnLst>
                                </p:cTn>
                              </p:par>
                              <p:par>
                                <p:cTn id="18" presetID="12" presetClass="entr" presetSubtype="1" fill="hold" grpId="0" nodeType="withEffect">
                                  <p:stCondLst>
                                    <p:cond delay="300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1500"/>
                                        <p:tgtEl>
                                          <p:spTgt spid="34"/>
                                        </p:tgtEl>
                                        <p:attrNameLst>
                                          <p:attrName>ppt_y</p:attrName>
                                        </p:attrNameLst>
                                      </p:cBhvr>
                                      <p:tavLst>
                                        <p:tav tm="0">
                                          <p:val>
                                            <p:strVal val="#ppt_y-#ppt_h*1.125000"/>
                                          </p:val>
                                        </p:tav>
                                        <p:tav tm="100000">
                                          <p:val>
                                            <p:strVal val="#ppt_y"/>
                                          </p:val>
                                        </p:tav>
                                      </p:tavLst>
                                    </p:anim>
                                    <p:animEffect transition="in" filter="wipe(down)">
                                      <p:cBhvr>
                                        <p:cTn id="21" dur="1500"/>
                                        <p:tgtEl>
                                          <p:spTgt spid="34"/>
                                        </p:tgtEl>
                                      </p:cBhvr>
                                    </p:animEffect>
                                  </p:childTnLst>
                                </p:cTn>
                              </p:par>
                              <p:par>
                                <p:cTn id="22" presetID="6" presetClass="emph" presetSubtype="0" accel="50000" autoRev="1" fill="hold" nodeType="withEffect">
                                  <p:stCondLst>
                                    <p:cond delay="0"/>
                                  </p:stCondLst>
                                  <p:childTnLst>
                                    <p:animScale>
                                      <p:cBhvr>
                                        <p:cTn id="23" dur="2500" fill="hold"/>
                                        <p:tgtEl>
                                          <p:spTgt spid="43"/>
                                        </p:tgtEl>
                                      </p:cBhvr>
                                      <p:by x="120000" y="120000"/>
                                    </p:animScale>
                                  </p:childTnLst>
                                </p:cTn>
                              </p:par>
                              <p:par>
                                <p:cTn id="24" presetID="8" presetClass="emph" presetSubtype="0" fill="hold" nodeType="withEffect">
                                  <p:stCondLst>
                                    <p:cond delay="0"/>
                                  </p:stCondLst>
                                  <p:childTnLst>
                                    <p:animRot by="21600000">
                                      <p:cBhvr>
                                        <p:cTn id="25" dur="50000" fill="hold"/>
                                        <p:tgtEl>
                                          <p:spTgt spid="43"/>
                                        </p:tgtEl>
                                        <p:attrNameLst>
                                          <p:attrName>r</p:attrName>
                                        </p:attrNameLst>
                                      </p:cBhvr>
                                    </p:animRot>
                                  </p:childTnLst>
                                </p:cTn>
                              </p:par>
                              <p:par>
                                <p:cTn id="26" presetID="23" presetClass="entr" presetSubtype="16"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500" fill="hold"/>
                                        <p:tgtEl>
                                          <p:spTgt spid="16"/>
                                        </p:tgtEl>
                                        <p:attrNameLst>
                                          <p:attrName>ppt_w</p:attrName>
                                        </p:attrNameLst>
                                      </p:cBhvr>
                                      <p:tavLst>
                                        <p:tav tm="0">
                                          <p:val>
                                            <p:fltVal val="0"/>
                                          </p:val>
                                        </p:tav>
                                        <p:tav tm="100000">
                                          <p:val>
                                            <p:strVal val="#ppt_w"/>
                                          </p:val>
                                        </p:tav>
                                      </p:tavLst>
                                    </p:anim>
                                    <p:anim calcmode="lin" valueType="num">
                                      <p:cBhvr>
                                        <p:cTn id="29" dur="1500" fill="hold"/>
                                        <p:tgtEl>
                                          <p:spTgt spid="16"/>
                                        </p:tgtEl>
                                        <p:attrNameLst>
                                          <p:attrName>ppt_h</p:attrName>
                                        </p:attrNameLst>
                                      </p:cBhvr>
                                      <p:tavLst>
                                        <p:tav tm="0">
                                          <p:val>
                                            <p:fltVal val="0"/>
                                          </p:val>
                                        </p:tav>
                                        <p:tav tm="100000">
                                          <p:val>
                                            <p:strVal val="#ppt_h"/>
                                          </p:val>
                                        </p:tav>
                                      </p:tavLst>
                                    </p:anim>
                                  </p:childTnLst>
                                </p:cTn>
                              </p:par>
                              <p:par>
                                <p:cTn id="30" presetID="10" presetClass="entr" presetSubtype="0" fill="hold" grpId="0" nodeType="withEffect">
                                  <p:stCondLst>
                                    <p:cond delay="15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500"/>
                                        <p:tgtEl>
                                          <p:spTgt spid="22"/>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500"/>
                                        <p:tgtEl>
                                          <p:spTgt spid="13"/>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500"/>
                                        <p:tgtEl>
                                          <p:spTgt spid="23"/>
                                        </p:tgtEl>
                                      </p:cBhvr>
                                    </p:animEffect>
                                  </p:childTnLst>
                                </p:cTn>
                              </p:par>
                              <p:par>
                                <p:cTn id="42" presetID="0" presetClass="path" presetSubtype="0" decel="50000" fill="hold" grpId="1" nodeType="withEffect">
                                  <p:stCondLst>
                                    <p:cond delay="1500"/>
                                  </p:stCondLst>
                                  <p:childTnLst>
                                    <p:animMotion origin="layout" path="M 0.17708 0.15972 L -6.25E-7 4.81481E-6 " pathEditMode="relative" rAng="0" ptsTypes="AA">
                                      <p:cBhvr>
                                        <p:cTn id="43" dur="2000" fill="hold"/>
                                        <p:tgtEl>
                                          <p:spTgt spid="6"/>
                                        </p:tgtEl>
                                        <p:attrNameLst>
                                          <p:attrName>ppt_x</p:attrName>
                                          <p:attrName>ppt_y</p:attrName>
                                        </p:attrNameLst>
                                      </p:cBhvr>
                                      <p:rCtr x="-8737" y="-8287"/>
                                    </p:animMotion>
                                  </p:childTnLst>
                                </p:cTn>
                              </p:par>
                              <p:par>
                                <p:cTn id="44" presetID="0" presetClass="path" presetSubtype="0" decel="50000" fill="hold" grpId="1" nodeType="withEffect">
                                  <p:stCondLst>
                                    <p:cond delay="1500"/>
                                  </p:stCondLst>
                                  <p:childTnLst>
                                    <p:animMotion origin="layout" path="M -0.17773 0.15972 L 1.875E-6 1.25767E-17 " pathEditMode="relative" rAng="0" ptsTypes="AA">
                                      <p:cBhvr>
                                        <p:cTn id="45" dur="2000" fill="hold"/>
                                        <p:tgtEl>
                                          <p:spTgt spid="22"/>
                                        </p:tgtEl>
                                        <p:attrNameLst>
                                          <p:attrName>ppt_x</p:attrName>
                                          <p:attrName>ppt_y</p:attrName>
                                        </p:attrNameLst>
                                      </p:cBhvr>
                                      <p:rCtr x="8685" y="-8171"/>
                                    </p:animMotion>
                                  </p:childTnLst>
                                </p:cTn>
                              </p:par>
                              <p:par>
                                <p:cTn id="46" presetID="0" presetClass="path" presetSubtype="0" decel="50000" fill="hold" grpId="1" nodeType="withEffect">
                                  <p:stCondLst>
                                    <p:cond delay="1500"/>
                                  </p:stCondLst>
                                  <p:childTnLst>
                                    <p:animMotion origin="layout" path="M 0.17708 -0.1588 L 2.91667E-6 -1.48148E-6 " pathEditMode="relative" rAng="0" ptsTypes="AA">
                                      <p:cBhvr>
                                        <p:cTn id="47" dur="2000" fill="hold"/>
                                        <p:tgtEl>
                                          <p:spTgt spid="13"/>
                                        </p:tgtEl>
                                        <p:attrNameLst>
                                          <p:attrName>ppt_x</p:attrName>
                                          <p:attrName>ppt_y</p:attrName>
                                        </p:attrNameLst>
                                      </p:cBhvr>
                                      <p:rCtr x="-9154" y="8102"/>
                                    </p:animMotion>
                                  </p:childTnLst>
                                </p:cTn>
                              </p:par>
                              <p:par>
                                <p:cTn id="48" presetID="0" presetClass="path" presetSubtype="0" decel="50000" fill="hold" grpId="1" nodeType="withEffect">
                                  <p:stCondLst>
                                    <p:cond delay="1500"/>
                                  </p:stCondLst>
                                  <p:childTnLst>
                                    <p:animMotion origin="layout" path="M -0.17773 -0.1588 L 1.875E-6 -1.48148E-6 " pathEditMode="relative" rAng="0" ptsTypes="AA">
                                      <p:cBhvr>
                                        <p:cTn id="49" dur="2000" fill="hold"/>
                                        <p:tgtEl>
                                          <p:spTgt spid="23"/>
                                        </p:tgtEl>
                                        <p:attrNameLst>
                                          <p:attrName>ppt_x</p:attrName>
                                          <p:attrName>ppt_y</p:attrName>
                                        </p:attrNameLst>
                                      </p:cBhvr>
                                      <p:rCtr x="8685" y="8102"/>
                                    </p:animMotion>
                                  </p:childTnLst>
                                </p:cTn>
                              </p:par>
                              <p:par>
                                <p:cTn id="50" presetID="23" presetClass="entr" presetSubtype="16" fill="hold" nodeType="withEffect">
                                  <p:stCondLst>
                                    <p:cond delay="1500"/>
                                  </p:stCondLst>
                                  <p:childTnLst>
                                    <p:set>
                                      <p:cBhvr>
                                        <p:cTn id="51" dur="1" fill="hold">
                                          <p:stCondLst>
                                            <p:cond delay="0"/>
                                          </p:stCondLst>
                                        </p:cTn>
                                        <p:tgtEl>
                                          <p:spTgt spid="2"/>
                                        </p:tgtEl>
                                        <p:attrNameLst>
                                          <p:attrName>style.visibility</p:attrName>
                                        </p:attrNameLst>
                                      </p:cBhvr>
                                      <p:to>
                                        <p:strVal val="visible"/>
                                      </p:to>
                                    </p:set>
                                    <p:anim calcmode="lin" valueType="num">
                                      <p:cBhvr>
                                        <p:cTn id="52" dur="2000" fill="hold"/>
                                        <p:tgtEl>
                                          <p:spTgt spid="2"/>
                                        </p:tgtEl>
                                        <p:attrNameLst>
                                          <p:attrName>ppt_w</p:attrName>
                                        </p:attrNameLst>
                                      </p:cBhvr>
                                      <p:tavLst>
                                        <p:tav tm="0">
                                          <p:val>
                                            <p:fltVal val="0"/>
                                          </p:val>
                                        </p:tav>
                                        <p:tav tm="100000">
                                          <p:val>
                                            <p:strVal val="#ppt_w"/>
                                          </p:val>
                                        </p:tav>
                                      </p:tavLst>
                                    </p:anim>
                                    <p:anim calcmode="lin" valueType="num">
                                      <p:cBhvr>
                                        <p:cTn id="53" dur="2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3" grpId="0" animBg="1"/>
      <p:bldP spid="13" grpId="1" animBg="1"/>
      <p:bldP spid="22" grpId="0" animBg="1"/>
      <p:bldP spid="22" grpId="1" animBg="1"/>
      <p:bldP spid="23" grpId="0" animBg="1"/>
      <p:bldP spid="23" grpId="1" animBg="1"/>
      <p:bldP spid="16" grpId="0" animBg="1"/>
      <p:bldP spid="39" grpId="0" animBg="1"/>
      <p:bldP spid="39" grpId="1" animBg="1"/>
      <p:bldP spid="32" grpId="0"/>
      <p:bldP spid="33"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30F25B-F9C4-2144-8889-BDF41A4E3C87}"/>
              </a:ext>
            </a:extLst>
          </p:cNvPr>
          <p:cNvGrpSpPr/>
          <p:nvPr/>
        </p:nvGrpSpPr>
        <p:grpSpPr>
          <a:xfrm>
            <a:off x="9495548" y="4727968"/>
            <a:ext cx="3385998" cy="3346913"/>
            <a:chOff x="5332392" y="1162508"/>
            <a:chExt cx="4637313" cy="4583787"/>
          </a:xfrm>
          <a:solidFill>
            <a:schemeClr val="bg2">
              <a:alpha val="72000"/>
            </a:schemeClr>
          </a:solidFill>
        </p:grpSpPr>
        <p:sp>
          <p:nvSpPr>
            <p:cNvPr id="31" name="Freeform: Shape 160">
              <a:extLst>
                <a:ext uri="{FF2B5EF4-FFF2-40B4-BE49-F238E27FC236}">
                  <a16:creationId xmlns:a16="http://schemas.microsoft.com/office/drawing/2014/main" id="{5B50FF84-8C8E-4242-8F57-1FED1CE64365}"/>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4" name="Freeform: Shape 156">
              <a:extLst>
                <a:ext uri="{FF2B5EF4-FFF2-40B4-BE49-F238E27FC236}">
                  <a16:creationId xmlns:a16="http://schemas.microsoft.com/office/drawing/2014/main" id="{A1EE53B0-1CA0-F746-A59C-DE81863DFF69}"/>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grpSp>
      <p:grpSp>
        <p:nvGrpSpPr>
          <p:cNvPr id="47" name="Group 46">
            <a:extLst>
              <a:ext uri="{FF2B5EF4-FFF2-40B4-BE49-F238E27FC236}">
                <a16:creationId xmlns:a16="http://schemas.microsoft.com/office/drawing/2014/main" id="{93F13E46-3A95-FC47-A1E5-02D471E0EC37}"/>
              </a:ext>
            </a:extLst>
          </p:cNvPr>
          <p:cNvGrpSpPr/>
          <p:nvPr/>
        </p:nvGrpSpPr>
        <p:grpSpPr>
          <a:xfrm>
            <a:off x="-1377075" y="-1750684"/>
            <a:ext cx="5022764" cy="4964786"/>
            <a:chOff x="5332392" y="1162508"/>
            <a:chExt cx="4637313" cy="4583787"/>
          </a:xfrm>
          <a:solidFill>
            <a:schemeClr val="bg2">
              <a:alpha val="72000"/>
            </a:schemeClr>
          </a:solidFill>
        </p:grpSpPr>
        <p:sp>
          <p:nvSpPr>
            <p:cNvPr id="48" name="Freeform: Shape 160">
              <a:extLst>
                <a:ext uri="{FF2B5EF4-FFF2-40B4-BE49-F238E27FC236}">
                  <a16:creationId xmlns:a16="http://schemas.microsoft.com/office/drawing/2014/main" id="{E5D13D24-99F9-0448-AF1A-6D4809835E1C}"/>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9" name="Freeform: Shape 156">
              <a:extLst>
                <a:ext uri="{FF2B5EF4-FFF2-40B4-BE49-F238E27FC236}">
                  <a16:creationId xmlns:a16="http://schemas.microsoft.com/office/drawing/2014/main" id="{381B3018-B4C2-6246-9B03-26B799012B60}"/>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grpSp>
      <p:sp>
        <p:nvSpPr>
          <p:cNvPr id="38" name="Rectangle: Rounded Corners 37">
            <a:extLst>
              <a:ext uri="{FF2B5EF4-FFF2-40B4-BE49-F238E27FC236}">
                <a16:creationId xmlns:a16="http://schemas.microsoft.com/office/drawing/2014/main" id="{5D4DBC3B-0322-4050-8225-28923538AB40}"/>
              </a:ext>
            </a:extLst>
          </p:cNvPr>
          <p:cNvSpPr/>
          <p:nvPr/>
        </p:nvSpPr>
        <p:spPr>
          <a:xfrm>
            <a:off x="4604833" y="1135063"/>
            <a:ext cx="6903950" cy="4587875"/>
          </a:xfrm>
          <a:prstGeom prst="roundRect">
            <a:avLst>
              <a:gd name="adj" fmla="val 1647"/>
            </a:avLst>
          </a:prstGeom>
          <a:solidFill>
            <a:srgbClr val="F3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gn="ctr">
              <a:lnSpc>
                <a:spcPts val="1400"/>
              </a:lnSpc>
            </a:pPr>
            <a:endParaRPr lang="en-US" sz="900" b="1" i="1">
              <a:solidFill>
                <a:schemeClr val="tx2"/>
              </a:solidFill>
              <a:latin typeface="Century Gothic" panose="020B0502020202020204" pitchFamily="34" charset="0"/>
            </a:endParaRPr>
          </a:p>
        </p:txBody>
      </p:sp>
      <p:grpSp>
        <p:nvGrpSpPr>
          <p:cNvPr id="6" name="Graphic 4">
            <a:extLst>
              <a:ext uri="{FF2B5EF4-FFF2-40B4-BE49-F238E27FC236}">
                <a16:creationId xmlns:a16="http://schemas.microsoft.com/office/drawing/2014/main" id="{5E596B13-FE7C-4555-9745-BC484ECA73B1}"/>
              </a:ext>
            </a:extLst>
          </p:cNvPr>
          <p:cNvGrpSpPr/>
          <p:nvPr/>
        </p:nvGrpSpPr>
        <p:grpSpPr>
          <a:xfrm>
            <a:off x="5159963" y="1860256"/>
            <a:ext cx="4007996" cy="3016769"/>
            <a:chOff x="4324350" y="2095500"/>
            <a:chExt cx="3543300" cy="2667000"/>
          </a:xfrm>
        </p:grpSpPr>
        <p:sp>
          <p:nvSpPr>
            <p:cNvPr id="7" name="Freeform: Shape 6">
              <a:extLst>
                <a:ext uri="{FF2B5EF4-FFF2-40B4-BE49-F238E27FC236}">
                  <a16:creationId xmlns:a16="http://schemas.microsoft.com/office/drawing/2014/main" id="{626310B2-D48C-42E4-ADB6-D757DCA04F17}"/>
                </a:ext>
              </a:extLst>
            </p:cNvPr>
            <p:cNvSpPr/>
            <p:nvPr/>
          </p:nvSpPr>
          <p:spPr>
            <a:xfrm>
              <a:off x="4329113" y="2100263"/>
              <a:ext cx="3533775" cy="2000250"/>
            </a:xfrm>
            <a:custGeom>
              <a:avLst/>
              <a:gdLst>
                <a:gd name="connsiteX0" fmla="*/ 0 w 3533775"/>
                <a:gd name="connsiteY0" fmla="*/ 2002727 h 2000250"/>
                <a:gd name="connsiteX1" fmla="*/ 3538347 w 3533775"/>
                <a:gd name="connsiteY1" fmla="*/ 0 h 2000250"/>
              </a:gdLst>
              <a:ahLst/>
              <a:cxnLst>
                <a:cxn ang="0">
                  <a:pos x="connsiteX0" y="connsiteY0"/>
                </a:cxn>
                <a:cxn ang="0">
                  <a:pos x="connsiteX1" y="connsiteY1"/>
                </a:cxn>
              </a:cxnLst>
              <a:rect l="l" t="t" r="r" b="b"/>
              <a:pathLst>
                <a:path w="3533775" h="2000250">
                  <a:moveTo>
                    <a:pt x="0" y="2002727"/>
                  </a:moveTo>
                  <a:cubicBezTo>
                    <a:pt x="0" y="1775841"/>
                    <a:pt x="770287" y="0"/>
                    <a:pt x="3538347" y="0"/>
                  </a:cubicBezTo>
                </a:path>
              </a:pathLst>
            </a:custGeom>
            <a:noFill/>
            <a:ln w="19050" cap="rnd">
              <a:solidFill>
                <a:schemeClr val="accent1"/>
              </a:solidFill>
              <a:prstDash val="solid"/>
              <a:miter/>
              <a:headEnd type="none"/>
            </a:ln>
          </p:spPr>
          <p:txBody>
            <a:bodyPr rtlCol="0" anchor="ctr"/>
            <a:lstStyle/>
            <a:p>
              <a:endParaRPr lang="en-US"/>
            </a:p>
          </p:txBody>
        </p:sp>
        <p:sp>
          <p:nvSpPr>
            <p:cNvPr id="8" name="Freeform: Shape 7">
              <a:extLst>
                <a:ext uri="{FF2B5EF4-FFF2-40B4-BE49-F238E27FC236}">
                  <a16:creationId xmlns:a16="http://schemas.microsoft.com/office/drawing/2014/main" id="{2F5B750F-116B-4756-8B0B-2CCDB6DE9756}"/>
                </a:ext>
              </a:extLst>
            </p:cNvPr>
            <p:cNvSpPr/>
            <p:nvPr/>
          </p:nvSpPr>
          <p:spPr>
            <a:xfrm>
              <a:off x="4329113" y="4252055"/>
              <a:ext cx="3533775" cy="504825"/>
            </a:xfrm>
            <a:custGeom>
              <a:avLst/>
              <a:gdLst>
                <a:gd name="connsiteX0" fmla="*/ 0 w 3533775"/>
                <a:gd name="connsiteY0" fmla="*/ 511873 h 504825"/>
                <a:gd name="connsiteX1" fmla="*/ 3538347 w 3533775"/>
                <a:gd name="connsiteY1" fmla="*/ 0 h 504825"/>
              </a:gdLst>
              <a:ahLst/>
              <a:cxnLst>
                <a:cxn ang="0">
                  <a:pos x="connsiteX0" y="connsiteY0"/>
                </a:cxn>
                <a:cxn ang="0">
                  <a:pos x="connsiteX1" y="connsiteY1"/>
                </a:cxn>
              </a:cxnLst>
              <a:rect l="l" t="t" r="r" b="b"/>
              <a:pathLst>
                <a:path w="3533775" h="504825">
                  <a:moveTo>
                    <a:pt x="0" y="511873"/>
                  </a:moveTo>
                  <a:cubicBezTo>
                    <a:pt x="0" y="453866"/>
                    <a:pt x="770287" y="0"/>
                    <a:pt x="3538347" y="0"/>
                  </a:cubicBezTo>
                </a:path>
              </a:pathLst>
            </a:custGeom>
            <a:noFill/>
            <a:ln w="19050" cap="rnd">
              <a:solidFill>
                <a:schemeClr val="accent2"/>
              </a:solidFill>
              <a:prstDash val="solid"/>
              <a:miter/>
              <a:headEnd type="none"/>
            </a:ln>
          </p:spPr>
          <p:txBody>
            <a:bodyPr rtlCol="0" anchor="ctr"/>
            <a:lstStyle/>
            <a:p>
              <a:endParaRPr lang="en-US"/>
            </a:p>
          </p:txBody>
        </p:sp>
      </p:grpSp>
      <p:sp>
        <p:nvSpPr>
          <p:cNvPr id="15" name="Oval 14">
            <a:extLst>
              <a:ext uri="{FF2B5EF4-FFF2-40B4-BE49-F238E27FC236}">
                <a16:creationId xmlns:a16="http://schemas.microsoft.com/office/drawing/2014/main" id="{22CCFB2B-963E-497C-8308-18CF58DDF79F}"/>
              </a:ext>
            </a:extLst>
          </p:cNvPr>
          <p:cNvSpPr/>
          <p:nvPr/>
        </p:nvSpPr>
        <p:spPr>
          <a:xfrm>
            <a:off x="5752496" y="2926429"/>
            <a:ext cx="198551" cy="198551"/>
          </a:xfrm>
          <a:prstGeom prst="ellipse">
            <a:avLst/>
          </a:prstGeom>
          <a:solidFill>
            <a:schemeClr val="accent5">
              <a:lumMod val="20000"/>
              <a:lumOff val="80000"/>
            </a:schemeClr>
          </a:solidFill>
          <a:ln w="19050" cap="rnd">
            <a:solidFill>
              <a:schemeClr val="accent1"/>
            </a:solidFill>
            <a:prstDash val="solid"/>
            <a:miter/>
            <a:headEnd type="none"/>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6" name="Oval 15">
            <a:extLst>
              <a:ext uri="{FF2B5EF4-FFF2-40B4-BE49-F238E27FC236}">
                <a16:creationId xmlns:a16="http://schemas.microsoft.com/office/drawing/2014/main" id="{E912CACB-E82F-47C8-88B1-352896371371}"/>
              </a:ext>
            </a:extLst>
          </p:cNvPr>
          <p:cNvSpPr/>
          <p:nvPr/>
        </p:nvSpPr>
        <p:spPr>
          <a:xfrm>
            <a:off x="6803422" y="2217972"/>
            <a:ext cx="198551" cy="198551"/>
          </a:xfrm>
          <a:prstGeom prst="ellipse">
            <a:avLst/>
          </a:prstGeom>
          <a:solidFill>
            <a:schemeClr val="accent5">
              <a:lumMod val="20000"/>
              <a:lumOff val="80000"/>
            </a:schemeClr>
          </a:solidFill>
          <a:ln w="19050" cap="rnd">
            <a:solidFill>
              <a:schemeClr val="accent1"/>
            </a:solidFill>
            <a:prstDash val="solid"/>
            <a:miter/>
            <a:headEnd type="none"/>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7" name="Oval 16">
            <a:extLst>
              <a:ext uri="{FF2B5EF4-FFF2-40B4-BE49-F238E27FC236}">
                <a16:creationId xmlns:a16="http://schemas.microsoft.com/office/drawing/2014/main" id="{1B940169-F9B7-4336-A9D2-FE1700F14153}"/>
              </a:ext>
            </a:extLst>
          </p:cNvPr>
          <p:cNvSpPr/>
          <p:nvPr/>
        </p:nvSpPr>
        <p:spPr>
          <a:xfrm>
            <a:off x="8199288" y="1823179"/>
            <a:ext cx="198551" cy="198551"/>
          </a:xfrm>
          <a:prstGeom prst="ellipse">
            <a:avLst/>
          </a:prstGeom>
          <a:solidFill>
            <a:schemeClr val="accent5">
              <a:lumMod val="20000"/>
              <a:lumOff val="80000"/>
            </a:schemeClr>
          </a:solidFill>
          <a:ln w="19050" cap="rnd">
            <a:solidFill>
              <a:schemeClr val="accent1"/>
            </a:solidFill>
            <a:prstDash val="solid"/>
            <a:miter/>
            <a:headEnd type="none"/>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8" name="Oval 17">
            <a:extLst>
              <a:ext uri="{FF2B5EF4-FFF2-40B4-BE49-F238E27FC236}">
                <a16:creationId xmlns:a16="http://schemas.microsoft.com/office/drawing/2014/main" id="{D4CED1A3-A363-4914-8AB6-861C4C745FBC}"/>
              </a:ext>
            </a:extLst>
          </p:cNvPr>
          <p:cNvSpPr/>
          <p:nvPr/>
        </p:nvSpPr>
        <p:spPr>
          <a:xfrm>
            <a:off x="5752496" y="4499922"/>
            <a:ext cx="198551" cy="198551"/>
          </a:xfrm>
          <a:prstGeom prst="ellipse">
            <a:avLst/>
          </a:prstGeom>
          <a:solidFill>
            <a:schemeClr val="accent2">
              <a:lumMod val="40000"/>
              <a:lumOff val="60000"/>
            </a:schemeClr>
          </a:solidFill>
          <a:ln w="19050" cap="rnd">
            <a:solidFill>
              <a:schemeClr val="accent2"/>
            </a:solidFill>
            <a:prstDash val="solid"/>
            <a:miter/>
            <a:headEnd type="none"/>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9" name="TextBox 18">
            <a:extLst>
              <a:ext uri="{FF2B5EF4-FFF2-40B4-BE49-F238E27FC236}">
                <a16:creationId xmlns:a16="http://schemas.microsoft.com/office/drawing/2014/main" id="{01FB456B-3C7D-4085-BD67-4B0BD3D7B545}"/>
              </a:ext>
            </a:extLst>
          </p:cNvPr>
          <p:cNvSpPr txBox="1"/>
          <p:nvPr/>
        </p:nvSpPr>
        <p:spPr>
          <a:xfrm>
            <a:off x="9331287" y="1648821"/>
            <a:ext cx="1389743" cy="433645"/>
          </a:xfrm>
          <a:prstGeom prst="rect">
            <a:avLst/>
          </a:prstGeom>
          <a:noFill/>
        </p:spPr>
        <p:txBody>
          <a:bodyPr wrap="square" tIns="0" rtlCol="0">
            <a:spAutoFit/>
          </a:bodyPr>
          <a:lstStyle/>
          <a:p>
            <a:pPr>
              <a:lnSpc>
                <a:spcPts val="1600"/>
              </a:lnSpc>
            </a:pPr>
            <a:r>
              <a:rPr lang="en-US" sz="1000" dirty="0">
                <a:solidFill>
                  <a:schemeClr val="accent1"/>
                </a:solidFill>
                <a:latin typeface="+mj-lt"/>
              </a:rPr>
              <a:t>Indifference curve of customer type A</a:t>
            </a:r>
          </a:p>
        </p:txBody>
      </p:sp>
      <p:sp>
        <p:nvSpPr>
          <p:cNvPr id="20" name="TextBox 19">
            <a:extLst>
              <a:ext uri="{FF2B5EF4-FFF2-40B4-BE49-F238E27FC236}">
                <a16:creationId xmlns:a16="http://schemas.microsoft.com/office/drawing/2014/main" id="{5509480A-6755-4CC1-9C13-8E03AABFBC47}"/>
              </a:ext>
            </a:extLst>
          </p:cNvPr>
          <p:cNvSpPr txBox="1"/>
          <p:nvPr/>
        </p:nvSpPr>
        <p:spPr>
          <a:xfrm>
            <a:off x="9331287" y="4082257"/>
            <a:ext cx="1389743" cy="433645"/>
          </a:xfrm>
          <a:prstGeom prst="rect">
            <a:avLst/>
          </a:prstGeom>
          <a:noFill/>
        </p:spPr>
        <p:txBody>
          <a:bodyPr wrap="square" tIns="0" rtlCol="0">
            <a:spAutoFit/>
          </a:bodyPr>
          <a:lstStyle/>
          <a:p>
            <a:pPr>
              <a:lnSpc>
                <a:spcPts val="1600"/>
              </a:lnSpc>
            </a:pPr>
            <a:r>
              <a:rPr lang="en-US" sz="1000" dirty="0">
                <a:solidFill>
                  <a:schemeClr val="accent2">
                    <a:lumMod val="75000"/>
                  </a:schemeClr>
                </a:solidFill>
                <a:latin typeface="+mj-lt"/>
              </a:rPr>
              <a:t>Indifference curve of customer type B</a:t>
            </a:r>
          </a:p>
        </p:txBody>
      </p:sp>
      <p:sp>
        <p:nvSpPr>
          <p:cNvPr id="26" name="TextBox 25">
            <a:extLst>
              <a:ext uri="{FF2B5EF4-FFF2-40B4-BE49-F238E27FC236}">
                <a16:creationId xmlns:a16="http://schemas.microsoft.com/office/drawing/2014/main" id="{8B285D83-D645-4EDC-A183-0E71A3C329EF}"/>
              </a:ext>
            </a:extLst>
          </p:cNvPr>
          <p:cNvSpPr txBox="1"/>
          <p:nvPr/>
        </p:nvSpPr>
        <p:spPr>
          <a:xfrm>
            <a:off x="5951047" y="2918290"/>
            <a:ext cx="946093" cy="246221"/>
          </a:xfrm>
          <a:prstGeom prst="rect">
            <a:avLst/>
          </a:prstGeom>
          <a:noFill/>
        </p:spPr>
        <p:txBody>
          <a:bodyPr wrap="none" rtlCol="0">
            <a:spAutoFit/>
          </a:bodyPr>
          <a:lstStyle/>
          <a:p>
            <a:r>
              <a:rPr lang="en-US" sz="1000" dirty="0"/>
              <a:t>Company A</a:t>
            </a:r>
          </a:p>
        </p:txBody>
      </p:sp>
      <p:sp>
        <p:nvSpPr>
          <p:cNvPr id="27" name="TextBox 26">
            <a:extLst>
              <a:ext uri="{FF2B5EF4-FFF2-40B4-BE49-F238E27FC236}">
                <a16:creationId xmlns:a16="http://schemas.microsoft.com/office/drawing/2014/main" id="{F61472C5-3585-45FF-A7AC-F86AC98B603C}"/>
              </a:ext>
            </a:extLst>
          </p:cNvPr>
          <p:cNvSpPr txBox="1"/>
          <p:nvPr/>
        </p:nvSpPr>
        <p:spPr>
          <a:xfrm>
            <a:off x="7010953" y="2231299"/>
            <a:ext cx="925253" cy="246221"/>
          </a:xfrm>
          <a:prstGeom prst="rect">
            <a:avLst/>
          </a:prstGeom>
          <a:noFill/>
        </p:spPr>
        <p:txBody>
          <a:bodyPr wrap="none" rtlCol="0">
            <a:spAutoFit/>
          </a:bodyPr>
          <a:lstStyle/>
          <a:p>
            <a:r>
              <a:rPr lang="en-US" sz="1000" dirty="0"/>
              <a:t>Company B</a:t>
            </a:r>
          </a:p>
        </p:txBody>
      </p:sp>
      <p:sp>
        <p:nvSpPr>
          <p:cNvPr id="28" name="TextBox 27">
            <a:extLst>
              <a:ext uri="{FF2B5EF4-FFF2-40B4-BE49-F238E27FC236}">
                <a16:creationId xmlns:a16="http://schemas.microsoft.com/office/drawing/2014/main" id="{D131AEC8-68F9-48F0-BE8D-B566FB280F9B}"/>
              </a:ext>
            </a:extLst>
          </p:cNvPr>
          <p:cNvSpPr txBox="1"/>
          <p:nvPr/>
        </p:nvSpPr>
        <p:spPr>
          <a:xfrm>
            <a:off x="8388217" y="1927558"/>
            <a:ext cx="955711" cy="246221"/>
          </a:xfrm>
          <a:prstGeom prst="rect">
            <a:avLst/>
          </a:prstGeom>
          <a:noFill/>
        </p:spPr>
        <p:txBody>
          <a:bodyPr wrap="none" rtlCol="0">
            <a:spAutoFit/>
          </a:bodyPr>
          <a:lstStyle/>
          <a:p>
            <a:r>
              <a:rPr lang="en-US" sz="1000" dirty="0"/>
              <a:t>Company C</a:t>
            </a:r>
          </a:p>
        </p:txBody>
      </p:sp>
      <p:sp>
        <p:nvSpPr>
          <p:cNvPr id="29" name="TextBox 28">
            <a:extLst>
              <a:ext uri="{FF2B5EF4-FFF2-40B4-BE49-F238E27FC236}">
                <a16:creationId xmlns:a16="http://schemas.microsoft.com/office/drawing/2014/main" id="{1A0057AD-C028-4FB6-9A50-F188E9B9FE02}"/>
              </a:ext>
            </a:extLst>
          </p:cNvPr>
          <p:cNvSpPr txBox="1"/>
          <p:nvPr/>
        </p:nvSpPr>
        <p:spPr>
          <a:xfrm>
            <a:off x="5951047" y="4575362"/>
            <a:ext cx="1059906" cy="246221"/>
          </a:xfrm>
          <a:prstGeom prst="rect">
            <a:avLst/>
          </a:prstGeom>
          <a:noFill/>
        </p:spPr>
        <p:txBody>
          <a:bodyPr wrap="none" rtlCol="0">
            <a:spAutoFit/>
          </a:bodyPr>
          <a:lstStyle/>
          <a:p>
            <a:r>
              <a:rPr lang="en-US" sz="1000" dirty="0"/>
              <a:t>Our company</a:t>
            </a:r>
          </a:p>
        </p:txBody>
      </p:sp>
      <p:sp>
        <p:nvSpPr>
          <p:cNvPr id="32" name="Arc 31">
            <a:extLst>
              <a:ext uri="{FF2B5EF4-FFF2-40B4-BE49-F238E27FC236}">
                <a16:creationId xmlns:a16="http://schemas.microsoft.com/office/drawing/2014/main" id="{6365F310-185A-448E-BCA5-A2E7D9EBDB57}"/>
              </a:ext>
            </a:extLst>
          </p:cNvPr>
          <p:cNvSpPr/>
          <p:nvPr/>
        </p:nvSpPr>
        <p:spPr>
          <a:xfrm>
            <a:off x="5447005" y="3099281"/>
            <a:ext cx="746856" cy="1402077"/>
          </a:xfrm>
          <a:prstGeom prst="arc">
            <a:avLst>
              <a:gd name="adj1" fmla="val 17239922"/>
              <a:gd name="adj2" fmla="val 4429085"/>
            </a:avLst>
          </a:prstGeom>
          <a:ln w="6350" cap="rnd">
            <a:solidFill>
              <a:schemeClr val="tx2">
                <a:lumMod val="60000"/>
                <a:lumOff val="40000"/>
              </a:schemeClr>
            </a:solidFill>
            <a:prstDash val="sysDash"/>
            <a:headEnd type="arrow" w="sm" len="sm"/>
            <a:tailEnd type="arrow"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7A8F2ECF-C477-4ED5-95DE-C7CAE868D59C}"/>
              </a:ext>
            </a:extLst>
          </p:cNvPr>
          <p:cNvSpPr txBox="1"/>
          <p:nvPr/>
        </p:nvSpPr>
        <p:spPr>
          <a:xfrm>
            <a:off x="6224504" y="3486864"/>
            <a:ext cx="1740580" cy="479811"/>
          </a:xfrm>
          <a:prstGeom prst="rect">
            <a:avLst/>
          </a:prstGeom>
          <a:noFill/>
        </p:spPr>
        <p:txBody>
          <a:bodyPr wrap="square" rtlCol="0">
            <a:spAutoFit/>
          </a:bodyPr>
          <a:lstStyle/>
          <a:p>
            <a:pPr>
              <a:lnSpc>
                <a:spcPts val="1600"/>
              </a:lnSpc>
            </a:pPr>
            <a:r>
              <a:rPr lang="en-US" sz="1000" b="1" dirty="0"/>
              <a:t>Surplus of value we offer to customer segment A</a:t>
            </a:r>
          </a:p>
        </p:txBody>
      </p:sp>
      <p:grpSp>
        <p:nvGrpSpPr>
          <p:cNvPr id="2" name="Group 1">
            <a:extLst>
              <a:ext uri="{FF2B5EF4-FFF2-40B4-BE49-F238E27FC236}">
                <a16:creationId xmlns:a16="http://schemas.microsoft.com/office/drawing/2014/main" id="{1D2FF6DA-7702-3F4E-9E0D-2A8EABB38CB7}"/>
              </a:ext>
            </a:extLst>
          </p:cNvPr>
          <p:cNvGrpSpPr/>
          <p:nvPr/>
        </p:nvGrpSpPr>
        <p:grpSpPr>
          <a:xfrm>
            <a:off x="4830330" y="1620676"/>
            <a:ext cx="329633" cy="3525703"/>
            <a:chOff x="4830330" y="1650172"/>
            <a:chExt cx="329633" cy="3525703"/>
          </a:xfrm>
        </p:grpSpPr>
        <p:cxnSp>
          <p:nvCxnSpPr>
            <p:cNvPr id="10" name="Straight Connector 9">
              <a:extLst>
                <a:ext uri="{FF2B5EF4-FFF2-40B4-BE49-F238E27FC236}">
                  <a16:creationId xmlns:a16="http://schemas.microsoft.com/office/drawing/2014/main" id="{631F1805-66F6-49D2-9C56-6B84D620AB9F}"/>
                </a:ext>
              </a:extLst>
            </p:cNvPr>
            <p:cNvCxnSpPr>
              <a:cxnSpLocks/>
            </p:cNvCxnSpPr>
            <p:nvPr/>
          </p:nvCxnSpPr>
          <p:spPr>
            <a:xfrm>
              <a:off x="5159963" y="1650172"/>
              <a:ext cx="0" cy="3525703"/>
            </a:xfrm>
            <a:prstGeom prst="line">
              <a:avLst/>
            </a:prstGeom>
            <a:noFill/>
            <a:ln w="19050" cap="rnd">
              <a:solidFill>
                <a:schemeClr val="bg1">
                  <a:lumMod val="50000"/>
                </a:schemeClr>
              </a:solidFill>
              <a:prstDash val="solid"/>
              <a:miter/>
              <a:headEnd type="arrow"/>
            </a:ln>
          </p:spPr>
        </p:cxnSp>
        <p:sp>
          <p:nvSpPr>
            <p:cNvPr id="35" name="TextBox 34">
              <a:extLst>
                <a:ext uri="{FF2B5EF4-FFF2-40B4-BE49-F238E27FC236}">
                  <a16:creationId xmlns:a16="http://schemas.microsoft.com/office/drawing/2014/main" id="{C64E91EF-C2A0-47BD-92CE-DFF1F076BCA2}"/>
                </a:ext>
              </a:extLst>
            </p:cNvPr>
            <p:cNvSpPr txBox="1"/>
            <p:nvPr/>
          </p:nvSpPr>
          <p:spPr>
            <a:xfrm rot="16200000">
              <a:off x="4687182" y="3289913"/>
              <a:ext cx="532518" cy="246221"/>
            </a:xfrm>
            <a:prstGeom prst="rect">
              <a:avLst/>
            </a:prstGeom>
            <a:noFill/>
          </p:spPr>
          <p:txBody>
            <a:bodyPr wrap="none" rtlCol="0">
              <a:spAutoFit/>
            </a:bodyPr>
            <a:lstStyle/>
            <a:p>
              <a:pPr algn="ctr"/>
              <a:r>
                <a:rPr lang="en-US" sz="1000" b="1" dirty="0">
                  <a:solidFill>
                    <a:srgbClr val="7F7F7F"/>
                  </a:solidFill>
                </a:rPr>
                <a:t>PRICE</a:t>
              </a:r>
            </a:p>
          </p:txBody>
        </p:sp>
      </p:grpSp>
      <p:grpSp>
        <p:nvGrpSpPr>
          <p:cNvPr id="3" name="Group 2">
            <a:extLst>
              <a:ext uri="{FF2B5EF4-FFF2-40B4-BE49-F238E27FC236}">
                <a16:creationId xmlns:a16="http://schemas.microsoft.com/office/drawing/2014/main" id="{6EC671B7-C578-3440-8B4F-34B0407933E5}"/>
              </a:ext>
            </a:extLst>
          </p:cNvPr>
          <p:cNvGrpSpPr/>
          <p:nvPr/>
        </p:nvGrpSpPr>
        <p:grpSpPr>
          <a:xfrm>
            <a:off x="5159963" y="5146379"/>
            <a:ext cx="5904252" cy="358596"/>
            <a:chOff x="5159963" y="5175875"/>
            <a:chExt cx="5904252" cy="358596"/>
          </a:xfrm>
        </p:grpSpPr>
        <p:cxnSp>
          <p:nvCxnSpPr>
            <p:cNvPr id="11" name="Straight Connector 10">
              <a:extLst>
                <a:ext uri="{FF2B5EF4-FFF2-40B4-BE49-F238E27FC236}">
                  <a16:creationId xmlns:a16="http://schemas.microsoft.com/office/drawing/2014/main" id="{C36766A8-5CE9-4302-ADEA-85CCC49A3E29}"/>
                </a:ext>
              </a:extLst>
            </p:cNvPr>
            <p:cNvCxnSpPr>
              <a:cxnSpLocks/>
            </p:cNvCxnSpPr>
            <p:nvPr/>
          </p:nvCxnSpPr>
          <p:spPr>
            <a:xfrm flipH="1">
              <a:off x="5159963" y="5175875"/>
              <a:ext cx="5904252" cy="0"/>
            </a:xfrm>
            <a:prstGeom prst="line">
              <a:avLst/>
            </a:prstGeom>
            <a:noFill/>
            <a:ln w="19050" cap="rnd">
              <a:solidFill>
                <a:schemeClr val="bg1">
                  <a:lumMod val="50000"/>
                </a:schemeClr>
              </a:solidFill>
              <a:prstDash val="solid"/>
              <a:miter/>
              <a:headEnd type="arrow"/>
            </a:ln>
          </p:spPr>
        </p:cxnSp>
        <p:sp>
          <p:nvSpPr>
            <p:cNvPr id="36" name="TextBox 35">
              <a:extLst>
                <a:ext uri="{FF2B5EF4-FFF2-40B4-BE49-F238E27FC236}">
                  <a16:creationId xmlns:a16="http://schemas.microsoft.com/office/drawing/2014/main" id="{1F4F225E-4BEC-429F-8B3D-A879E91C008D}"/>
                </a:ext>
              </a:extLst>
            </p:cNvPr>
            <p:cNvSpPr txBox="1"/>
            <p:nvPr/>
          </p:nvSpPr>
          <p:spPr>
            <a:xfrm>
              <a:off x="7824991" y="5288250"/>
              <a:ext cx="574196" cy="246221"/>
            </a:xfrm>
            <a:prstGeom prst="rect">
              <a:avLst/>
            </a:prstGeom>
            <a:noFill/>
          </p:spPr>
          <p:txBody>
            <a:bodyPr wrap="none" rtlCol="0">
              <a:spAutoFit/>
            </a:bodyPr>
            <a:lstStyle/>
            <a:p>
              <a:pPr algn="ctr"/>
              <a:r>
                <a:rPr lang="en-US" sz="1000" b="1" dirty="0">
                  <a:solidFill>
                    <a:srgbClr val="7F7F7F"/>
                  </a:solidFill>
                </a:rPr>
                <a:t>VALUE</a:t>
              </a:r>
            </a:p>
          </p:txBody>
        </p:sp>
      </p:grpSp>
      <p:sp>
        <p:nvSpPr>
          <p:cNvPr id="4" name="TextBox 3">
            <a:extLst>
              <a:ext uri="{FF2B5EF4-FFF2-40B4-BE49-F238E27FC236}">
                <a16:creationId xmlns:a16="http://schemas.microsoft.com/office/drawing/2014/main" id="{BB9C26EB-300F-4F10-8603-FE33730B9DB6}"/>
              </a:ext>
            </a:extLst>
          </p:cNvPr>
          <p:cNvSpPr txBox="1"/>
          <p:nvPr/>
        </p:nvSpPr>
        <p:spPr>
          <a:xfrm>
            <a:off x="683217" y="1760685"/>
            <a:ext cx="3217547" cy="1172116"/>
          </a:xfrm>
          <a:prstGeom prst="rect">
            <a:avLst/>
          </a:prstGeom>
          <a:noFill/>
        </p:spPr>
        <p:txBody>
          <a:bodyPr wrap="none" rtlCol="0">
            <a:spAutoFit/>
          </a:bodyPr>
          <a:lstStyle>
            <a:defPPr>
              <a:defRPr lang="en-US"/>
            </a:defPPr>
            <a:lvl1pPr algn="ct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lnSpc>
                <a:spcPct val="150000"/>
              </a:lnSpc>
            </a:pPr>
            <a:r>
              <a:rPr lang="en-US" dirty="0"/>
              <a:t>Competition-based</a:t>
            </a:r>
          </a:p>
          <a:p>
            <a:pPr algn="l">
              <a:lnSpc>
                <a:spcPct val="150000"/>
              </a:lnSpc>
            </a:pPr>
            <a:r>
              <a:rPr lang="en-US" dirty="0"/>
              <a:t>Pricing</a:t>
            </a:r>
          </a:p>
        </p:txBody>
      </p:sp>
      <p:sp>
        <p:nvSpPr>
          <p:cNvPr id="40" name="TextBox 39">
            <a:extLst>
              <a:ext uri="{FF2B5EF4-FFF2-40B4-BE49-F238E27FC236}">
                <a16:creationId xmlns:a16="http://schemas.microsoft.com/office/drawing/2014/main" id="{4C11BC79-22AC-4BE5-AFB8-BD986BE5B3E2}"/>
              </a:ext>
            </a:extLst>
          </p:cNvPr>
          <p:cNvSpPr txBox="1"/>
          <p:nvPr/>
        </p:nvSpPr>
        <p:spPr>
          <a:xfrm>
            <a:off x="683217" y="3520683"/>
            <a:ext cx="3451560" cy="1605119"/>
          </a:xfrm>
          <a:prstGeom prst="rect">
            <a:avLst/>
          </a:prstGeom>
          <a:noFill/>
        </p:spPr>
        <p:txBody>
          <a:bodyPr wrap="square" rtlCol="0">
            <a:spAutoFit/>
          </a:bodyPr>
          <a:lstStyle/>
          <a:p>
            <a:pPr>
              <a:lnSpc>
                <a:spcPts val="1700"/>
              </a:lnSpc>
              <a:spcAft>
                <a:spcPts val="600"/>
              </a:spcAft>
            </a:pPr>
            <a:r>
              <a:rPr lang="en-US" sz="1200" b="1" dirty="0">
                <a:gradFill>
                  <a:gsLst>
                    <a:gs pos="8000">
                      <a:schemeClr val="accent1"/>
                    </a:gs>
                    <a:gs pos="100000">
                      <a:schemeClr val="accent2"/>
                    </a:gs>
                  </a:gsLst>
                  <a:lin ang="5400000" scaled="1"/>
                </a:gradFill>
              </a:rPr>
              <a:t>We are attractive to two types of customers:</a:t>
            </a:r>
          </a:p>
          <a:p>
            <a:pPr>
              <a:lnSpc>
                <a:spcPts val="1700"/>
              </a:lnSpc>
              <a:spcAft>
                <a:spcPts val="600"/>
              </a:spcAft>
            </a:pPr>
            <a:endParaRPr lang="en-US" sz="1200" b="1" dirty="0">
              <a:gradFill>
                <a:gsLst>
                  <a:gs pos="8000">
                    <a:schemeClr val="accent1"/>
                  </a:gs>
                  <a:gs pos="100000">
                    <a:schemeClr val="accent2"/>
                  </a:gs>
                </a:gsLst>
                <a:lin ang="5400000" scaled="1"/>
              </a:gradFill>
            </a:endParaRPr>
          </a:p>
          <a:p>
            <a:pPr marL="171450" indent="-171450">
              <a:lnSpc>
                <a:spcPts val="1700"/>
              </a:lnSpc>
              <a:spcAft>
                <a:spcPts val="600"/>
              </a:spcAft>
              <a:buFont typeface="Arial" panose="020B0604020202020204" pitchFamily="34" charset="0"/>
              <a:buChar char="•"/>
            </a:pPr>
            <a:r>
              <a:rPr lang="en-US" sz="1000" dirty="0"/>
              <a:t>Customer type A gains a surplus of value where switching from traditional carriers to us.</a:t>
            </a:r>
          </a:p>
          <a:p>
            <a:pPr marL="171450" indent="-171450">
              <a:lnSpc>
                <a:spcPts val="1700"/>
              </a:lnSpc>
              <a:spcAft>
                <a:spcPts val="600"/>
              </a:spcAft>
              <a:buFont typeface="Arial" panose="020B0604020202020204" pitchFamily="34" charset="0"/>
              <a:buChar char="•"/>
            </a:pPr>
            <a:r>
              <a:rPr lang="en-US" sz="1000" dirty="0"/>
              <a:t>Customer type B now has access at a price they can afford</a:t>
            </a:r>
          </a:p>
        </p:txBody>
      </p:sp>
    </p:spTree>
    <p:extLst>
      <p:ext uri="{BB962C8B-B14F-4D97-AF65-F5344CB8AC3E}">
        <p14:creationId xmlns:p14="http://schemas.microsoft.com/office/powerpoint/2010/main" val="305959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5000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4000" fill="hold"/>
                                        <p:tgtEl>
                                          <p:spTgt spid="47"/>
                                        </p:tgtEl>
                                        <p:attrNameLst>
                                          <p:attrName>ppt_x</p:attrName>
                                        </p:attrNameLst>
                                      </p:cBhvr>
                                      <p:tavLst>
                                        <p:tav tm="0">
                                          <p:val>
                                            <p:strVal val="0-#ppt_w/2"/>
                                          </p:val>
                                        </p:tav>
                                        <p:tav tm="100000">
                                          <p:val>
                                            <p:strVal val="#ppt_x"/>
                                          </p:val>
                                        </p:tav>
                                      </p:tavLst>
                                    </p:anim>
                                    <p:anim calcmode="lin" valueType="num">
                                      <p:cBhvr additive="base">
                                        <p:cTn id="8" dur="4000" fill="hold"/>
                                        <p:tgtEl>
                                          <p:spTgt spid="47"/>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50000" fill="hold"/>
                                        <p:tgtEl>
                                          <p:spTgt spid="47"/>
                                        </p:tgtEl>
                                        <p:attrNameLst>
                                          <p:attrName>r</p:attrName>
                                        </p:attrNameLst>
                                      </p:cBhvr>
                                    </p:animRot>
                                  </p:childTnLst>
                                </p:cTn>
                              </p:par>
                              <p:par>
                                <p:cTn id="11" presetID="2" presetClass="entr" presetSubtype="6" decel="5000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4000" fill="hold"/>
                                        <p:tgtEl>
                                          <p:spTgt spid="30"/>
                                        </p:tgtEl>
                                        <p:attrNameLst>
                                          <p:attrName>ppt_x</p:attrName>
                                        </p:attrNameLst>
                                      </p:cBhvr>
                                      <p:tavLst>
                                        <p:tav tm="0">
                                          <p:val>
                                            <p:strVal val="1+#ppt_w/2"/>
                                          </p:val>
                                        </p:tav>
                                        <p:tav tm="100000">
                                          <p:val>
                                            <p:strVal val="#ppt_x"/>
                                          </p:val>
                                        </p:tav>
                                      </p:tavLst>
                                    </p:anim>
                                    <p:anim calcmode="lin" valueType="num">
                                      <p:cBhvr additive="base">
                                        <p:cTn id="14" dur="4000" fill="hold"/>
                                        <p:tgtEl>
                                          <p:spTgt spid="30"/>
                                        </p:tgtEl>
                                        <p:attrNameLst>
                                          <p:attrName>ppt_y</p:attrName>
                                        </p:attrNameLst>
                                      </p:cBhvr>
                                      <p:tavLst>
                                        <p:tav tm="0">
                                          <p:val>
                                            <p:strVal val="1+#ppt_h/2"/>
                                          </p:val>
                                        </p:tav>
                                        <p:tav tm="100000">
                                          <p:val>
                                            <p:strVal val="#ppt_y"/>
                                          </p:val>
                                        </p:tav>
                                      </p:tavLst>
                                    </p:anim>
                                  </p:childTnLst>
                                </p:cTn>
                              </p:par>
                              <p:par>
                                <p:cTn id="15" presetID="8" presetClass="emph" presetSubtype="0" fill="hold" nodeType="withEffect">
                                  <p:stCondLst>
                                    <p:cond delay="0"/>
                                  </p:stCondLst>
                                  <p:childTnLst>
                                    <p:animRot by="-21600000">
                                      <p:cBhvr>
                                        <p:cTn id="16" dur="50000" fill="hold"/>
                                        <p:tgtEl>
                                          <p:spTgt spid="30"/>
                                        </p:tgtEl>
                                        <p:attrNameLst>
                                          <p:attrName>r</p:attrName>
                                        </p:attrNameLst>
                                      </p:cBhvr>
                                    </p:animRot>
                                  </p:childTnLst>
                                </p:cTn>
                              </p:par>
                              <p:par>
                                <p:cTn id="17" presetID="12" presetClass="entr" presetSubtype="1"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2000"/>
                                        <p:tgtEl>
                                          <p:spTgt spid="40"/>
                                        </p:tgtEl>
                                        <p:attrNameLst>
                                          <p:attrName>ppt_y</p:attrName>
                                        </p:attrNameLst>
                                      </p:cBhvr>
                                      <p:tavLst>
                                        <p:tav tm="0">
                                          <p:val>
                                            <p:strVal val="#ppt_y-#ppt_h*1.125000"/>
                                          </p:val>
                                        </p:tav>
                                        <p:tav tm="100000">
                                          <p:val>
                                            <p:strVal val="#ppt_y"/>
                                          </p:val>
                                        </p:tav>
                                      </p:tavLst>
                                    </p:anim>
                                    <p:animEffect transition="in" filter="wipe(down)">
                                      <p:cBhvr>
                                        <p:cTn id="20" dur="2000"/>
                                        <p:tgtEl>
                                          <p:spTgt spid="40"/>
                                        </p:tgtEl>
                                      </p:cBhvr>
                                    </p:animEffect>
                                  </p:childTnLst>
                                </p:cTn>
                              </p:par>
                              <p:par>
                                <p:cTn id="21" presetID="2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1500"/>
                                        <p:tgtEl>
                                          <p:spTgt spid="2"/>
                                        </p:tgtEl>
                                      </p:cBhvr>
                                    </p:animEffec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500"/>
                                        <p:tgtEl>
                                          <p:spTgt spid="3"/>
                                        </p:tgtEl>
                                      </p:cBhvr>
                                    </p:animEffect>
                                  </p:childTnLst>
                                </p:cTn>
                              </p:par>
                              <p:par>
                                <p:cTn id="27" presetID="22" presetClass="entr" presetSubtype="8" fill="hold" nodeType="withEffect">
                                  <p:stCondLst>
                                    <p:cond delay="150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1500"/>
                                        <p:tgtEl>
                                          <p:spTgt spid="6"/>
                                        </p:tgtEl>
                                      </p:cBhvr>
                                    </p:animEffect>
                                  </p:childTnLst>
                                </p:cTn>
                              </p:par>
                              <p:par>
                                <p:cTn id="30" presetID="23" presetClass="entr" presetSubtype="16" fill="hold" grpId="0" nodeType="withEffect">
                                  <p:stCondLst>
                                    <p:cond delay="25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1000" fill="hold"/>
                                        <p:tgtEl>
                                          <p:spTgt spid="15"/>
                                        </p:tgtEl>
                                        <p:attrNameLst>
                                          <p:attrName>ppt_w</p:attrName>
                                        </p:attrNameLst>
                                      </p:cBhvr>
                                      <p:tavLst>
                                        <p:tav tm="0">
                                          <p:val>
                                            <p:fltVal val="0"/>
                                          </p:val>
                                        </p:tav>
                                        <p:tav tm="100000">
                                          <p:val>
                                            <p:strVal val="#ppt_w"/>
                                          </p:val>
                                        </p:tav>
                                      </p:tavLst>
                                    </p:anim>
                                    <p:anim calcmode="lin" valueType="num">
                                      <p:cBhvr>
                                        <p:cTn id="33" dur="1000" fill="hold"/>
                                        <p:tgtEl>
                                          <p:spTgt spid="15"/>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25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1000" fill="hold"/>
                                        <p:tgtEl>
                                          <p:spTgt spid="16"/>
                                        </p:tgtEl>
                                        <p:attrNameLst>
                                          <p:attrName>ppt_w</p:attrName>
                                        </p:attrNameLst>
                                      </p:cBhvr>
                                      <p:tavLst>
                                        <p:tav tm="0">
                                          <p:val>
                                            <p:fltVal val="0"/>
                                          </p:val>
                                        </p:tav>
                                        <p:tav tm="100000">
                                          <p:val>
                                            <p:strVal val="#ppt_w"/>
                                          </p:val>
                                        </p:tav>
                                      </p:tavLst>
                                    </p:anim>
                                    <p:anim calcmode="lin" valueType="num">
                                      <p:cBhvr>
                                        <p:cTn id="37" dur="1000" fill="hold"/>
                                        <p:tgtEl>
                                          <p:spTgt spid="16"/>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2500"/>
                                  </p:stCondLst>
                                  <p:childTnLst>
                                    <p:set>
                                      <p:cBhvr>
                                        <p:cTn id="39" dur="1" fill="hold">
                                          <p:stCondLst>
                                            <p:cond delay="0"/>
                                          </p:stCondLst>
                                        </p:cTn>
                                        <p:tgtEl>
                                          <p:spTgt spid="17"/>
                                        </p:tgtEl>
                                        <p:attrNameLst>
                                          <p:attrName>style.visibility</p:attrName>
                                        </p:attrNameLst>
                                      </p:cBhvr>
                                      <p:to>
                                        <p:strVal val="visible"/>
                                      </p:to>
                                    </p:set>
                                    <p:anim calcmode="lin" valueType="num">
                                      <p:cBhvr>
                                        <p:cTn id="40" dur="1000" fill="hold"/>
                                        <p:tgtEl>
                                          <p:spTgt spid="17"/>
                                        </p:tgtEl>
                                        <p:attrNameLst>
                                          <p:attrName>ppt_w</p:attrName>
                                        </p:attrNameLst>
                                      </p:cBhvr>
                                      <p:tavLst>
                                        <p:tav tm="0">
                                          <p:val>
                                            <p:fltVal val="0"/>
                                          </p:val>
                                        </p:tav>
                                        <p:tav tm="100000">
                                          <p:val>
                                            <p:strVal val="#ppt_w"/>
                                          </p:val>
                                        </p:tav>
                                      </p:tavLst>
                                    </p:anim>
                                    <p:anim calcmode="lin" valueType="num">
                                      <p:cBhvr>
                                        <p:cTn id="41" dur="1000" fill="hold"/>
                                        <p:tgtEl>
                                          <p:spTgt spid="17"/>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25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1000" fill="hold"/>
                                        <p:tgtEl>
                                          <p:spTgt spid="18"/>
                                        </p:tgtEl>
                                        <p:attrNameLst>
                                          <p:attrName>ppt_w</p:attrName>
                                        </p:attrNameLst>
                                      </p:cBhvr>
                                      <p:tavLst>
                                        <p:tav tm="0">
                                          <p:val>
                                            <p:fltVal val="0"/>
                                          </p:val>
                                        </p:tav>
                                        <p:tav tm="100000">
                                          <p:val>
                                            <p:strVal val="#ppt_w"/>
                                          </p:val>
                                        </p:tav>
                                      </p:tavLst>
                                    </p:anim>
                                    <p:anim calcmode="lin" valueType="num">
                                      <p:cBhvr>
                                        <p:cTn id="45" dur="1000" fill="hold"/>
                                        <p:tgtEl>
                                          <p:spTgt spid="18"/>
                                        </p:tgtEl>
                                        <p:attrNameLst>
                                          <p:attrName>ppt_h</p:attrName>
                                        </p:attrNameLst>
                                      </p:cBhvr>
                                      <p:tavLst>
                                        <p:tav tm="0">
                                          <p:val>
                                            <p:fltVal val="0"/>
                                          </p:val>
                                        </p:tav>
                                        <p:tav tm="100000">
                                          <p:val>
                                            <p:strVal val="#ppt_h"/>
                                          </p:val>
                                        </p:tav>
                                      </p:tavLst>
                                    </p:anim>
                                  </p:childTnLst>
                                </p:cTn>
                              </p:par>
                              <p:par>
                                <p:cTn id="46" presetID="12" presetClass="entr" presetSubtype="1" fill="hold" grpId="0" nodeType="withEffect">
                                  <p:stCondLst>
                                    <p:cond delay="25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1000"/>
                                        <p:tgtEl>
                                          <p:spTgt spid="20"/>
                                        </p:tgtEl>
                                        <p:attrNameLst>
                                          <p:attrName>ppt_y</p:attrName>
                                        </p:attrNameLst>
                                      </p:cBhvr>
                                      <p:tavLst>
                                        <p:tav tm="0">
                                          <p:val>
                                            <p:strVal val="#ppt_y-#ppt_h*1.125000"/>
                                          </p:val>
                                        </p:tav>
                                        <p:tav tm="100000">
                                          <p:val>
                                            <p:strVal val="#ppt_y"/>
                                          </p:val>
                                        </p:tav>
                                      </p:tavLst>
                                    </p:anim>
                                    <p:animEffect transition="in" filter="wipe(down)">
                                      <p:cBhvr>
                                        <p:cTn id="49" dur="1000"/>
                                        <p:tgtEl>
                                          <p:spTgt spid="20"/>
                                        </p:tgtEl>
                                      </p:cBhvr>
                                    </p:animEffect>
                                  </p:childTnLst>
                                </p:cTn>
                              </p:par>
                              <p:par>
                                <p:cTn id="50" presetID="12" presetClass="entr" presetSubtype="1" fill="hold" grpId="0" nodeType="withEffect">
                                  <p:stCondLst>
                                    <p:cond delay="250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1000"/>
                                        <p:tgtEl>
                                          <p:spTgt spid="19"/>
                                        </p:tgtEl>
                                        <p:attrNameLst>
                                          <p:attrName>ppt_y</p:attrName>
                                        </p:attrNameLst>
                                      </p:cBhvr>
                                      <p:tavLst>
                                        <p:tav tm="0">
                                          <p:val>
                                            <p:strVal val="#ppt_y-#ppt_h*1.125000"/>
                                          </p:val>
                                        </p:tav>
                                        <p:tav tm="100000">
                                          <p:val>
                                            <p:strVal val="#ppt_y"/>
                                          </p:val>
                                        </p:tav>
                                      </p:tavLst>
                                    </p:anim>
                                    <p:animEffect transition="in" filter="wipe(down)">
                                      <p:cBhvr>
                                        <p:cTn id="53" dur="1000"/>
                                        <p:tgtEl>
                                          <p:spTgt spid="19"/>
                                        </p:tgtEl>
                                      </p:cBhvr>
                                    </p:animEffect>
                                  </p:childTnLst>
                                </p:cTn>
                              </p:par>
                              <p:par>
                                <p:cTn id="54" presetID="10" presetClass="entr" presetSubtype="0" fill="hold" grpId="0" nodeType="withEffect">
                                  <p:stCondLst>
                                    <p:cond delay="250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childTnLst>
                                </p:cTn>
                              </p:par>
                              <p:par>
                                <p:cTn id="57" presetID="10" presetClass="entr" presetSubtype="0" fill="hold" grpId="0" nodeType="withEffect">
                                  <p:stCondLst>
                                    <p:cond delay="25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childTnLst>
                                </p:cTn>
                              </p:par>
                              <p:par>
                                <p:cTn id="60" presetID="10" presetClass="entr" presetSubtype="0" fill="hold" grpId="0" nodeType="withEffect">
                                  <p:stCondLst>
                                    <p:cond delay="25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childTnLst>
                                </p:cTn>
                              </p:par>
                              <p:par>
                                <p:cTn id="63" presetID="10" presetClass="entr" presetSubtype="0" fill="hold" grpId="0" nodeType="withEffect">
                                  <p:stCondLst>
                                    <p:cond delay="250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childTnLst>
                                </p:cTn>
                              </p:par>
                              <p:par>
                                <p:cTn id="66" presetID="16" presetClass="entr" presetSubtype="42" fill="hold" grpId="0" nodeType="withEffect">
                                  <p:stCondLst>
                                    <p:cond delay="3500"/>
                                  </p:stCondLst>
                                  <p:childTnLst>
                                    <p:set>
                                      <p:cBhvr>
                                        <p:cTn id="67" dur="1" fill="hold">
                                          <p:stCondLst>
                                            <p:cond delay="0"/>
                                          </p:stCondLst>
                                        </p:cTn>
                                        <p:tgtEl>
                                          <p:spTgt spid="32"/>
                                        </p:tgtEl>
                                        <p:attrNameLst>
                                          <p:attrName>style.visibility</p:attrName>
                                        </p:attrNameLst>
                                      </p:cBhvr>
                                      <p:to>
                                        <p:strVal val="visible"/>
                                      </p:to>
                                    </p:set>
                                    <p:animEffect transition="in" filter="barn(outHorizontal)">
                                      <p:cBhvr>
                                        <p:cTn id="68" dur="1000"/>
                                        <p:tgtEl>
                                          <p:spTgt spid="32"/>
                                        </p:tgtEl>
                                      </p:cBhvr>
                                    </p:animEffect>
                                  </p:childTnLst>
                                </p:cTn>
                              </p:par>
                              <p:par>
                                <p:cTn id="69" presetID="22" presetClass="entr" presetSubtype="8" fill="hold" grpId="0" nodeType="withEffect">
                                  <p:stCondLst>
                                    <p:cond delay="400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p:bldP spid="20" grpId="0"/>
      <p:bldP spid="26" grpId="0"/>
      <p:bldP spid="27" grpId="0"/>
      <p:bldP spid="28" grpId="0"/>
      <p:bldP spid="29" grpId="0"/>
      <p:bldP spid="32" grpId="0" animBg="1"/>
      <p:bldP spid="33" grpId="0"/>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8D63E067-3F42-4D90-83CC-4432F7ABEC00}"/>
              </a:ext>
            </a:extLst>
          </p:cNvPr>
          <p:cNvGrpSpPr/>
          <p:nvPr/>
        </p:nvGrpSpPr>
        <p:grpSpPr>
          <a:xfrm flipV="1">
            <a:off x="9228710" y="0"/>
            <a:ext cx="3977592" cy="1936731"/>
            <a:chOff x="7010400" y="4658854"/>
            <a:chExt cx="4516524" cy="2199145"/>
          </a:xfrm>
          <a:solidFill>
            <a:schemeClr val="bg1">
              <a:lumMod val="95000"/>
            </a:schemeClr>
          </a:solidFill>
        </p:grpSpPr>
        <p:sp>
          <p:nvSpPr>
            <p:cNvPr id="65" name="Freeform: Shape 64">
              <a:extLst>
                <a:ext uri="{FF2B5EF4-FFF2-40B4-BE49-F238E27FC236}">
                  <a16:creationId xmlns:a16="http://schemas.microsoft.com/office/drawing/2014/main" id="{86192326-452D-40F3-A8DC-0093D29087C1}"/>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67" name="Freeform: Shape 66">
              <a:extLst>
                <a:ext uri="{FF2B5EF4-FFF2-40B4-BE49-F238E27FC236}">
                  <a16:creationId xmlns:a16="http://schemas.microsoft.com/office/drawing/2014/main" id="{54061414-51DB-45CB-B75F-ED85580FCD16}"/>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grpSp>
        <p:nvGrpSpPr>
          <p:cNvPr id="3" name="Group 2">
            <a:extLst>
              <a:ext uri="{FF2B5EF4-FFF2-40B4-BE49-F238E27FC236}">
                <a16:creationId xmlns:a16="http://schemas.microsoft.com/office/drawing/2014/main" id="{C5F3B758-BE8A-FE41-AE9B-4BB26132A0C2}"/>
              </a:ext>
            </a:extLst>
          </p:cNvPr>
          <p:cNvGrpSpPr/>
          <p:nvPr/>
        </p:nvGrpSpPr>
        <p:grpSpPr>
          <a:xfrm>
            <a:off x="884722" y="1295156"/>
            <a:ext cx="4764801" cy="4909410"/>
            <a:chOff x="884722" y="1311198"/>
            <a:chExt cx="4764801" cy="4909410"/>
          </a:xfrm>
        </p:grpSpPr>
        <p:sp>
          <p:nvSpPr>
            <p:cNvPr id="69" name="Rectangle: Rounded Corners 68">
              <a:extLst>
                <a:ext uri="{FF2B5EF4-FFF2-40B4-BE49-F238E27FC236}">
                  <a16:creationId xmlns:a16="http://schemas.microsoft.com/office/drawing/2014/main" id="{03ACBF53-2D88-4500-999E-8E927F5F1305}"/>
                </a:ext>
              </a:extLst>
            </p:cNvPr>
            <p:cNvSpPr/>
            <p:nvPr/>
          </p:nvSpPr>
          <p:spPr>
            <a:xfrm>
              <a:off x="884722" y="1311198"/>
              <a:ext cx="4764801" cy="4909410"/>
            </a:xfrm>
            <a:prstGeom prst="roundRect">
              <a:avLst>
                <a:gd name="adj" fmla="val 2492"/>
              </a:avLst>
            </a:prstGeom>
            <a:gradFill>
              <a:gsLst>
                <a:gs pos="0">
                  <a:schemeClr val="accent1"/>
                </a:gs>
                <a:gs pos="23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7CE6EB2-BB70-B94C-BADA-E956484C694E}"/>
                </a:ext>
              </a:extLst>
            </p:cNvPr>
            <p:cNvSpPr txBox="1"/>
            <p:nvPr/>
          </p:nvSpPr>
          <p:spPr>
            <a:xfrm>
              <a:off x="1556558" y="1406510"/>
              <a:ext cx="3421128" cy="276999"/>
            </a:xfrm>
            <a:prstGeom prst="rect">
              <a:avLst/>
            </a:prstGeom>
            <a:noFill/>
          </p:spPr>
          <p:txBody>
            <a:bodyPr wrap="none" rtlCol="0">
              <a:spAutoFit/>
            </a:bodyPr>
            <a:lstStyle/>
            <a:p>
              <a:pPr algn="ctr"/>
              <a:r>
                <a:rPr lang="en-US" sz="1200" b="1" dirty="0">
                  <a:solidFill>
                    <a:schemeClr val="bg1"/>
                  </a:solidFill>
                </a:rPr>
                <a:t>Potential value loss from cost-based pricing</a:t>
              </a:r>
            </a:p>
          </p:txBody>
        </p:sp>
      </p:grpSp>
      <p:grpSp>
        <p:nvGrpSpPr>
          <p:cNvPr id="5" name="Group 4">
            <a:extLst>
              <a:ext uri="{FF2B5EF4-FFF2-40B4-BE49-F238E27FC236}">
                <a16:creationId xmlns:a16="http://schemas.microsoft.com/office/drawing/2014/main" id="{AC634593-6AF0-AA47-A964-4A2FF161F3F3}"/>
              </a:ext>
            </a:extLst>
          </p:cNvPr>
          <p:cNvGrpSpPr/>
          <p:nvPr/>
        </p:nvGrpSpPr>
        <p:grpSpPr>
          <a:xfrm>
            <a:off x="6542478" y="1295156"/>
            <a:ext cx="4764801" cy="4909410"/>
            <a:chOff x="6542478" y="1311198"/>
            <a:chExt cx="4764801" cy="4909410"/>
          </a:xfrm>
        </p:grpSpPr>
        <p:sp>
          <p:nvSpPr>
            <p:cNvPr id="71" name="Rectangle: Rounded Corners 70">
              <a:extLst>
                <a:ext uri="{FF2B5EF4-FFF2-40B4-BE49-F238E27FC236}">
                  <a16:creationId xmlns:a16="http://schemas.microsoft.com/office/drawing/2014/main" id="{1AB3F775-A146-4914-994C-17657051DB6E}"/>
                </a:ext>
              </a:extLst>
            </p:cNvPr>
            <p:cNvSpPr/>
            <p:nvPr/>
          </p:nvSpPr>
          <p:spPr>
            <a:xfrm>
              <a:off x="6542478" y="1311198"/>
              <a:ext cx="4764801" cy="4909410"/>
            </a:xfrm>
            <a:prstGeom prst="roundRect">
              <a:avLst>
                <a:gd name="adj" fmla="val 2492"/>
              </a:avLst>
            </a:prstGeom>
            <a:gradFill>
              <a:gsLst>
                <a:gs pos="0">
                  <a:schemeClr val="accent1"/>
                </a:gs>
                <a:gs pos="2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9ECA64A-2734-8148-87AD-CE3400148D07}"/>
                </a:ext>
              </a:extLst>
            </p:cNvPr>
            <p:cNvSpPr txBox="1"/>
            <p:nvPr/>
          </p:nvSpPr>
          <p:spPr>
            <a:xfrm>
              <a:off x="7352172" y="1406510"/>
              <a:ext cx="3145412" cy="276999"/>
            </a:xfrm>
            <a:prstGeom prst="rect">
              <a:avLst/>
            </a:prstGeom>
            <a:noFill/>
          </p:spPr>
          <p:txBody>
            <a:bodyPr wrap="none" rtlCol="0">
              <a:spAutoFit/>
            </a:bodyPr>
            <a:lstStyle/>
            <a:p>
              <a:pPr algn="ctr"/>
              <a:r>
                <a:rPr lang="en-US" sz="1200" b="1" dirty="0">
                  <a:solidFill>
                    <a:schemeClr val="bg1"/>
                  </a:solidFill>
                </a:rPr>
                <a:t>Capture value with value-based pricing</a:t>
              </a:r>
            </a:p>
          </p:txBody>
        </p:sp>
      </p:grpSp>
      <p:grpSp>
        <p:nvGrpSpPr>
          <p:cNvPr id="45" name="Group 44">
            <a:extLst>
              <a:ext uri="{FF2B5EF4-FFF2-40B4-BE49-F238E27FC236}">
                <a16:creationId xmlns:a16="http://schemas.microsoft.com/office/drawing/2014/main" id="{10A8FE3F-A649-4625-9D1A-BC0B34568838}"/>
              </a:ext>
            </a:extLst>
          </p:cNvPr>
          <p:cNvGrpSpPr/>
          <p:nvPr/>
        </p:nvGrpSpPr>
        <p:grpSpPr>
          <a:xfrm>
            <a:off x="-1580564" y="5548313"/>
            <a:ext cx="2837212" cy="1381468"/>
            <a:chOff x="7010400" y="4658854"/>
            <a:chExt cx="4516524" cy="2199145"/>
          </a:xfrm>
          <a:solidFill>
            <a:schemeClr val="bg1">
              <a:lumMod val="95000"/>
            </a:schemeClr>
          </a:solidFill>
        </p:grpSpPr>
        <p:sp>
          <p:nvSpPr>
            <p:cNvPr id="47" name="Freeform: Shape 46">
              <a:extLst>
                <a:ext uri="{FF2B5EF4-FFF2-40B4-BE49-F238E27FC236}">
                  <a16:creationId xmlns:a16="http://schemas.microsoft.com/office/drawing/2014/main" id="{B9203D08-A705-4A46-B1A4-2058061FACBB}"/>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
          <p:nvSpPr>
            <p:cNvPr id="48" name="Freeform: Shape 47">
              <a:extLst>
                <a:ext uri="{FF2B5EF4-FFF2-40B4-BE49-F238E27FC236}">
                  <a16:creationId xmlns:a16="http://schemas.microsoft.com/office/drawing/2014/main" id="{3C37BC59-B2FF-4F76-A4A6-6EADC65EA553}"/>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grpSp>
      <p:sp>
        <p:nvSpPr>
          <p:cNvPr id="12" name="TextBox 11">
            <a:extLst>
              <a:ext uri="{FF2B5EF4-FFF2-40B4-BE49-F238E27FC236}">
                <a16:creationId xmlns:a16="http://schemas.microsoft.com/office/drawing/2014/main" id="{CF33914C-C548-4A30-BC97-09D3B8E5EAE2}"/>
              </a:ext>
            </a:extLst>
          </p:cNvPr>
          <p:cNvSpPr txBox="1"/>
          <p:nvPr/>
        </p:nvSpPr>
        <p:spPr>
          <a:xfrm>
            <a:off x="4442029" y="415824"/>
            <a:ext cx="3320140" cy="489236"/>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nSpc>
                <a:spcPts val="3400"/>
              </a:lnSpc>
            </a:pPr>
            <a:r>
              <a:rPr lang="en-US" dirty="0"/>
              <a:t>Value-Based Pricing</a:t>
            </a:r>
          </a:p>
        </p:txBody>
      </p:sp>
      <p:sp>
        <p:nvSpPr>
          <p:cNvPr id="7" name="Rectangle: Rounded Corners 6">
            <a:extLst>
              <a:ext uri="{FF2B5EF4-FFF2-40B4-BE49-F238E27FC236}">
                <a16:creationId xmlns:a16="http://schemas.microsoft.com/office/drawing/2014/main" id="{F718FA11-DBC1-489A-950D-87C9ECF18ECB}"/>
              </a:ext>
            </a:extLst>
          </p:cNvPr>
          <p:cNvSpPr/>
          <p:nvPr/>
        </p:nvSpPr>
        <p:spPr>
          <a:xfrm>
            <a:off x="755642" y="1772434"/>
            <a:ext cx="5022960" cy="4361672"/>
          </a:xfrm>
          <a:prstGeom prst="roundRect">
            <a:avLst>
              <a:gd name="adj" fmla="val 1663"/>
            </a:avLst>
          </a:prstGeom>
          <a:solidFill>
            <a:schemeClr val="bg1"/>
          </a:solidFill>
          <a:ln>
            <a:gradFill>
              <a:gsLst>
                <a:gs pos="0">
                  <a:schemeClr val="accent1"/>
                </a:gs>
                <a:gs pos="100000">
                  <a:schemeClr val="accent2"/>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endParaRPr lang="en-US" sz="1000">
              <a:solidFill>
                <a:schemeClr val="tx1"/>
              </a:solidFill>
            </a:endParaRPr>
          </a:p>
        </p:txBody>
      </p:sp>
      <p:sp>
        <p:nvSpPr>
          <p:cNvPr id="26" name="TextBox 25">
            <a:extLst>
              <a:ext uri="{FF2B5EF4-FFF2-40B4-BE49-F238E27FC236}">
                <a16:creationId xmlns:a16="http://schemas.microsoft.com/office/drawing/2014/main" id="{243CE354-0CA3-4B23-A540-60AB16C7BAE3}"/>
              </a:ext>
            </a:extLst>
          </p:cNvPr>
          <p:cNvSpPr txBox="1"/>
          <p:nvPr/>
        </p:nvSpPr>
        <p:spPr>
          <a:xfrm>
            <a:off x="1017314" y="2657635"/>
            <a:ext cx="2036989" cy="565476"/>
          </a:xfrm>
          <a:prstGeom prst="rect">
            <a:avLst/>
          </a:prstGeom>
          <a:noFill/>
        </p:spPr>
        <p:txBody>
          <a:bodyPr wrap="square" tIns="0" rtlCol="0" anchor="ctr" anchorCtr="0">
            <a:spAutoFit/>
          </a:bodyPr>
          <a:lstStyle/>
          <a:p>
            <a:pPr algn="r">
              <a:lnSpc>
                <a:spcPts val="1400"/>
              </a:lnSpc>
            </a:pPr>
            <a:r>
              <a:rPr lang="en-US" sz="900" dirty="0"/>
              <a:t>This is the value you would have been incentivized to create if you used value-based pricing</a:t>
            </a:r>
          </a:p>
        </p:txBody>
      </p:sp>
      <p:grpSp>
        <p:nvGrpSpPr>
          <p:cNvPr id="6" name="Group 5">
            <a:extLst>
              <a:ext uri="{FF2B5EF4-FFF2-40B4-BE49-F238E27FC236}">
                <a16:creationId xmlns:a16="http://schemas.microsoft.com/office/drawing/2014/main" id="{AC845A7D-57B7-3049-8CB2-812B5BC4861B}"/>
              </a:ext>
            </a:extLst>
          </p:cNvPr>
          <p:cNvGrpSpPr/>
          <p:nvPr/>
        </p:nvGrpSpPr>
        <p:grpSpPr>
          <a:xfrm>
            <a:off x="3612604" y="3646993"/>
            <a:ext cx="1889516" cy="1059862"/>
            <a:chOff x="3612604" y="3646993"/>
            <a:chExt cx="1889516" cy="1059862"/>
          </a:xfrm>
        </p:grpSpPr>
        <p:grpSp>
          <p:nvGrpSpPr>
            <p:cNvPr id="31" name="Group 30">
              <a:extLst>
                <a:ext uri="{FF2B5EF4-FFF2-40B4-BE49-F238E27FC236}">
                  <a16:creationId xmlns:a16="http://schemas.microsoft.com/office/drawing/2014/main" id="{019C2B0B-88F5-449B-8C5F-671FCC591AAF}"/>
                </a:ext>
              </a:extLst>
            </p:cNvPr>
            <p:cNvGrpSpPr/>
            <p:nvPr/>
          </p:nvGrpSpPr>
          <p:grpSpPr>
            <a:xfrm>
              <a:off x="3612604" y="3646993"/>
              <a:ext cx="1455113" cy="1059862"/>
              <a:chOff x="3267122" y="3665259"/>
              <a:chExt cx="1665525" cy="1059862"/>
            </a:xfrm>
          </p:grpSpPr>
          <p:cxnSp>
            <p:nvCxnSpPr>
              <p:cNvPr id="30" name="Straight Connector 29">
                <a:extLst>
                  <a:ext uri="{FF2B5EF4-FFF2-40B4-BE49-F238E27FC236}">
                    <a16:creationId xmlns:a16="http://schemas.microsoft.com/office/drawing/2014/main" id="{3D158565-12C1-4901-BC78-8632D96F4182}"/>
                  </a:ext>
                </a:extLst>
              </p:cNvPr>
              <p:cNvCxnSpPr>
                <a:stCxn id="14" idx="0"/>
              </p:cNvCxnSpPr>
              <p:nvPr/>
            </p:nvCxnSpPr>
            <p:spPr>
              <a:xfrm flipH="1">
                <a:off x="3267122" y="3665259"/>
                <a:ext cx="1665525" cy="0"/>
              </a:xfrm>
              <a:prstGeom prst="line">
                <a:avLst/>
              </a:prstGeom>
              <a:ln w="6350" cap="rnd">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20175F8-0A36-4BC3-83DE-FF889DEC4283}"/>
                  </a:ext>
                </a:extLst>
              </p:cNvPr>
              <p:cNvCxnSpPr/>
              <p:nvPr/>
            </p:nvCxnSpPr>
            <p:spPr>
              <a:xfrm flipH="1">
                <a:off x="3267122" y="4725121"/>
                <a:ext cx="1665525" cy="0"/>
              </a:xfrm>
              <a:prstGeom prst="line">
                <a:avLst/>
              </a:prstGeom>
              <a:ln w="6350" cap="rnd">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E2B1AF6-0A0E-4AC8-88C6-5E4E313BD9DF}"/>
                </a:ext>
              </a:extLst>
            </p:cNvPr>
            <p:cNvGrpSpPr/>
            <p:nvPr/>
          </p:nvGrpSpPr>
          <p:grpSpPr>
            <a:xfrm>
              <a:off x="4633314" y="3646993"/>
              <a:ext cx="868806" cy="1059862"/>
              <a:chOff x="2424273" y="3665259"/>
              <a:chExt cx="868806" cy="1059862"/>
            </a:xfrm>
          </p:grpSpPr>
          <p:cxnSp>
            <p:nvCxnSpPr>
              <p:cNvPr id="34" name="Straight Connector 33">
                <a:extLst>
                  <a:ext uri="{FF2B5EF4-FFF2-40B4-BE49-F238E27FC236}">
                    <a16:creationId xmlns:a16="http://schemas.microsoft.com/office/drawing/2014/main" id="{E180B95D-A5D1-45A5-BCC8-40CB21B402EA}"/>
                  </a:ext>
                </a:extLst>
              </p:cNvPr>
              <p:cNvCxnSpPr/>
              <p:nvPr/>
            </p:nvCxnSpPr>
            <p:spPr>
              <a:xfrm>
                <a:off x="2858676" y="3665259"/>
                <a:ext cx="0" cy="1059862"/>
              </a:xfrm>
              <a:prstGeom prst="line">
                <a:avLst/>
              </a:prstGeom>
              <a:ln w="6350" cap="rnd">
                <a:solidFill>
                  <a:schemeClr val="tx2">
                    <a:lumMod val="60000"/>
                    <a:lumOff val="40000"/>
                  </a:schemeClr>
                </a:solidFill>
                <a:prstDash val="sys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84C541-4909-46C6-BEBA-15392AD895A0}"/>
                  </a:ext>
                </a:extLst>
              </p:cNvPr>
              <p:cNvSpPr txBox="1"/>
              <p:nvPr/>
            </p:nvSpPr>
            <p:spPr>
              <a:xfrm>
                <a:off x="2424273" y="3966675"/>
                <a:ext cx="868806" cy="385939"/>
              </a:xfrm>
              <a:prstGeom prst="rect">
                <a:avLst/>
              </a:prstGeom>
              <a:solidFill>
                <a:schemeClr val="bg1"/>
              </a:solidFill>
            </p:spPr>
            <p:txBody>
              <a:bodyPr wrap="square" tIns="0" rtlCol="0" anchor="ctr" anchorCtr="0">
                <a:spAutoFit/>
              </a:bodyPr>
              <a:lstStyle/>
              <a:p>
                <a:pPr algn="ctr">
                  <a:lnSpc>
                    <a:spcPts val="1400"/>
                  </a:lnSpc>
                </a:pPr>
                <a:r>
                  <a:rPr lang="en-US" sz="900" b="1" dirty="0">
                    <a:solidFill>
                      <a:schemeClr val="tx2"/>
                    </a:solidFill>
                  </a:rPr>
                  <a:t>Total value</a:t>
                </a:r>
              </a:p>
              <a:p>
                <a:pPr algn="ctr">
                  <a:lnSpc>
                    <a:spcPts val="1400"/>
                  </a:lnSpc>
                </a:pPr>
                <a:r>
                  <a:rPr lang="en-US" sz="900" b="1" dirty="0">
                    <a:solidFill>
                      <a:schemeClr val="tx2"/>
                    </a:solidFill>
                  </a:rPr>
                  <a:t>created</a:t>
                </a:r>
              </a:p>
            </p:txBody>
          </p:sp>
        </p:grpSp>
      </p:grpSp>
      <p:sp>
        <p:nvSpPr>
          <p:cNvPr id="41" name="TextBox 40">
            <a:extLst>
              <a:ext uri="{FF2B5EF4-FFF2-40B4-BE49-F238E27FC236}">
                <a16:creationId xmlns:a16="http://schemas.microsoft.com/office/drawing/2014/main" id="{681CA7C2-5868-4A8C-AEB5-8AAD7A6A18B1}"/>
              </a:ext>
            </a:extLst>
          </p:cNvPr>
          <p:cNvSpPr txBox="1"/>
          <p:nvPr/>
        </p:nvSpPr>
        <p:spPr>
          <a:xfrm>
            <a:off x="850892" y="4199011"/>
            <a:ext cx="2203412" cy="206403"/>
          </a:xfrm>
          <a:prstGeom prst="rect">
            <a:avLst/>
          </a:prstGeom>
          <a:noFill/>
        </p:spPr>
        <p:txBody>
          <a:bodyPr wrap="square" tIns="0" rtlCol="0" anchor="ctr" anchorCtr="0">
            <a:spAutoFit/>
          </a:bodyPr>
          <a:lstStyle/>
          <a:p>
            <a:pPr algn="r">
              <a:lnSpc>
                <a:spcPts val="1400"/>
              </a:lnSpc>
            </a:pPr>
            <a:r>
              <a:rPr lang="en-US" sz="900" dirty="0"/>
              <a:t>Cost-based price with 25% margin</a:t>
            </a:r>
          </a:p>
        </p:txBody>
      </p:sp>
      <p:sp>
        <p:nvSpPr>
          <p:cNvPr id="50" name="TextBox 49">
            <a:extLst>
              <a:ext uri="{FF2B5EF4-FFF2-40B4-BE49-F238E27FC236}">
                <a16:creationId xmlns:a16="http://schemas.microsoft.com/office/drawing/2014/main" id="{6026898B-119C-42B4-B03C-58D9ADD3FC21}"/>
              </a:ext>
            </a:extLst>
          </p:cNvPr>
          <p:cNvSpPr txBox="1"/>
          <p:nvPr/>
        </p:nvSpPr>
        <p:spPr>
          <a:xfrm>
            <a:off x="1662114" y="4513885"/>
            <a:ext cx="1392190" cy="385939"/>
          </a:xfrm>
          <a:prstGeom prst="rect">
            <a:avLst/>
          </a:prstGeom>
          <a:noFill/>
        </p:spPr>
        <p:txBody>
          <a:bodyPr wrap="square" tIns="0" rtlCol="0" anchor="ctr" anchorCtr="0">
            <a:spAutoFit/>
          </a:bodyPr>
          <a:lstStyle/>
          <a:p>
            <a:pPr algn="r">
              <a:lnSpc>
                <a:spcPts val="1400"/>
              </a:lnSpc>
            </a:pPr>
            <a:r>
              <a:rPr lang="en-US" sz="900" dirty="0"/>
              <a:t>Value captured with cost-based price</a:t>
            </a:r>
          </a:p>
        </p:txBody>
      </p:sp>
      <p:sp>
        <p:nvSpPr>
          <p:cNvPr id="11" name="Rectangle: Rounded Corners 10">
            <a:extLst>
              <a:ext uri="{FF2B5EF4-FFF2-40B4-BE49-F238E27FC236}">
                <a16:creationId xmlns:a16="http://schemas.microsoft.com/office/drawing/2014/main" id="{27124470-86B9-41F2-8FBE-F0E9936BCAB6}"/>
              </a:ext>
            </a:extLst>
          </p:cNvPr>
          <p:cNvSpPr/>
          <p:nvPr/>
        </p:nvSpPr>
        <p:spPr>
          <a:xfrm>
            <a:off x="6413398" y="1772434"/>
            <a:ext cx="5022960" cy="4361672"/>
          </a:xfrm>
          <a:prstGeom prst="roundRect">
            <a:avLst>
              <a:gd name="adj" fmla="val 1663"/>
            </a:avLst>
          </a:prstGeom>
          <a:solidFill>
            <a:schemeClr val="bg1"/>
          </a:solidFill>
          <a:ln>
            <a:gradFill>
              <a:gsLst>
                <a:gs pos="0">
                  <a:schemeClr val="accent1"/>
                </a:gs>
                <a:gs pos="100000">
                  <a:schemeClr val="accent2"/>
                </a:gs>
              </a:gsLst>
              <a:lin ang="5400000" scaled="1"/>
            </a:gra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endParaRPr lang="en-US" sz="1000">
              <a:solidFill>
                <a:schemeClr val="tx1"/>
              </a:solidFill>
            </a:endParaRPr>
          </a:p>
        </p:txBody>
      </p:sp>
      <p:grpSp>
        <p:nvGrpSpPr>
          <p:cNvPr id="9" name="Group 8">
            <a:extLst>
              <a:ext uri="{FF2B5EF4-FFF2-40B4-BE49-F238E27FC236}">
                <a16:creationId xmlns:a16="http://schemas.microsoft.com/office/drawing/2014/main" id="{59825E38-B904-F54E-943A-9854788E99F7}"/>
              </a:ext>
            </a:extLst>
          </p:cNvPr>
          <p:cNvGrpSpPr/>
          <p:nvPr/>
        </p:nvGrpSpPr>
        <p:grpSpPr>
          <a:xfrm>
            <a:off x="6691508" y="2258210"/>
            <a:ext cx="1278965" cy="2219789"/>
            <a:chOff x="6691508" y="2258210"/>
            <a:chExt cx="1278965" cy="2219789"/>
          </a:xfrm>
        </p:grpSpPr>
        <p:grpSp>
          <p:nvGrpSpPr>
            <p:cNvPr id="59" name="Group 58">
              <a:extLst>
                <a:ext uri="{FF2B5EF4-FFF2-40B4-BE49-F238E27FC236}">
                  <a16:creationId xmlns:a16="http://schemas.microsoft.com/office/drawing/2014/main" id="{20E4649D-2C9A-4E3C-9539-4B09A32E9208}"/>
                </a:ext>
              </a:extLst>
            </p:cNvPr>
            <p:cNvGrpSpPr/>
            <p:nvPr/>
          </p:nvGrpSpPr>
          <p:grpSpPr>
            <a:xfrm>
              <a:off x="7125911" y="2258211"/>
              <a:ext cx="844562" cy="2219788"/>
              <a:chOff x="3267122" y="3665259"/>
              <a:chExt cx="1665525" cy="1059862"/>
            </a:xfrm>
          </p:grpSpPr>
          <p:cxnSp>
            <p:nvCxnSpPr>
              <p:cNvPr id="60" name="Straight Connector 59">
                <a:extLst>
                  <a:ext uri="{FF2B5EF4-FFF2-40B4-BE49-F238E27FC236}">
                    <a16:creationId xmlns:a16="http://schemas.microsoft.com/office/drawing/2014/main" id="{4E5E69A6-A6A6-4BA9-8A0E-DF0B18296E21}"/>
                  </a:ext>
                </a:extLst>
              </p:cNvPr>
              <p:cNvCxnSpPr/>
              <p:nvPr/>
            </p:nvCxnSpPr>
            <p:spPr>
              <a:xfrm flipH="1">
                <a:off x="3267122" y="3665259"/>
                <a:ext cx="1665525" cy="0"/>
              </a:xfrm>
              <a:prstGeom prst="line">
                <a:avLst/>
              </a:prstGeom>
              <a:ln w="6350" cap="rnd">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DF4979B-4D31-4517-B85A-2A1F30B2766E}"/>
                  </a:ext>
                </a:extLst>
              </p:cNvPr>
              <p:cNvCxnSpPr/>
              <p:nvPr/>
            </p:nvCxnSpPr>
            <p:spPr>
              <a:xfrm flipH="1">
                <a:off x="3267122" y="4725121"/>
                <a:ext cx="1665525" cy="0"/>
              </a:xfrm>
              <a:prstGeom prst="line">
                <a:avLst/>
              </a:prstGeom>
              <a:ln w="6350" cap="rnd">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5CA79391-0FEB-4781-B89F-148325C889A5}"/>
                </a:ext>
              </a:extLst>
            </p:cNvPr>
            <p:cNvGrpSpPr/>
            <p:nvPr/>
          </p:nvGrpSpPr>
          <p:grpSpPr>
            <a:xfrm>
              <a:off x="6691508" y="2258210"/>
              <a:ext cx="868806" cy="2219788"/>
              <a:chOff x="2424273" y="3665259"/>
              <a:chExt cx="868806" cy="1059862"/>
            </a:xfrm>
          </p:grpSpPr>
          <p:cxnSp>
            <p:nvCxnSpPr>
              <p:cNvPr id="56" name="Straight Connector 55">
                <a:extLst>
                  <a:ext uri="{FF2B5EF4-FFF2-40B4-BE49-F238E27FC236}">
                    <a16:creationId xmlns:a16="http://schemas.microsoft.com/office/drawing/2014/main" id="{F23D80F9-A3A7-479F-A629-B69F46F73548}"/>
                  </a:ext>
                </a:extLst>
              </p:cNvPr>
              <p:cNvCxnSpPr/>
              <p:nvPr/>
            </p:nvCxnSpPr>
            <p:spPr>
              <a:xfrm>
                <a:off x="2858676" y="3665259"/>
                <a:ext cx="0" cy="1059862"/>
              </a:xfrm>
              <a:prstGeom prst="line">
                <a:avLst/>
              </a:prstGeom>
              <a:ln w="6350" cap="rnd">
                <a:solidFill>
                  <a:schemeClr val="tx2">
                    <a:lumMod val="60000"/>
                    <a:lumOff val="40000"/>
                  </a:schemeClr>
                </a:solidFill>
                <a:prstDash val="sysDash"/>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A16AEE9-8389-419D-ADA4-5F426C958598}"/>
                  </a:ext>
                </a:extLst>
              </p:cNvPr>
              <p:cNvSpPr txBox="1"/>
              <p:nvPr/>
            </p:nvSpPr>
            <p:spPr>
              <a:xfrm>
                <a:off x="2424273" y="4008619"/>
                <a:ext cx="868806" cy="302050"/>
              </a:xfrm>
              <a:prstGeom prst="rect">
                <a:avLst/>
              </a:prstGeom>
              <a:solidFill>
                <a:schemeClr val="bg1"/>
              </a:solidFill>
            </p:spPr>
            <p:txBody>
              <a:bodyPr wrap="square" tIns="0" rtlCol="0" anchor="ctr" anchorCtr="0">
                <a:noAutofit/>
              </a:bodyPr>
              <a:lstStyle/>
              <a:p>
                <a:pPr algn="ctr">
                  <a:lnSpc>
                    <a:spcPts val="1400"/>
                  </a:lnSpc>
                </a:pPr>
                <a:r>
                  <a:rPr lang="en-US" sz="900" b="1" dirty="0">
                    <a:solidFill>
                      <a:schemeClr val="tx2"/>
                    </a:solidFill>
                  </a:rPr>
                  <a:t>Total value</a:t>
                </a:r>
              </a:p>
              <a:p>
                <a:pPr algn="ctr">
                  <a:lnSpc>
                    <a:spcPts val="1400"/>
                  </a:lnSpc>
                </a:pPr>
                <a:r>
                  <a:rPr lang="en-US" sz="900" b="1" dirty="0">
                    <a:solidFill>
                      <a:schemeClr val="tx2"/>
                    </a:solidFill>
                  </a:rPr>
                  <a:t>created</a:t>
                </a:r>
              </a:p>
            </p:txBody>
          </p:sp>
        </p:grpSp>
      </p:grpSp>
      <p:sp>
        <p:nvSpPr>
          <p:cNvPr id="62" name="TextBox 61">
            <a:extLst>
              <a:ext uri="{FF2B5EF4-FFF2-40B4-BE49-F238E27FC236}">
                <a16:creationId xmlns:a16="http://schemas.microsoft.com/office/drawing/2014/main" id="{9CB87C7B-2FD3-4796-9948-A2F94344B580}"/>
              </a:ext>
            </a:extLst>
          </p:cNvPr>
          <p:cNvSpPr txBox="1"/>
          <p:nvPr/>
        </p:nvSpPr>
        <p:spPr>
          <a:xfrm flipH="1">
            <a:off x="9181278" y="3266864"/>
            <a:ext cx="2159830" cy="206403"/>
          </a:xfrm>
          <a:prstGeom prst="rect">
            <a:avLst/>
          </a:prstGeom>
          <a:noFill/>
        </p:spPr>
        <p:txBody>
          <a:bodyPr wrap="square" tIns="0" rtlCol="0" anchor="ctr" anchorCtr="0">
            <a:spAutoFit/>
          </a:bodyPr>
          <a:lstStyle/>
          <a:p>
            <a:pPr>
              <a:lnSpc>
                <a:spcPts val="1400"/>
              </a:lnSpc>
            </a:pPr>
            <a:r>
              <a:rPr lang="en-US" sz="900" b="1" dirty="0"/>
              <a:t>Good point for value-based price</a:t>
            </a:r>
          </a:p>
        </p:txBody>
      </p:sp>
      <p:cxnSp>
        <p:nvCxnSpPr>
          <p:cNvPr id="63" name="Straight Connector 62">
            <a:extLst>
              <a:ext uri="{FF2B5EF4-FFF2-40B4-BE49-F238E27FC236}">
                <a16:creationId xmlns:a16="http://schemas.microsoft.com/office/drawing/2014/main" id="{1F78754F-E978-4C8C-BD4D-07531B007607}"/>
              </a:ext>
            </a:extLst>
          </p:cNvPr>
          <p:cNvCxnSpPr>
            <a:cxnSpLocks/>
            <a:endCxn id="62" idx="3"/>
          </p:cNvCxnSpPr>
          <p:nvPr/>
        </p:nvCxnSpPr>
        <p:spPr>
          <a:xfrm>
            <a:off x="8692280" y="3370066"/>
            <a:ext cx="488998" cy="0"/>
          </a:xfrm>
          <a:prstGeom prst="line">
            <a:avLst/>
          </a:prstGeom>
          <a:ln w="6350" cap="rnd">
            <a:solidFill>
              <a:schemeClr val="tx2"/>
            </a:solidFill>
            <a:prstDash val="solid"/>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0181DC9-FE91-4FAC-8C95-041A22EC63C0}"/>
              </a:ext>
            </a:extLst>
          </p:cNvPr>
          <p:cNvSpPr txBox="1"/>
          <p:nvPr/>
        </p:nvSpPr>
        <p:spPr>
          <a:xfrm>
            <a:off x="8778236" y="3875553"/>
            <a:ext cx="2439270" cy="1540102"/>
          </a:xfrm>
          <a:prstGeom prst="rect">
            <a:avLst/>
          </a:prstGeom>
          <a:noFill/>
        </p:spPr>
        <p:txBody>
          <a:bodyPr wrap="square" tIns="0" rtlCol="0" anchor="ctr" anchorCtr="0">
            <a:spAutoFit/>
          </a:bodyPr>
          <a:lstStyle/>
          <a:p>
            <a:pPr>
              <a:lnSpc>
                <a:spcPts val="1400"/>
              </a:lnSpc>
              <a:spcAft>
                <a:spcPts val="600"/>
              </a:spcAft>
            </a:pPr>
            <a:r>
              <a:rPr lang="en-US" sz="900" b="1" dirty="0"/>
              <a:t>With value-based pricing. You’re incentivized to maximize the value you create for the client.</a:t>
            </a:r>
          </a:p>
          <a:p>
            <a:pPr>
              <a:lnSpc>
                <a:spcPts val="1400"/>
              </a:lnSpc>
              <a:spcAft>
                <a:spcPts val="600"/>
              </a:spcAft>
            </a:pPr>
            <a:r>
              <a:rPr lang="en-US" sz="900" dirty="0"/>
              <a:t>Through value-based pricing, you can capture a considerable share of it and you both gain more in the end. Work that doesn’t yield any value isn’t performed</a:t>
            </a:r>
          </a:p>
        </p:txBody>
      </p:sp>
      <p:sp>
        <p:nvSpPr>
          <p:cNvPr id="4" name="Rectangle 3">
            <a:extLst>
              <a:ext uri="{FF2B5EF4-FFF2-40B4-BE49-F238E27FC236}">
                <a16:creationId xmlns:a16="http://schemas.microsoft.com/office/drawing/2014/main" id="{C7870050-F37C-4359-8E8A-C24F55D34B0B}"/>
              </a:ext>
            </a:extLst>
          </p:cNvPr>
          <p:cNvSpPr/>
          <p:nvPr/>
        </p:nvSpPr>
        <p:spPr>
          <a:xfrm>
            <a:off x="3612604" y="4706854"/>
            <a:ext cx="1019082" cy="941478"/>
          </a:xfrm>
          <a:prstGeom prst="rect">
            <a:avLst/>
          </a:prstGeom>
          <a:solidFill>
            <a:schemeClr val="tx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000" dirty="0">
                <a:latin typeface="+mj-lt"/>
              </a:rPr>
              <a:t>Cost</a:t>
            </a:r>
          </a:p>
        </p:txBody>
      </p:sp>
      <p:sp>
        <p:nvSpPr>
          <p:cNvPr id="13" name="Rectangle 12">
            <a:extLst>
              <a:ext uri="{FF2B5EF4-FFF2-40B4-BE49-F238E27FC236}">
                <a16:creationId xmlns:a16="http://schemas.microsoft.com/office/drawing/2014/main" id="{F39C0C9C-657F-47AE-8CA2-7E82FFD64AB1}"/>
              </a:ext>
            </a:extLst>
          </p:cNvPr>
          <p:cNvSpPr/>
          <p:nvPr/>
        </p:nvSpPr>
        <p:spPr>
          <a:xfrm>
            <a:off x="3612604" y="4302212"/>
            <a:ext cx="1019082" cy="404643"/>
          </a:xfrm>
          <a:prstGeom prst="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000" dirty="0">
                <a:latin typeface="+mj-lt"/>
                <a:ea typeface="Ebrima" panose="02000000000000000000" pitchFamily="2" charset="0"/>
                <a:cs typeface="Ebrima" panose="02000000000000000000" pitchFamily="2" charset="0"/>
              </a:rPr>
              <a:t>Margin</a:t>
            </a:r>
          </a:p>
        </p:txBody>
      </p:sp>
      <p:sp>
        <p:nvSpPr>
          <p:cNvPr id="14" name="Rectangle 13">
            <a:extLst>
              <a:ext uri="{FF2B5EF4-FFF2-40B4-BE49-F238E27FC236}">
                <a16:creationId xmlns:a16="http://schemas.microsoft.com/office/drawing/2014/main" id="{4D5BCC88-B223-47C8-BB8A-8246C9EA3D02}"/>
              </a:ext>
            </a:extLst>
          </p:cNvPr>
          <p:cNvSpPr/>
          <p:nvPr/>
        </p:nvSpPr>
        <p:spPr>
          <a:xfrm>
            <a:off x="3612604" y="3646993"/>
            <a:ext cx="1019082" cy="655220"/>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000" dirty="0">
                <a:latin typeface="+mj-lt"/>
              </a:rPr>
              <a:t>Customer’s gain</a:t>
            </a:r>
          </a:p>
        </p:txBody>
      </p:sp>
      <p:sp>
        <p:nvSpPr>
          <p:cNvPr id="15" name="Rectangle 14">
            <a:extLst>
              <a:ext uri="{FF2B5EF4-FFF2-40B4-BE49-F238E27FC236}">
                <a16:creationId xmlns:a16="http://schemas.microsoft.com/office/drawing/2014/main" id="{D77107E8-2DFC-4F87-8777-906F2C9E9692}"/>
              </a:ext>
            </a:extLst>
          </p:cNvPr>
          <p:cNvSpPr/>
          <p:nvPr/>
        </p:nvSpPr>
        <p:spPr>
          <a:xfrm>
            <a:off x="3612604" y="2298975"/>
            <a:ext cx="1019082" cy="1364326"/>
          </a:xfrm>
          <a:prstGeom prst="rect">
            <a:avLst/>
          </a:prstGeom>
          <a:solidFill>
            <a:schemeClr val="bg2"/>
          </a:solidFill>
          <a:ln w="19050" cap="rnd">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000" dirty="0">
                <a:solidFill>
                  <a:schemeClr val="tx1"/>
                </a:solidFill>
                <a:latin typeface="+mj-lt"/>
              </a:rPr>
              <a:t>Lost shared</a:t>
            </a:r>
          </a:p>
          <a:p>
            <a:pPr algn="ctr">
              <a:lnSpc>
                <a:spcPts val="1600"/>
              </a:lnSpc>
            </a:pPr>
            <a:r>
              <a:rPr lang="en-US" sz="1000" dirty="0">
                <a:solidFill>
                  <a:schemeClr val="tx1"/>
                </a:solidFill>
                <a:latin typeface="+mj-lt"/>
              </a:rPr>
              <a:t>Potential gain</a:t>
            </a:r>
          </a:p>
        </p:txBody>
      </p:sp>
      <p:sp>
        <p:nvSpPr>
          <p:cNvPr id="20" name="Rectangle 19">
            <a:extLst>
              <a:ext uri="{FF2B5EF4-FFF2-40B4-BE49-F238E27FC236}">
                <a16:creationId xmlns:a16="http://schemas.microsoft.com/office/drawing/2014/main" id="{F67946AE-6C86-420A-8311-50510033DD9B}"/>
              </a:ext>
            </a:extLst>
          </p:cNvPr>
          <p:cNvSpPr/>
          <p:nvPr/>
        </p:nvSpPr>
        <p:spPr>
          <a:xfrm>
            <a:off x="7560314" y="2258210"/>
            <a:ext cx="1019082" cy="1109895"/>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000" dirty="0">
                <a:latin typeface="+mj-lt"/>
              </a:rPr>
              <a:t>Customer’s gain</a:t>
            </a:r>
          </a:p>
        </p:txBody>
      </p:sp>
      <p:sp>
        <p:nvSpPr>
          <p:cNvPr id="24" name="Rectangle 23">
            <a:extLst>
              <a:ext uri="{FF2B5EF4-FFF2-40B4-BE49-F238E27FC236}">
                <a16:creationId xmlns:a16="http://schemas.microsoft.com/office/drawing/2014/main" id="{2C22F8CC-AAFC-42FA-8D76-8809BAA9B4C7}"/>
              </a:ext>
            </a:extLst>
          </p:cNvPr>
          <p:cNvSpPr/>
          <p:nvPr/>
        </p:nvSpPr>
        <p:spPr>
          <a:xfrm>
            <a:off x="7560314" y="3368105"/>
            <a:ext cx="1019082" cy="1109895"/>
          </a:xfrm>
          <a:prstGeom prst="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000" dirty="0">
                <a:latin typeface="+mj-lt"/>
              </a:rPr>
              <a:t>Your gain</a:t>
            </a:r>
          </a:p>
        </p:txBody>
      </p:sp>
      <p:sp>
        <p:nvSpPr>
          <p:cNvPr id="25" name="Rectangle 24">
            <a:extLst>
              <a:ext uri="{FF2B5EF4-FFF2-40B4-BE49-F238E27FC236}">
                <a16:creationId xmlns:a16="http://schemas.microsoft.com/office/drawing/2014/main" id="{68D80B07-772E-4E0F-9648-166AB4B517F3}"/>
              </a:ext>
            </a:extLst>
          </p:cNvPr>
          <p:cNvSpPr/>
          <p:nvPr/>
        </p:nvSpPr>
        <p:spPr>
          <a:xfrm>
            <a:off x="7560314" y="4477999"/>
            <a:ext cx="1019082" cy="1109895"/>
          </a:xfrm>
          <a:prstGeom prst="rect">
            <a:avLst/>
          </a:prstGeom>
          <a:solidFill>
            <a:schemeClr val="tx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000" dirty="0">
                <a:latin typeface="+mj-lt"/>
              </a:rPr>
              <a:t>Cost</a:t>
            </a:r>
          </a:p>
        </p:txBody>
      </p:sp>
    </p:spTree>
    <p:extLst>
      <p:ext uri="{BB962C8B-B14F-4D97-AF65-F5344CB8AC3E}">
        <p14:creationId xmlns:p14="http://schemas.microsoft.com/office/powerpoint/2010/main" val="291296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0" fill="hold"/>
                                        <p:tgtEl>
                                          <p:spTgt spid="64"/>
                                        </p:tgtEl>
                                        <p:attrNameLst>
                                          <p:attrName>ppt_x</p:attrName>
                                        </p:attrNameLst>
                                      </p:cBhvr>
                                      <p:tavLst>
                                        <p:tav tm="0">
                                          <p:val>
                                            <p:strVal val="1+#ppt_w/2"/>
                                          </p:val>
                                        </p:tav>
                                        <p:tav tm="100000">
                                          <p:val>
                                            <p:strVal val="#ppt_x"/>
                                          </p:val>
                                        </p:tav>
                                      </p:tavLst>
                                    </p:anim>
                                    <p:anim calcmode="lin" valueType="num">
                                      <p:cBhvr additive="base">
                                        <p:cTn id="8" dur="5000" fill="hold"/>
                                        <p:tgtEl>
                                          <p:spTgt spid="64"/>
                                        </p:tgtEl>
                                        <p:attrNameLst>
                                          <p:attrName>ppt_y</p:attrName>
                                        </p:attrNameLst>
                                      </p:cBhvr>
                                      <p:tavLst>
                                        <p:tav tm="0">
                                          <p:val>
                                            <p:strVal val="#ppt_y"/>
                                          </p:val>
                                        </p:tav>
                                        <p:tav tm="100000">
                                          <p:val>
                                            <p:strVal val="#ppt_y"/>
                                          </p:val>
                                        </p:tav>
                                      </p:tavLst>
                                    </p:anim>
                                  </p:childTnLst>
                                </p:cTn>
                              </p:par>
                              <p:par>
                                <p:cTn id="9" presetID="6" presetClass="emph" presetSubtype="0" autoRev="1" fill="hold" nodeType="withEffect">
                                  <p:stCondLst>
                                    <p:cond delay="0"/>
                                  </p:stCondLst>
                                  <p:childTnLst>
                                    <p:animScale>
                                      <p:cBhvr>
                                        <p:cTn id="10" dur="5000" fill="hold"/>
                                        <p:tgtEl>
                                          <p:spTgt spid="45"/>
                                        </p:tgtEl>
                                      </p:cBhvr>
                                      <p:by x="150000" y="150000"/>
                                    </p:animScale>
                                  </p:childTnLst>
                                </p:cTn>
                              </p:par>
                              <p:par>
                                <p:cTn id="11" presetID="55"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500" fill="hold"/>
                                        <p:tgtEl>
                                          <p:spTgt spid="7"/>
                                        </p:tgtEl>
                                        <p:attrNameLst>
                                          <p:attrName>ppt_w</p:attrName>
                                        </p:attrNameLst>
                                      </p:cBhvr>
                                      <p:tavLst>
                                        <p:tav tm="0">
                                          <p:val>
                                            <p:strVal val="#ppt_w*0.70"/>
                                          </p:val>
                                        </p:tav>
                                        <p:tav tm="100000">
                                          <p:val>
                                            <p:strVal val="#ppt_w"/>
                                          </p:val>
                                        </p:tav>
                                      </p:tavLst>
                                    </p:anim>
                                    <p:anim calcmode="lin" valueType="num">
                                      <p:cBhvr>
                                        <p:cTn id="14" dur="1500" fill="hold"/>
                                        <p:tgtEl>
                                          <p:spTgt spid="7"/>
                                        </p:tgtEl>
                                        <p:attrNameLst>
                                          <p:attrName>ppt_h</p:attrName>
                                        </p:attrNameLst>
                                      </p:cBhvr>
                                      <p:tavLst>
                                        <p:tav tm="0">
                                          <p:val>
                                            <p:strVal val="#ppt_h"/>
                                          </p:val>
                                        </p:tav>
                                        <p:tav tm="100000">
                                          <p:val>
                                            <p:strVal val="#ppt_h"/>
                                          </p:val>
                                        </p:tav>
                                      </p:tavLst>
                                    </p:anim>
                                    <p:animEffect transition="in" filter="fade">
                                      <p:cBhvr>
                                        <p:cTn id="15" dur="1500"/>
                                        <p:tgtEl>
                                          <p:spTgt spid="7"/>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500" fill="hold"/>
                                        <p:tgtEl>
                                          <p:spTgt spid="11"/>
                                        </p:tgtEl>
                                        <p:attrNameLst>
                                          <p:attrName>ppt_w</p:attrName>
                                        </p:attrNameLst>
                                      </p:cBhvr>
                                      <p:tavLst>
                                        <p:tav tm="0">
                                          <p:val>
                                            <p:strVal val="#ppt_w*0.70"/>
                                          </p:val>
                                        </p:tav>
                                        <p:tav tm="100000">
                                          <p:val>
                                            <p:strVal val="#ppt_w"/>
                                          </p:val>
                                        </p:tav>
                                      </p:tavLst>
                                    </p:anim>
                                    <p:anim calcmode="lin" valueType="num">
                                      <p:cBhvr>
                                        <p:cTn id="19" dur="1500" fill="hold"/>
                                        <p:tgtEl>
                                          <p:spTgt spid="11"/>
                                        </p:tgtEl>
                                        <p:attrNameLst>
                                          <p:attrName>ppt_h</p:attrName>
                                        </p:attrNameLst>
                                      </p:cBhvr>
                                      <p:tavLst>
                                        <p:tav tm="0">
                                          <p:val>
                                            <p:strVal val="#ppt_h"/>
                                          </p:val>
                                        </p:tav>
                                        <p:tav tm="100000">
                                          <p:val>
                                            <p:strVal val="#ppt_h"/>
                                          </p:val>
                                        </p:tav>
                                      </p:tavLst>
                                    </p:anim>
                                    <p:animEffect transition="in" filter="fade">
                                      <p:cBhvr>
                                        <p:cTn id="20" dur="1500"/>
                                        <p:tgtEl>
                                          <p:spTgt spid="11"/>
                                        </p:tgtEl>
                                      </p:cBhvr>
                                    </p:animEffect>
                                  </p:childTnLst>
                                </p:cTn>
                              </p:par>
                              <p:par>
                                <p:cTn id="21" presetID="42" presetClass="entr" presetSubtype="0"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par>
                                <p:cTn id="31" presetID="17" presetClass="entr" presetSubtype="4" fill="hold" grpId="0" nodeType="withEffect">
                                  <p:stCondLst>
                                    <p:cond delay="1500"/>
                                  </p:stCondLst>
                                  <p:childTnLst>
                                    <p:set>
                                      <p:cBhvr>
                                        <p:cTn id="32" dur="1" fill="hold">
                                          <p:stCondLst>
                                            <p:cond delay="0"/>
                                          </p:stCondLst>
                                        </p:cTn>
                                        <p:tgtEl>
                                          <p:spTgt spid="4"/>
                                        </p:tgtEl>
                                        <p:attrNameLst>
                                          <p:attrName>style.visibility</p:attrName>
                                        </p:attrNameLst>
                                      </p:cBhvr>
                                      <p:to>
                                        <p:strVal val="visible"/>
                                      </p:to>
                                    </p:set>
                                    <p:anim calcmode="lin" valueType="num">
                                      <p:cBhvr>
                                        <p:cTn id="33" dur="1500" fill="hold"/>
                                        <p:tgtEl>
                                          <p:spTgt spid="4"/>
                                        </p:tgtEl>
                                        <p:attrNameLst>
                                          <p:attrName>ppt_x</p:attrName>
                                        </p:attrNameLst>
                                      </p:cBhvr>
                                      <p:tavLst>
                                        <p:tav tm="0">
                                          <p:val>
                                            <p:strVal val="#ppt_x"/>
                                          </p:val>
                                        </p:tav>
                                        <p:tav tm="100000">
                                          <p:val>
                                            <p:strVal val="#ppt_x"/>
                                          </p:val>
                                        </p:tav>
                                      </p:tavLst>
                                    </p:anim>
                                    <p:anim calcmode="lin" valueType="num">
                                      <p:cBhvr>
                                        <p:cTn id="34" dur="1500" fill="hold"/>
                                        <p:tgtEl>
                                          <p:spTgt spid="4"/>
                                        </p:tgtEl>
                                        <p:attrNameLst>
                                          <p:attrName>ppt_y</p:attrName>
                                        </p:attrNameLst>
                                      </p:cBhvr>
                                      <p:tavLst>
                                        <p:tav tm="0">
                                          <p:val>
                                            <p:strVal val="#ppt_y+#ppt_h/2"/>
                                          </p:val>
                                        </p:tav>
                                        <p:tav tm="100000">
                                          <p:val>
                                            <p:strVal val="#ppt_y"/>
                                          </p:val>
                                        </p:tav>
                                      </p:tavLst>
                                    </p:anim>
                                    <p:anim calcmode="lin" valueType="num">
                                      <p:cBhvr>
                                        <p:cTn id="35" dur="1500" fill="hold"/>
                                        <p:tgtEl>
                                          <p:spTgt spid="4"/>
                                        </p:tgtEl>
                                        <p:attrNameLst>
                                          <p:attrName>ppt_w</p:attrName>
                                        </p:attrNameLst>
                                      </p:cBhvr>
                                      <p:tavLst>
                                        <p:tav tm="0">
                                          <p:val>
                                            <p:strVal val="#ppt_w"/>
                                          </p:val>
                                        </p:tav>
                                        <p:tav tm="100000">
                                          <p:val>
                                            <p:strVal val="#ppt_w"/>
                                          </p:val>
                                        </p:tav>
                                      </p:tavLst>
                                    </p:anim>
                                    <p:anim calcmode="lin" valueType="num">
                                      <p:cBhvr>
                                        <p:cTn id="36" dur="1500" fill="hold"/>
                                        <p:tgtEl>
                                          <p:spTgt spid="4"/>
                                        </p:tgtEl>
                                        <p:attrNameLst>
                                          <p:attrName>ppt_h</p:attrName>
                                        </p:attrNameLst>
                                      </p:cBhvr>
                                      <p:tavLst>
                                        <p:tav tm="0">
                                          <p:val>
                                            <p:fltVal val="0"/>
                                          </p:val>
                                        </p:tav>
                                        <p:tav tm="100000">
                                          <p:val>
                                            <p:strVal val="#ppt_h"/>
                                          </p:val>
                                        </p:tav>
                                      </p:tavLst>
                                    </p:anim>
                                  </p:childTnLst>
                                </p:cTn>
                              </p:par>
                              <p:par>
                                <p:cTn id="37" presetID="17" presetClass="entr" presetSubtype="4" fill="hold" grpId="0" nodeType="withEffect">
                                  <p:stCondLst>
                                    <p:cond delay="1500"/>
                                  </p:stCondLst>
                                  <p:childTnLst>
                                    <p:set>
                                      <p:cBhvr>
                                        <p:cTn id="38" dur="1" fill="hold">
                                          <p:stCondLst>
                                            <p:cond delay="0"/>
                                          </p:stCondLst>
                                        </p:cTn>
                                        <p:tgtEl>
                                          <p:spTgt spid="25"/>
                                        </p:tgtEl>
                                        <p:attrNameLst>
                                          <p:attrName>style.visibility</p:attrName>
                                        </p:attrNameLst>
                                      </p:cBhvr>
                                      <p:to>
                                        <p:strVal val="visible"/>
                                      </p:to>
                                    </p:set>
                                    <p:anim calcmode="lin" valueType="num">
                                      <p:cBhvr>
                                        <p:cTn id="39" dur="1500" fill="hold"/>
                                        <p:tgtEl>
                                          <p:spTgt spid="25"/>
                                        </p:tgtEl>
                                        <p:attrNameLst>
                                          <p:attrName>ppt_x</p:attrName>
                                        </p:attrNameLst>
                                      </p:cBhvr>
                                      <p:tavLst>
                                        <p:tav tm="0">
                                          <p:val>
                                            <p:strVal val="#ppt_x"/>
                                          </p:val>
                                        </p:tav>
                                        <p:tav tm="100000">
                                          <p:val>
                                            <p:strVal val="#ppt_x"/>
                                          </p:val>
                                        </p:tav>
                                      </p:tavLst>
                                    </p:anim>
                                    <p:anim calcmode="lin" valueType="num">
                                      <p:cBhvr>
                                        <p:cTn id="40" dur="1500" fill="hold"/>
                                        <p:tgtEl>
                                          <p:spTgt spid="25"/>
                                        </p:tgtEl>
                                        <p:attrNameLst>
                                          <p:attrName>ppt_y</p:attrName>
                                        </p:attrNameLst>
                                      </p:cBhvr>
                                      <p:tavLst>
                                        <p:tav tm="0">
                                          <p:val>
                                            <p:strVal val="#ppt_y+#ppt_h/2"/>
                                          </p:val>
                                        </p:tav>
                                        <p:tav tm="100000">
                                          <p:val>
                                            <p:strVal val="#ppt_y"/>
                                          </p:val>
                                        </p:tav>
                                      </p:tavLst>
                                    </p:anim>
                                    <p:anim calcmode="lin" valueType="num">
                                      <p:cBhvr>
                                        <p:cTn id="41" dur="1500" fill="hold"/>
                                        <p:tgtEl>
                                          <p:spTgt spid="25"/>
                                        </p:tgtEl>
                                        <p:attrNameLst>
                                          <p:attrName>ppt_w</p:attrName>
                                        </p:attrNameLst>
                                      </p:cBhvr>
                                      <p:tavLst>
                                        <p:tav tm="0">
                                          <p:val>
                                            <p:strVal val="#ppt_w"/>
                                          </p:val>
                                        </p:tav>
                                        <p:tav tm="100000">
                                          <p:val>
                                            <p:strVal val="#ppt_w"/>
                                          </p:val>
                                        </p:tav>
                                      </p:tavLst>
                                    </p:anim>
                                    <p:anim calcmode="lin" valueType="num">
                                      <p:cBhvr>
                                        <p:cTn id="42" dur="1500" fill="hold"/>
                                        <p:tgtEl>
                                          <p:spTgt spid="25"/>
                                        </p:tgtEl>
                                        <p:attrNameLst>
                                          <p:attrName>ppt_h</p:attrName>
                                        </p:attrNameLst>
                                      </p:cBhvr>
                                      <p:tavLst>
                                        <p:tav tm="0">
                                          <p:val>
                                            <p:fltVal val="0"/>
                                          </p:val>
                                        </p:tav>
                                        <p:tav tm="100000">
                                          <p:val>
                                            <p:strVal val="#ppt_h"/>
                                          </p:val>
                                        </p:tav>
                                      </p:tavLst>
                                    </p:anim>
                                  </p:childTnLst>
                                </p:cTn>
                              </p:par>
                              <p:par>
                                <p:cTn id="43" presetID="17" presetClass="entr" presetSubtype="4" fill="hold" grpId="0" nodeType="withEffect">
                                  <p:stCondLst>
                                    <p:cond delay="2000"/>
                                  </p:stCondLst>
                                  <p:childTnLst>
                                    <p:set>
                                      <p:cBhvr>
                                        <p:cTn id="44" dur="1" fill="hold">
                                          <p:stCondLst>
                                            <p:cond delay="0"/>
                                          </p:stCondLst>
                                        </p:cTn>
                                        <p:tgtEl>
                                          <p:spTgt spid="13"/>
                                        </p:tgtEl>
                                        <p:attrNameLst>
                                          <p:attrName>style.visibility</p:attrName>
                                        </p:attrNameLst>
                                      </p:cBhvr>
                                      <p:to>
                                        <p:strVal val="visible"/>
                                      </p:to>
                                    </p:set>
                                    <p:anim calcmode="lin" valueType="num">
                                      <p:cBhvr>
                                        <p:cTn id="45" dur="1500" fill="hold"/>
                                        <p:tgtEl>
                                          <p:spTgt spid="13"/>
                                        </p:tgtEl>
                                        <p:attrNameLst>
                                          <p:attrName>ppt_x</p:attrName>
                                        </p:attrNameLst>
                                      </p:cBhvr>
                                      <p:tavLst>
                                        <p:tav tm="0">
                                          <p:val>
                                            <p:strVal val="#ppt_x"/>
                                          </p:val>
                                        </p:tav>
                                        <p:tav tm="100000">
                                          <p:val>
                                            <p:strVal val="#ppt_x"/>
                                          </p:val>
                                        </p:tav>
                                      </p:tavLst>
                                    </p:anim>
                                    <p:anim calcmode="lin" valueType="num">
                                      <p:cBhvr>
                                        <p:cTn id="46" dur="1500" fill="hold"/>
                                        <p:tgtEl>
                                          <p:spTgt spid="13"/>
                                        </p:tgtEl>
                                        <p:attrNameLst>
                                          <p:attrName>ppt_y</p:attrName>
                                        </p:attrNameLst>
                                      </p:cBhvr>
                                      <p:tavLst>
                                        <p:tav tm="0">
                                          <p:val>
                                            <p:strVal val="#ppt_y+#ppt_h/2"/>
                                          </p:val>
                                        </p:tav>
                                        <p:tav tm="100000">
                                          <p:val>
                                            <p:strVal val="#ppt_y"/>
                                          </p:val>
                                        </p:tav>
                                      </p:tavLst>
                                    </p:anim>
                                    <p:anim calcmode="lin" valueType="num">
                                      <p:cBhvr>
                                        <p:cTn id="47" dur="1500" fill="hold"/>
                                        <p:tgtEl>
                                          <p:spTgt spid="13"/>
                                        </p:tgtEl>
                                        <p:attrNameLst>
                                          <p:attrName>ppt_w</p:attrName>
                                        </p:attrNameLst>
                                      </p:cBhvr>
                                      <p:tavLst>
                                        <p:tav tm="0">
                                          <p:val>
                                            <p:strVal val="#ppt_w"/>
                                          </p:val>
                                        </p:tav>
                                        <p:tav tm="100000">
                                          <p:val>
                                            <p:strVal val="#ppt_w"/>
                                          </p:val>
                                        </p:tav>
                                      </p:tavLst>
                                    </p:anim>
                                    <p:anim calcmode="lin" valueType="num">
                                      <p:cBhvr>
                                        <p:cTn id="48" dur="1500" fill="hold"/>
                                        <p:tgtEl>
                                          <p:spTgt spid="13"/>
                                        </p:tgtEl>
                                        <p:attrNameLst>
                                          <p:attrName>ppt_h</p:attrName>
                                        </p:attrNameLst>
                                      </p:cBhvr>
                                      <p:tavLst>
                                        <p:tav tm="0">
                                          <p:val>
                                            <p:fltVal val="0"/>
                                          </p:val>
                                        </p:tav>
                                        <p:tav tm="100000">
                                          <p:val>
                                            <p:strVal val="#ppt_h"/>
                                          </p:val>
                                        </p:tav>
                                      </p:tavLst>
                                    </p:anim>
                                  </p:childTnLst>
                                </p:cTn>
                              </p:par>
                              <p:par>
                                <p:cTn id="49" presetID="17" presetClass="entr" presetSubtype="4" fill="hold" grpId="0" nodeType="withEffect">
                                  <p:stCondLst>
                                    <p:cond delay="2000"/>
                                  </p:stCondLst>
                                  <p:childTnLst>
                                    <p:set>
                                      <p:cBhvr>
                                        <p:cTn id="50" dur="1" fill="hold">
                                          <p:stCondLst>
                                            <p:cond delay="0"/>
                                          </p:stCondLst>
                                        </p:cTn>
                                        <p:tgtEl>
                                          <p:spTgt spid="24"/>
                                        </p:tgtEl>
                                        <p:attrNameLst>
                                          <p:attrName>style.visibility</p:attrName>
                                        </p:attrNameLst>
                                      </p:cBhvr>
                                      <p:to>
                                        <p:strVal val="visible"/>
                                      </p:to>
                                    </p:set>
                                    <p:anim calcmode="lin" valueType="num">
                                      <p:cBhvr>
                                        <p:cTn id="51" dur="1500" fill="hold"/>
                                        <p:tgtEl>
                                          <p:spTgt spid="24"/>
                                        </p:tgtEl>
                                        <p:attrNameLst>
                                          <p:attrName>ppt_x</p:attrName>
                                        </p:attrNameLst>
                                      </p:cBhvr>
                                      <p:tavLst>
                                        <p:tav tm="0">
                                          <p:val>
                                            <p:strVal val="#ppt_x"/>
                                          </p:val>
                                        </p:tav>
                                        <p:tav tm="100000">
                                          <p:val>
                                            <p:strVal val="#ppt_x"/>
                                          </p:val>
                                        </p:tav>
                                      </p:tavLst>
                                    </p:anim>
                                    <p:anim calcmode="lin" valueType="num">
                                      <p:cBhvr>
                                        <p:cTn id="52" dur="1500" fill="hold"/>
                                        <p:tgtEl>
                                          <p:spTgt spid="24"/>
                                        </p:tgtEl>
                                        <p:attrNameLst>
                                          <p:attrName>ppt_y</p:attrName>
                                        </p:attrNameLst>
                                      </p:cBhvr>
                                      <p:tavLst>
                                        <p:tav tm="0">
                                          <p:val>
                                            <p:strVal val="#ppt_y+#ppt_h/2"/>
                                          </p:val>
                                        </p:tav>
                                        <p:tav tm="100000">
                                          <p:val>
                                            <p:strVal val="#ppt_y"/>
                                          </p:val>
                                        </p:tav>
                                      </p:tavLst>
                                    </p:anim>
                                    <p:anim calcmode="lin" valueType="num">
                                      <p:cBhvr>
                                        <p:cTn id="53" dur="1500" fill="hold"/>
                                        <p:tgtEl>
                                          <p:spTgt spid="24"/>
                                        </p:tgtEl>
                                        <p:attrNameLst>
                                          <p:attrName>ppt_w</p:attrName>
                                        </p:attrNameLst>
                                      </p:cBhvr>
                                      <p:tavLst>
                                        <p:tav tm="0">
                                          <p:val>
                                            <p:strVal val="#ppt_w"/>
                                          </p:val>
                                        </p:tav>
                                        <p:tav tm="100000">
                                          <p:val>
                                            <p:strVal val="#ppt_w"/>
                                          </p:val>
                                        </p:tav>
                                      </p:tavLst>
                                    </p:anim>
                                    <p:anim calcmode="lin" valueType="num">
                                      <p:cBhvr>
                                        <p:cTn id="54" dur="1500" fill="hold"/>
                                        <p:tgtEl>
                                          <p:spTgt spid="24"/>
                                        </p:tgtEl>
                                        <p:attrNameLst>
                                          <p:attrName>ppt_h</p:attrName>
                                        </p:attrNameLst>
                                      </p:cBhvr>
                                      <p:tavLst>
                                        <p:tav tm="0">
                                          <p:val>
                                            <p:fltVal val="0"/>
                                          </p:val>
                                        </p:tav>
                                        <p:tav tm="100000">
                                          <p:val>
                                            <p:strVal val="#ppt_h"/>
                                          </p:val>
                                        </p:tav>
                                      </p:tavLst>
                                    </p:anim>
                                  </p:childTnLst>
                                </p:cTn>
                              </p:par>
                              <p:par>
                                <p:cTn id="55" presetID="17" presetClass="entr" presetSubtype="4" fill="hold" grpId="0" nodeType="withEffect">
                                  <p:stCondLst>
                                    <p:cond delay="25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500" fill="hold"/>
                                        <p:tgtEl>
                                          <p:spTgt spid="14"/>
                                        </p:tgtEl>
                                        <p:attrNameLst>
                                          <p:attrName>ppt_x</p:attrName>
                                        </p:attrNameLst>
                                      </p:cBhvr>
                                      <p:tavLst>
                                        <p:tav tm="0">
                                          <p:val>
                                            <p:strVal val="#ppt_x"/>
                                          </p:val>
                                        </p:tav>
                                        <p:tav tm="100000">
                                          <p:val>
                                            <p:strVal val="#ppt_x"/>
                                          </p:val>
                                        </p:tav>
                                      </p:tavLst>
                                    </p:anim>
                                    <p:anim calcmode="lin" valueType="num">
                                      <p:cBhvr>
                                        <p:cTn id="58" dur="1500" fill="hold"/>
                                        <p:tgtEl>
                                          <p:spTgt spid="14"/>
                                        </p:tgtEl>
                                        <p:attrNameLst>
                                          <p:attrName>ppt_y</p:attrName>
                                        </p:attrNameLst>
                                      </p:cBhvr>
                                      <p:tavLst>
                                        <p:tav tm="0">
                                          <p:val>
                                            <p:strVal val="#ppt_y+#ppt_h/2"/>
                                          </p:val>
                                        </p:tav>
                                        <p:tav tm="100000">
                                          <p:val>
                                            <p:strVal val="#ppt_y"/>
                                          </p:val>
                                        </p:tav>
                                      </p:tavLst>
                                    </p:anim>
                                    <p:anim calcmode="lin" valueType="num">
                                      <p:cBhvr>
                                        <p:cTn id="59" dur="1500" fill="hold"/>
                                        <p:tgtEl>
                                          <p:spTgt spid="14"/>
                                        </p:tgtEl>
                                        <p:attrNameLst>
                                          <p:attrName>ppt_w</p:attrName>
                                        </p:attrNameLst>
                                      </p:cBhvr>
                                      <p:tavLst>
                                        <p:tav tm="0">
                                          <p:val>
                                            <p:strVal val="#ppt_w"/>
                                          </p:val>
                                        </p:tav>
                                        <p:tav tm="100000">
                                          <p:val>
                                            <p:strVal val="#ppt_w"/>
                                          </p:val>
                                        </p:tav>
                                      </p:tavLst>
                                    </p:anim>
                                    <p:anim calcmode="lin" valueType="num">
                                      <p:cBhvr>
                                        <p:cTn id="60" dur="1500" fill="hold"/>
                                        <p:tgtEl>
                                          <p:spTgt spid="14"/>
                                        </p:tgtEl>
                                        <p:attrNameLst>
                                          <p:attrName>ppt_h</p:attrName>
                                        </p:attrNameLst>
                                      </p:cBhvr>
                                      <p:tavLst>
                                        <p:tav tm="0">
                                          <p:val>
                                            <p:fltVal val="0"/>
                                          </p:val>
                                        </p:tav>
                                        <p:tav tm="100000">
                                          <p:val>
                                            <p:strVal val="#ppt_h"/>
                                          </p:val>
                                        </p:tav>
                                      </p:tavLst>
                                    </p:anim>
                                  </p:childTnLst>
                                </p:cTn>
                              </p:par>
                              <p:par>
                                <p:cTn id="61" presetID="17" presetClass="entr" presetSubtype="4" fill="hold" grpId="0" nodeType="withEffect">
                                  <p:stCondLst>
                                    <p:cond delay="2500"/>
                                  </p:stCondLst>
                                  <p:childTnLst>
                                    <p:set>
                                      <p:cBhvr>
                                        <p:cTn id="62" dur="1" fill="hold">
                                          <p:stCondLst>
                                            <p:cond delay="0"/>
                                          </p:stCondLst>
                                        </p:cTn>
                                        <p:tgtEl>
                                          <p:spTgt spid="20"/>
                                        </p:tgtEl>
                                        <p:attrNameLst>
                                          <p:attrName>style.visibility</p:attrName>
                                        </p:attrNameLst>
                                      </p:cBhvr>
                                      <p:to>
                                        <p:strVal val="visible"/>
                                      </p:to>
                                    </p:set>
                                    <p:anim calcmode="lin" valueType="num">
                                      <p:cBhvr>
                                        <p:cTn id="63" dur="1500" fill="hold"/>
                                        <p:tgtEl>
                                          <p:spTgt spid="20"/>
                                        </p:tgtEl>
                                        <p:attrNameLst>
                                          <p:attrName>ppt_x</p:attrName>
                                        </p:attrNameLst>
                                      </p:cBhvr>
                                      <p:tavLst>
                                        <p:tav tm="0">
                                          <p:val>
                                            <p:strVal val="#ppt_x"/>
                                          </p:val>
                                        </p:tav>
                                        <p:tav tm="100000">
                                          <p:val>
                                            <p:strVal val="#ppt_x"/>
                                          </p:val>
                                        </p:tav>
                                      </p:tavLst>
                                    </p:anim>
                                    <p:anim calcmode="lin" valueType="num">
                                      <p:cBhvr>
                                        <p:cTn id="64" dur="1500" fill="hold"/>
                                        <p:tgtEl>
                                          <p:spTgt spid="20"/>
                                        </p:tgtEl>
                                        <p:attrNameLst>
                                          <p:attrName>ppt_y</p:attrName>
                                        </p:attrNameLst>
                                      </p:cBhvr>
                                      <p:tavLst>
                                        <p:tav tm="0">
                                          <p:val>
                                            <p:strVal val="#ppt_y+#ppt_h/2"/>
                                          </p:val>
                                        </p:tav>
                                        <p:tav tm="100000">
                                          <p:val>
                                            <p:strVal val="#ppt_y"/>
                                          </p:val>
                                        </p:tav>
                                      </p:tavLst>
                                    </p:anim>
                                    <p:anim calcmode="lin" valueType="num">
                                      <p:cBhvr>
                                        <p:cTn id="65" dur="1500" fill="hold"/>
                                        <p:tgtEl>
                                          <p:spTgt spid="20"/>
                                        </p:tgtEl>
                                        <p:attrNameLst>
                                          <p:attrName>ppt_w</p:attrName>
                                        </p:attrNameLst>
                                      </p:cBhvr>
                                      <p:tavLst>
                                        <p:tav tm="0">
                                          <p:val>
                                            <p:strVal val="#ppt_w"/>
                                          </p:val>
                                        </p:tav>
                                        <p:tav tm="100000">
                                          <p:val>
                                            <p:strVal val="#ppt_w"/>
                                          </p:val>
                                        </p:tav>
                                      </p:tavLst>
                                    </p:anim>
                                    <p:anim calcmode="lin" valueType="num">
                                      <p:cBhvr>
                                        <p:cTn id="66" dur="1500" fill="hold"/>
                                        <p:tgtEl>
                                          <p:spTgt spid="20"/>
                                        </p:tgtEl>
                                        <p:attrNameLst>
                                          <p:attrName>ppt_h</p:attrName>
                                        </p:attrNameLst>
                                      </p:cBhvr>
                                      <p:tavLst>
                                        <p:tav tm="0">
                                          <p:val>
                                            <p:fltVal val="0"/>
                                          </p:val>
                                        </p:tav>
                                        <p:tav tm="100000">
                                          <p:val>
                                            <p:strVal val="#ppt_h"/>
                                          </p:val>
                                        </p:tav>
                                      </p:tavLst>
                                    </p:anim>
                                  </p:childTnLst>
                                </p:cTn>
                              </p:par>
                              <p:par>
                                <p:cTn id="67" presetID="17" presetClass="entr" presetSubtype="4" fill="hold" grpId="0" nodeType="withEffect">
                                  <p:stCondLst>
                                    <p:cond delay="3000"/>
                                  </p:stCondLst>
                                  <p:childTnLst>
                                    <p:set>
                                      <p:cBhvr>
                                        <p:cTn id="68" dur="1" fill="hold">
                                          <p:stCondLst>
                                            <p:cond delay="0"/>
                                          </p:stCondLst>
                                        </p:cTn>
                                        <p:tgtEl>
                                          <p:spTgt spid="15"/>
                                        </p:tgtEl>
                                        <p:attrNameLst>
                                          <p:attrName>style.visibility</p:attrName>
                                        </p:attrNameLst>
                                      </p:cBhvr>
                                      <p:to>
                                        <p:strVal val="visible"/>
                                      </p:to>
                                    </p:set>
                                    <p:anim calcmode="lin" valueType="num">
                                      <p:cBhvr>
                                        <p:cTn id="69" dur="1500" fill="hold"/>
                                        <p:tgtEl>
                                          <p:spTgt spid="15"/>
                                        </p:tgtEl>
                                        <p:attrNameLst>
                                          <p:attrName>ppt_x</p:attrName>
                                        </p:attrNameLst>
                                      </p:cBhvr>
                                      <p:tavLst>
                                        <p:tav tm="0">
                                          <p:val>
                                            <p:strVal val="#ppt_x"/>
                                          </p:val>
                                        </p:tav>
                                        <p:tav tm="100000">
                                          <p:val>
                                            <p:strVal val="#ppt_x"/>
                                          </p:val>
                                        </p:tav>
                                      </p:tavLst>
                                    </p:anim>
                                    <p:anim calcmode="lin" valueType="num">
                                      <p:cBhvr>
                                        <p:cTn id="70" dur="1500" fill="hold"/>
                                        <p:tgtEl>
                                          <p:spTgt spid="15"/>
                                        </p:tgtEl>
                                        <p:attrNameLst>
                                          <p:attrName>ppt_y</p:attrName>
                                        </p:attrNameLst>
                                      </p:cBhvr>
                                      <p:tavLst>
                                        <p:tav tm="0">
                                          <p:val>
                                            <p:strVal val="#ppt_y+#ppt_h/2"/>
                                          </p:val>
                                        </p:tav>
                                        <p:tav tm="100000">
                                          <p:val>
                                            <p:strVal val="#ppt_y"/>
                                          </p:val>
                                        </p:tav>
                                      </p:tavLst>
                                    </p:anim>
                                    <p:anim calcmode="lin" valueType="num">
                                      <p:cBhvr>
                                        <p:cTn id="71" dur="1500" fill="hold"/>
                                        <p:tgtEl>
                                          <p:spTgt spid="15"/>
                                        </p:tgtEl>
                                        <p:attrNameLst>
                                          <p:attrName>ppt_w</p:attrName>
                                        </p:attrNameLst>
                                      </p:cBhvr>
                                      <p:tavLst>
                                        <p:tav tm="0">
                                          <p:val>
                                            <p:strVal val="#ppt_w"/>
                                          </p:val>
                                        </p:tav>
                                        <p:tav tm="100000">
                                          <p:val>
                                            <p:strVal val="#ppt_w"/>
                                          </p:val>
                                        </p:tav>
                                      </p:tavLst>
                                    </p:anim>
                                    <p:anim calcmode="lin" valueType="num">
                                      <p:cBhvr>
                                        <p:cTn id="72" dur="1500" fill="hold"/>
                                        <p:tgtEl>
                                          <p:spTgt spid="15"/>
                                        </p:tgtEl>
                                        <p:attrNameLst>
                                          <p:attrName>ppt_h</p:attrName>
                                        </p:attrNameLst>
                                      </p:cBhvr>
                                      <p:tavLst>
                                        <p:tav tm="0">
                                          <p:val>
                                            <p:fltVal val="0"/>
                                          </p:val>
                                        </p:tav>
                                        <p:tav tm="100000">
                                          <p:val>
                                            <p:strVal val="#ppt_h"/>
                                          </p:val>
                                        </p:tav>
                                      </p:tavLst>
                                    </p:anim>
                                  </p:childTnLst>
                                </p:cTn>
                              </p:par>
                              <p:par>
                                <p:cTn id="73" presetID="23" presetClass="entr" presetSubtype="16" fill="hold" nodeType="withEffect">
                                  <p:stCondLst>
                                    <p:cond delay="3500"/>
                                  </p:stCondLst>
                                  <p:childTnLst>
                                    <p:set>
                                      <p:cBhvr>
                                        <p:cTn id="74" dur="1" fill="hold">
                                          <p:stCondLst>
                                            <p:cond delay="0"/>
                                          </p:stCondLst>
                                        </p:cTn>
                                        <p:tgtEl>
                                          <p:spTgt spid="6"/>
                                        </p:tgtEl>
                                        <p:attrNameLst>
                                          <p:attrName>style.visibility</p:attrName>
                                        </p:attrNameLst>
                                      </p:cBhvr>
                                      <p:to>
                                        <p:strVal val="visible"/>
                                      </p:to>
                                    </p:set>
                                    <p:anim calcmode="lin" valueType="num">
                                      <p:cBhvr>
                                        <p:cTn id="75" dur="1000" fill="hold"/>
                                        <p:tgtEl>
                                          <p:spTgt spid="6"/>
                                        </p:tgtEl>
                                        <p:attrNameLst>
                                          <p:attrName>ppt_w</p:attrName>
                                        </p:attrNameLst>
                                      </p:cBhvr>
                                      <p:tavLst>
                                        <p:tav tm="0">
                                          <p:val>
                                            <p:fltVal val="0"/>
                                          </p:val>
                                        </p:tav>
                                        <p:tav tm="100000">
                                          <p:val>
                                            <p:strVal val="#ppt_w"/>
                                          </p:val>
                                        </p:tav>
                                      </p:tavLst>
                                    </p:anim>
                                    <p:anim calcmode="lin" valueType="num">
                                      <p:cBhvr>
                                        <p:cTn id="76" dur="1000" fill="hold"/>
                                        <p:tgtEl>
                                          <p:spTgt spid="6"/>
                                        </p:tgtEl>
                                        <p:attrNameLst>
                                          <p:attrName>ppt_h</p:attrName>
                                        </p:attrNameLst>
                                      </p:cBhvr>
                                      <p:tavLst>
                                        <p:tav tm="0">
                                          <p:val>
                                            <p:fltVal val="0"/>
                                          </p:val>
                                        </p:tav>
                                        <p:tav tm="100000">
                                          <p:val>
                                            <p:strVal val="#ppt_h"/>
                                          </p:val>
                                        </p:tav>
                                      </p:tavLst>
                                    </p:anim>
                                  </p:childTnLst>
                                </p:cTn>
                              </p:par>
                              <p:par>
                                <p:cTn id="77" presetID="23" presetClass="entr" presetSubtype="16" fill="hold" nodeType="withEffect">
                                  <p:stCondLst>
                                    <p:cond delay="3500"/>
                                  </p:stCondLst>
                                  <p:childTnLst>
                                    <p:set>
                                      <p:cBhvr>
                                        <p:cTn id="78" dur="1" fill="hold">
                                          <p:stCondLst>
                                            <p:cond delay="0"/>
                                          </p:stCondLst>
                                        </p:cTn>
                                        <p:tgtEl>
                                          <p:spTgt spid="9"/>
                                        </p:tgtEl>
                                        <p:attrNameLst>
                                          <p:attrName>style.visibility</p:attrName>
                                        </p:attrNameLst>
                                      </p:cBhvr>
                                      <p:to>
                                        <p:strVal val="visible"/>
                                      </p:to>
                                    </p:set>
                                    <p:anim calcmode="lin" valueType="num">
                                      <p:cBhvr>
                                        <p:cTn id="79" dur="1000" fill="hold"/>
                                        <p:tgtEl>
                                          <p:spTgt spid="9"/>
                                        </p:tgtEl>
                                        <p:attrNameLst>
                                          <p:attrName>ppt_w</p:attrName>
                                        </p:attrNameLst>
                                      </p:cBhvr>
                                      <p:tavLst>
                                        <p:tav tm="0">
                                          <p:val>
                                            <p:fltVal val="0"/>
                                          </p:val>
                                        </p:tav>
                                        <p:tav tm="100000">
                                          <p:val>
                                            <p:strVal val="#ppt_w"/>
                                          </p:val>
                                        </p:tav>
                                      </p:tavLst>
                                    </p:anim>
                                    <p:anim calcmode="lin" valueType="num">
                                      <p:cBhvr>
                                        <p:cTn id="80" dur="1000" fill="hold"/>
                                        <p:tgtEl>
                                          <p:spTgt spid="9"/>
                                        </p:tgtEl>
                                        <p:attrNameLst>
                                          <p:attrName>ppt_h</p:attrName>
                                        </p:attrNameLst>
                                      </p:cBhvr>
                                      <p:tavLst>
                                        <p:tav tm="0">
                                          <p:val>
                                            <p:fltVal val="0"/>
                                          </p:val>
                                        </p:tav>
                                        <p:tav tm="100000">
                                          <p:val>
                                            <p:strVal val="#ppt_h"/>
                                          </p:val>
                                        </p:tav>
                                      </p:tavLst>
                                    </p:anim>
                                  </p:childTnLst>
                                </p:cTn>
                              </p:par>
                              <p:par>
                                <p:cTn id="81" presetID="10" presetClass="entr" presetSubtype="0" fill="hold" grpId="0" nodeType="withEffect">
                                  <p:stCondLst>
                                    <p:cond delay="400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1000"/>
                                        <p:tgtEl>
                                          <p:spTgt spid="26"/>
                                        </p:tgtEl>
                                      </p:cBhvr>
                                    </p:animEffect>
                                  </p:childTnLst>
                                </p:cTn>
                              </p:par>
                              <p:par>
                                <p:cTn id="84" presetID="10" presetClass="entr" presetSubtype="0" fill="hold" grpId="0" nodeType="withEffect">
                                  <p:stCondLst>
                                    <p:cond delay="400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1000"/>
                                        <p:tgtEl>
                                          <p:spTgt spid="50"/>
                                        </p:tgtEl>
                                      </p:cBhvr>
                                    </p:animEffect>
                                  </p:childTnLst>
                                </p:cTn>
                              </p:par>
                              <p:par>
                                <p:cTn id="87" presetID="10" presetClass="entr" presetSubtype="0" fill="hold" grpId="0" nodeType="withEffect">
                                  <p:stCondLst>
                                    <p:cond delay="4000"/>
                                  </p:stCondLst>
                                  <p:childTnLst>
                                    <p:set>
                                      <p:cBhvr>
                                        <p:cTn id="88" dur="1" fill="hold">
                                          <p:stCondLst>
                                            <p:cond delay="0"/>
                                          </p:stCondLst>
                                        </p:cTn>
                                        <p:tgtEl>
                                          <p:spTgt spid="66"/>
                                        </p:tgtEl>
                                        <p:attrNameLst>
                                          <p:attrName>style.visibility</p:attrName>
                                        </p:attrNameLst>
                                      </p:cBhvr>
                                      <p:to>
                                        <p:strVal val="visible"/>
                                      </p:to>
                                    </p:set>
                                    <p:animEffect transition="in" filter="fade">
                                      <p:cBhvr>
                                        <p:cTn id="89" dur="1000"/>
                                        <p:tgtEl>
                                          <p:spTgt spid="66"/>
                                        </p:tgtEl>
                                      </p:cBhvr>
                                    </p:animEffect>
                                  </p:childTnLst>
                                </p:cTn>
                              </p:par>
                              <p:par>
                                <p:cTn id="90" presetID="10" presetClass="entr" presetSubtype="0" fill="hold" grpId="0" nodeType="withEffect">
                                  <p:stCondLst>
                                    <p:cond delay="400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1000"/>
                                        <p:tgtEl>
                                          <p:spTgt spid="41"/>
                                        </p:tgtEl>
                                      </p:cBhvr>
                                    </p:animEffect>
                                  </p:childTnLst>
                                </p:cTn>
                              </p:par>
                              <p:par>
                                <p:cTn id="93" presetID="10" presetClass="entr" presetSubtype="0" fill="hold" grpId="0" nodeType="withEffect">
                                  <p:stCondLst>
                                    <p:cond delay="400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1000"/>
                                        <p:tgtEl>
                                          <p:spTgt spid="62"/>
                                        </p:tgtEl>
                                      </p:cBhvr>
                                    </p:animEffect>
                                  </p:childTnLst>
                                </p:cTn>
                              </p:par>
                              <p:par>
                                <p:cTn id="96" presetID="12" presetClass="entr" presetSubtype="2" fill="hold" nodeType="withEffect">
                                  <p:stCondLst>
                                    <p:cond delay="4000"/>
                                  </p:stCondLst>
                                  <p:childTnLst>
                                    <p:set>
                                      <p:cBhvr>
                                        <p:cTn id="97" dur="1" fill="hold">
                                          <p:stCondLst>
                                            <p:cond delay="0"/>
                                          </p:stCondLst>
                                        </p:cTn>
                                        <p:tgtEl>
                                          <p:spTgt spid="63"/>
                                        </p:tgtEl>
                                        <p:attrNameLst>
                                          <p:attrName>style.visibility</p:attrName>
                                        </p:attrNameLst>
                                      </p:cBhvr>
                                      <p:to>
                                        <p:strVal val="visible"/>
                                      </p:to>
                                    </p:set>
                                    <p:anim calcmode="lin" valueType="num">
                                      <p:cBhvr additive="base">
                                        <p:cTn id="98" dur="1000"/>
                                        <p:tgtEl>
                                          <p:spTgt spid="63"/>
                                        </p:tgtEl>
                                        <p:attrNameLst>
                                          <p:attrName>ppt_x</p:attrName>
                                        </p:attrNameLst>
                                      </p:cBhvr>
                                      <p:tavLst>
                                        <p:tav tm="0">
                                          <p:val>
                                            <p:strVal val="#ppt_x+#ppt_w*1.125000"/>
                                          </p:val>
                                        </p:tav>
                                        <p:tav tm="100000">
                                          <p:val>
                                            <p:strVal val="#ppt_x"/>
                                          </p:val>
                                        </p:tav>
                                      </p:tavLst>
                                    </p:anim>
                                    <p:animEffect transition="in" filter="wipe(left)">
                                      <p:cBhvr>
                                        <p:cTn id="99"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p:bldP spid="41" grpId="0"/>
      <p:bldP spid="50" grpId="0"/>
      <p:bldP spid="11" grpId="0" animBg="1"/>
      <p:bldP spid="62" grpId="0"/>
      <p:bldP spid="66" grpId="0"/>
      <p:bldP spid="4" grpId="0" animBg="1"/>
      <p:bldP spid="13" grpId="0" animBg="1"/>
      <p:bldP spid="14" grpId="0" animBg="1"/>
      <p:bldP spid="15" grpId="0" animBg="1"/>
      <p:bldP spid="20" grpId="0" animBg="1"/>
      <p:bldP spid="24"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7DC27CC6-8C34-E54F-B120-77F80121977F}"/>
              </a:ext>
            </a:extLst>
          </p:cNvPr>
          <p:cNvGrpSpPr/>
          <p:nvPr/>
        </p:nvGrpSpPr>
        <p:grpSpPr>
          <a:xfrm rot="557808">
            <a:off x="9010091" y="-1044027"/>
            <a:ext cx="4626766" cy="4573363"/>
            <a:chOff x="5332392" y="1162508"/>
            <a:chExt cx="4637313" cy="4583787"/>
          </a:xfrm>
          <a:solidFill>
            <a:schemeClr val="bg1">
              <a:lumMod val="95000"/>
            </a:schemeClr>
          </a:solidFill>
        </p:grpSpPr>
        <p:sp>
          <p:nvSpPr>
            <p:cNvPr id="72" name="Freeform: Shape 77">
              <a:extLst>
                <a:ext uri="{FF2B5EF4-FFF2-40B4-BE49-F238E27FC236}">
                  <a16:creationId xmlns:a16="http://schemas.microsoft.com/office/drawing/2014/main" id="{DDAEB67E-7F54-F444-A1C6-8DF3310E5464}"/>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73" name="Freeform: Shape 78">
              <a:extLst>
                <a:ext uri="{FF2B5EF4-FFF2-40B4-BE49-F238E27FC236}">
                  <a16:creationId xmlns:a16="http://schemas.microsoft.com/office/drawing/2014/main" id="{B638A5A7-E39C-A64D-83BE-6C4FD96A76D6}"/>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sp>
        <p:nvSpPr>
          <p:cNvPr id="2" name="TextBox 1">
            <a:extLst>
              <a:ext uri="{FF2B5EF4-FFF2-40B4-BE49-F238E27FC236}">
                <a16:creationId xmlns:a16="http://schemas.microsoft.com/office/drawing/2014/main" id="{5F8929CE-FCF0-2349-B54F-F14621F4630D}"/>
              </a:ext>
            </a:extLst>
          </p:cNvPr>
          <p:cNvSpPr txBox="1"/>
          <p:nvPr/>
        </p:nvSpPr>
        <p:spPr>
          <a:xfrm>
            <a:off x="401130" y="596687"/>
            <a:ext cx="4348494" cy="1172116"/>
          </a:xfrm>
          <a:prstGeom prst="rect">
            <a:avLst/>
          </a:prstGeom>
          <a:noFill/>
        </p:spPr>
        <p:txBody>
          <a:bodyPr wrap="square" rtlCol="0">
            <a:spAutoFit/>
          </a:bodyPr>
          <a:lstStyle>
            <a:defPPr>
              <a:defRPr lang="en-US"/>
            </a:defPPr>
            <a:lvl1pPr algn="ct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lnSpc>
                <a:spcPct val="150000"/>
              </a:lnSpc>
            </a:pPr>
            <a:r>
              <a:rPr lang="en-US" dirty="0"/>
              <a:t>Blue Ocean Strategy for Value Innovation</a:t>
            </a:r>
          </a:p>
        </p:txBody>
      </p:sp>
      <p:sp>
        <p:nvSpPr>
          <p:cNvPr id="10" name="Freeform: Shape 9">
            <a:extLst>
              <a:ext uri="{FF2B5EF4-FFF2-40B4-BE49-F238E27FC236}">
                <a16:creationId xmlns:a16="http://schemas.microsoft.com/office/drawing/2014/main" id="{E86DDF07-8524-47BA-A436-98769B22216E}"/>
              </a:ext>
            </a:extLst>
          </p:cNvPr>
          <p:cNvSpPr/>
          <p:nvPr/>
        </p:nvSpPr>
        <p:spPr>
          <a:xfrm rot="10800000" flipV="1">
            <a:off x="1406395" y="3422553"/>
            <a:ext cx="1075670" cy="1815918"/>
          </a:xfrm>
          <a:custGeom>
            <a:avLst/>
            <a:gdLst>
              <a:gd name="connsiteX0" fmla="*/ 592074 w 1184148"/>
              <a:gd name="connsiteY0" fmla="*/ 2041635 h 2041635"/>
              <a:gd name="connsiteX1" fmla="*/ 1184148 w 1184148"/>
              <a:gd name="connsiteY1" fmla="*/ 1020818 h 2041635"/>
              <a:gd name="connsiteX2" fmla="*/ 592074 w 1184148"/>
              <a:gd name="connsiteY2" fmla="*/ 0 h 2041635"/>
              <a:gd name="connsiteX3" fmla="*/ 0 w 1184148"/>
              <a:gd name="connsiteY3" fmla="*/ 1020818 h 2041635"/>
              <a:gd name="connsiteX4" fmla="*/ 592074 w 1184148"/>
              <a:gd name="connsiteY4" fmla="*/ 2041635 h 2041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148" h="2041635">
                <a:moveTo>
                  <a:pt x="592074" y="2041635"/>
                </a:moveTo>
                <a:lnTo>
                  <a:pt x="1184148" y="1020818"/>
                </a:lnTo>
                <a:lnTo>
                  <a:pt x="592074" y="0"/>
                </a:lnTo>
                <a:lnTo>
                  <a:pt x="0" y="1020818"/>
                </a:lnTo>
                <a:lnTo>
                  <a:pt x="592074" y="2041635"/>
                </a:lnTo>
                <a:close/>
              </a:path>
            </a:pathLst>
          </a:custGeom>
          <a:gradFill flip="none" rotWithShape="1">
            <a:gsLst>
              <a:gs pos="55000">
                <a:srgbClr val="358DA3"/>
              </a:gs>
              <a:gs pos="8000">
                <a:schemeClr val="accent1"/>
              </a:gs>
              <a:gs pos="100000">
                <a:schemeClr val="accent2"/>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rtlCol="0" anchor="ctr">
            <a:noAutofit/>
          </a:bodyPr>
          <a:lstStyle/>
          <a:p>
            <a:pPr algn="ctr">
              <a:lnSpc>
                <a:spcPts val="1600"/>
              </a:lnSpc>
            </a:pPr>
            <a:r>
              <a:rPr lang="en-US" sz="1000" b="1" dirty="0"/>
              <a:t>Value Innovation</a:t>
            </a:r>
          </a:p>
        </p:txBody>
      </p:sp>
      <p:sp>
        <p:nvSpPr>
          <p:cNvPr id="9" name="Freeform: Shape 8">
            <a:extLst>
              <a:ext uri="{FF2B5EF4-FFF2-40B4-BE49-F238E27FC236}">
                <a16:creationId xmlns:a16="http://schemas.microsoft.com/office/drawing/2014/main" id="{B36ACC2E-A92E-4A35-9E13-59A19E15C231}"/>
              </a:ext>
            </a:extLst>
          </p:cNvPr>
          <p:cNvSpPr/>
          <p:nvPr/>
        </p:nvSpPr>
        <p:spPr>
          <a:xfrm flipV="1">
            <a:off x="430488" y="2788920"/>
            <a:ext cx="3027484" cy="1489367"/>
          </a:xfrm>
          <a:custGeom>
            <a:avLst/>
            <a:gdLst>
              <a:gd name="connsiteX0" fmla="*/ 0 w 2838450"/>
              <a:gd name="connsiteY0" fmla="*/ 1426122 h 1426122"/>
              <a:gd name="connsiteX1" fmla="*/ 2838450 w 2838450"/>
              <a:gd name="connsiteY1" fmla="*/ 1426122 h 1426122"/>
              <a:gd name="connsiteX2" fmla="*/ 2011299 w 2838450"/>
              <a:gd name="connsiteY2" fmla="*/ 0 h 1426122"/>
              <a:gd name="connsiteX3" fmla="*/ 1419225 w 2838450"/>
              <a:gd name="connsiteY3" fmla="*/ 1020817 h 1426122"/>
              <a:gd name="connsiteX4" fmla="*/ 827151 w 2838450"/>
              <a:gd name="connsiteY4" fmla="*/ 0 h 1426122"/>
              <a:gd name="connsiteX5" fmla="*/ 0 w 2838450"/>
              <a:gd name="connsiteY5" fmla="*/ 1426122 h 14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0" h="1426122">
                <a:moveTo>
                  <a:pt x="0" y="1426122"/>
                </a:moveTo>
                <a:lnTo>
                  <a:pt x="2838450" y="1426122"/>
                </a:lnTo>
                <a:lnTo>
                  <a:pt x="2011299" y="0"/>
                </a:lnTo>
                <a:lnTo>
                  <a:pt x="1419225" y="1020817"/>
                </a:lnTo>
                <a:lnTo>
                  <a:pt x="827151" y="0"/>
                </a:lnTo>
                <a:lnTo>
                  <a:pt x="0" y="1426122"/>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9A05A83C-0521-43C6-A3D0-3912B6BA1CEB}"/>
              </a:ext>
            </a:extLst>
          </p:cNvPr>
          <p:cNvSpPr/>
          <p:nvPr/>
        </p:nvSpPr>
        <p:spPr>
          <a:xfrm flipV="1">
            <a:off x="430488" y="4382736"/>
            <a:ext cx="3027484" cy="1489368"/>
          </a:xfrm>
          <a:custGeom>
            <a:avLst/>
            <a:gdLst>
              <a:gd name="connsiteX0" fmla="*/ 827151 w 2838450"/>
              <a:gd name="connsiteY0" fmla="*/ 1426123 h 1426123"/>
              <a:gd name="connsiteX1" fmla="*/ 1419225 w 2838450"/>
              <a:gd name="connsiteY1" fmla="*/ 405305 h 1426123"/>
              <a:gd name="connsiteX2" fmla="*/ 2011299 w 2838450"/>
              <a:gd name="connsiteY2" fmla="*/ 1426123 h 1426123"/>
              <a:gd name="connsiteX3" fmla="*/ 2838450 w 2838450"/>
              <a:gd name="connsiteY3" fmla="*/ 0 h 1426123"/>
              <a:gd name="connsiteX4" fmla="*/ 0 w 2838450"/>
              <a:gd name="connsiteY4" fmla="*/ 0 h 1426123"/>
              <a:gd name="connsiteX5" fmla="*/ 827151 w 2838450"/>
              <a:gd name="connsiteY5" fmla="*/ 1426123 h 142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50" h="1426123">
                <a:moveTo>
                  <a:pt x="827151" y="1426123"/>
                </a:moveTo>
                <a:lnTo>
                  <a:pt x="1419225" y="405305"/>
                </a:lnTo>
                <a:lnTo>
                  <a:pt x="2011299" y="1426123"/>
                </a:lnTo>
                <a:lnTo>
                  <a:pt x="2838450" y="0"/>
                </a:lnTo>
                <a:lnTo>
                  <a:pt x="0" y="0"/>
                </a:lnTo>
                <a:lnTo>
                  <a:pt x="827151" y="1426123"/>
                </a:lnTo>
                <a:close/>
              </a:path>
            </a:pathLst>
          </a:cu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EE2CE71D-CC55-4401-8B7A-96786E20CB9F}"/>
              </a:ext>
            </a:extLst>
          </p:cNvPr>
          <p:cNvSpPr txBox="1"/>
          <p:nvPr/>
        </p:nvSpPr>
        <p:spPr>
          <a:xfrm>
            <a:off x="1668788" y="2843908"/>
            <a:ext cx="550885" cy="286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rtlCol="0" anchor="ctr">
            <a:noAutofit/>
          </a:bodyPr>
          <a:lstStyle>
            <a:defPPr>
              <a:defRPr lang="en-US"/>
            </a:defPPr>
            <a:lvl1pPr algn="ctr">
              <a:lnSpc>
                <a:spcPts val="1600"/>
              </a:lnSpc>
              <a:defRPr sz="1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Costs</a:t>
            </a:r>
          </a:p>
        </p:txBody>
      </p:sp>
      <p:sp>
        <p:nvSpPr>
          <p:cNvPr id="29" name="TextBox 28">
            <a:extLst>
              <a:ext uri="{FF2B5EF4-FFF2-40B4-BE49-F238E27FC236}">
                <a16:creationId xmlns:a16="http://schemas.microsoft.com/office/drawing/2014/main" id="{B875208E-6E8B-4498-9F47-198DDD7841E0}"/>
              </a:ext>
            </a:extLst>
          </p:cNvPr>
          <p:cNvSpPr txBox="1"/>
          <p:nvPr/>
        </p:nvSpPr>
        <p:spPr>
          <a:xfrm>
            <a:off x="1313080" y="5530779"/>
            <a:ext cx="1262299" cy="286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rtlCol="0" anchor="ctr">
            <a:noAutofit/>
          </a:bodyPr>
          <a:lstStyle>
            <a:defPPr>
              <a:defRPr lang="en-US"/>
            </a:defPPr>
            <a:lvl1pPr algn="ctr">
              <a:lnSpc>
                <a:spcPts val="1600"/>
              </a:lnSpc>
              <a:defRPr sz="1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2"/>
                </a:solidFill>
              </a:rPr>
              <a:t>Buyer Value</a:t>
            </a:r>
          </a:p>
        </p:txBody>
      </p:sp>
      <p:grpSp>
        <p:nvGrpSpPr>
          <p:cNvPr id="13" name="Group 12">
            <a:extLst>
              <a:ext uri="{FF2B5EF4-FFF2-40B4-BE49-F238E27FC236}">
                <a16:creationId xmlns:a16="http://schemas.microsoft.com/office/drawing/2014/main" id="{BE074105-F047-4342-9A7B-146562B6961E}"/>
              </a:ext>
            </a:extLst>
          </p:cNvPr>
          <p:cNvGrpSpPr/>
          <p:nvPr/>
        </p:nvGrpSpPr>
        <p:grpSpPr>
          <a:xfrm>
            <a:off x="3697797" y="1635499"/>
            <a:ext cx="2929215" cy="4361889"/>
            <a:chOff x="3697797" y="1635499"/>
            <a:chExt cx="2929215" cy="4361889"/>
          </a:xfrm>
        </p:grpSpPr>
        <p:grpSp>
          <p:nvGrpSpPr>
            <p:cNvPr id="7" name="Group 6">
              <a:extLst>
                <a:ext uri="{FF2B5EF4-FFF2-40B4-BE49-F238E27FC236}">
                  <a16:creationId xmlns:a16="http://schemas.microsoft.com/office/drawing/2014/main" id="{EE4E483B-5430-4A4C-A28D-6CF0AE249D0B}"/>
                </a:ext>
              </a:extLst>
            </p:cNvPr>
            <p:cNvGrpSpPr/>
            <p:nvPr/>
          </p:nvGrpSpPr>
          <p:grpSpPr>
            <a:xfrm>
              <a:off x="3773071" y="1635499"/>
              <a:ext cx="2778666" cy="4361889"/>
              <a:chOff x="3773071" y="1635499"/>
              <a:chExt cx="2778666" cy="4361889"/>
            </a:xfrm>
          </p:grpSpPr>
          <p:sp>
            <p:nvSpPr>
              <p:cNvPr id="31" name="Rectangle: Rounded Corners 30">
                <a:extLst>
                  <a:ext uri="{FF2B5EF4-FFF2-40B4-BE49-F238E27FC236}">
                    <a16:creationId xmlns:a16="http://schemas.microsoft.com/office/drawing/2014/main" id="{F69AE7F2-DA5C-444B-80EE-BAC7C9A21A1F}"/>
                  </a:ext>
                </a:extLst>
              </p:cNvPr>
              <p:cNvSpPr/>
              <p:nvPr/>
            </p:nvSpPr>
            <p:spPr>
              <a:xfrm>
                <a:off x="3773071" y="1635499"/>
                <a:ext cx="2778666" cy="4361889"/>
              </a:xfrm>
              <a:prstGeom prst="roundRect">
                <a:avLst>
                  <a:gd name="adj" fmla="val 2492"/>
                </a:avLst>
              </a:prstGeom>
              <a:gradFill>
                <a:gsLst>
                  <a:gs pos="0">
                    <a:schemeClr val="accent1"/>
                  </a:gs>
                  <a:gs pos="15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78C46A02-C58E-45FD-8024-DA0353E98019}"/>
                  </a:ext>
                </a:extLst>
              </p:cNvPr>
              <p:cNvSpPr txBox="1"/>
              <p:nvPr/>
            </p:nvSpPr>
            <p:spPr>
              <a:xfrm>
                <a:off x="4204448" y="1770860"/>
                <a:ext cx="1915910" cy="325963"/>
              </a:xfrm>
              <a:prstGeom prst="rect">
                <a:avLst/>
              </a:prstGeom>
              <a:noFill/>
            </p:spPr>
            <p:txBody>
              <a:bodyPr wrap="none" rtlCol="0">
                <a:spAutoFit/>
              </a:bodyPr>
              <a:lstStyle/>
              <a:p>
                <a:pPr algn="ctr"/>
                <a:r>
                  <a:rPr lang="en-US" sz="1200" b="1" dirty="0">
                    <a:solidFill>
                      <a:schemeClr val="bg1"/>
                    </a:solidFill>
                  </a:rPr>
                  <a:t>CONVENTIONAL LOGIC</a:t>
                </a:r>
              </a:p>
            </p:txBody>
          </p:sp>
        </p:grpSp>
        <p:sp>
          <p:nvSpPr>
            <p:cNvPr id="32" name="Rectangle: Rounded Corners 31">
              <a:extLst>
                <a:ext uri="{FF2B5EF4-FFF2-40B4-BE49-F238E27FC236}">
                  <a16:creationId xmlns:a16="http://schemas.microsoft.com/office/drawing/2014/main" id="{43B357A8-9BB9-4E4A-B706-47FAF4869152}"/>
                </a:ext>
              </a:extLst>
            </p:cNvPr>
            <p:cNvSpPr/>
            <p:nvPr/>
          </p:nvSpPr>
          <p:spPr>
            <a:xfrm>
              <a:off x="3697797" y="2169072"/>
              <a:ext cx="2929215" cy="3753868"/>
            </a:xfrm>
            <a:prstGeom prst="roundRect">
              <a:avLst>
                <a:gd name="adj" fmla="val 1663"/>
              </a:avLst>
            </a:prstGeom>
            <a:solidFill>
              <a:schemeClr val="bg1"/>
            </a:solidFill>
            <a:ln>
              <a:gradFill>
                <a:gsLst>
                  <a:gs pos="0">
                    <a:schemeClr val="accent1"/>
                  </a:gs>
                  <a:gs pos="100000">
                    <a:schemeClr val="accent2"/>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endParaRPr lang="en-US" sz="1000">
                <a:solidFill>
                  <a:schemeClr val="tx1"/>
                </a:solidFill>
              </a:endParaRPr>
            </a:p>
          </p:txBody>
        </p:sp>
      </p:grpSp>
      <p:grpSp>
        <p:nvGrpSpPr>
          <p:cNvPr id="58" name="Group 57">
            <a:extLst>
              <a:ext uri="{FF2B5EF4-FFF2-40B4-BE49-F238E27FC236}">
                <a16:creationId xmlns:a16="http://schemas.microsoft.com/office/drawing/2014/main" id="{36842870-6042-496B-979C-B6B6C4F5950E}"/>
              </a:ext>
            </a:extLst>
          </p:cNvPr>
          <p:cNvGrpSpPr/>
          <p:nvPr/>
        </p:nvGrpSpPr>
        <p:grpSpPr>
          <a:xfrm>
            <a:off x="3773071" y="2430334"/>
            <a:ext cx="2778666" cy="3329437"/>
            <a:chOff x="3737360" y="2466887"/>
            <a:chExt cx="2778666" cy="2829312"/>
          </a:xfrm>
        </p:grpSpPr>
        <p:sp>
          <p:nvSpPr>
            <p:cNvPr id="43" name="TextBox 42">
              <a:extLst>
                <a:ext uri="{FF2B5EF4-FFF2-40B4-BE49-F238E27FC236}">
                  <a16:creationId xmlns:a16="http://schemas.microsoft.com/office/drawing/2014/main" id="{C837CBB1-DD61-4D67-9BB6-16105A7B4AF4}"/>
                </a:ext>
              </a:extLst>
            </p:cNvPr>
            <p:cNvSpPr txBox="1"/>
            <p:nvPr/>
          </p:nvSpPr>
          <p:spPr>
            <a:xfrm>
              <a:off x="3990718" y="2466887"/>
              <a:ext cx="2271958" cy="193964"/>
            </a:xfrm>
            <a:prstGeom prst="rect">
              <a:avLst/>
            </a:prstGeom>
            <a:noFill/>
          </p:spPr>
          <p:txBody>
            <a:bodyPr wrap="square" tIns="0" rtlCol="0" anchor="ctr" anchorCtr="0">
              <a:spAutoFit/>
            </a:bodyPr>
            <a:lstStyle/>
            <a:p>
              <a:pPr algn="ctr">
                <a:lnSpc>
                  <a:spcPts val="1300"/>
                </a:lnSpc>
              </a:pPr>
              <a:r>
                <a:rPr lang="en-US" sz="800" dirty="0"/>
                <a:t>Industry conditions are given</a:t>
              </a:r>
            </a:p>
          </p:txBody>
        </p:sp>
        <p:sp>
          <p:nvSpPr>
            <p:cNvPr id="45" name="TextBox 44">
              <a:extLst>
                <a:ext uri="{FF2B5EF4-FFF2-40B4-BE49-F238E27FC236}">
                  <a16:creationId xmlns:a16="http://schemas.microsoft.com/office/drawing/2014/main" id="{8A0271C1-76AC-47DD-BDE3-3D3A20C271BF}"/>
                </a:ext>
              </a:extLst>
            </p:cNvPr>
            <p:cNvSpPr txBox="1"/>
            <p:nvPr/>
          </p:nvSpPr>
          <p:spPr>
            <a:xfrm>
              <a:off x="4239877" y="3048618"/>
              <a:ext cx="1773630" cy="306498"/>
            </a:xfrm>
            <a:prstGeom prst="rect">
              <a:avLst/>
            </a:prstGeom>
            <a:noFill/>
          </p:spPr>
          <p:txBody>
            <a:bodyPr wrap="square" tIns="0" rtlCol="0" anchor="ctr" anchorCtr="0">
              <a:spAutoFit/>
            </a:bodyPr>
            <a:lstStyle/>
            <a:p>
              <a:pPr algn="ctr">
                <a:lnSpc>
                  <a:spcPts val="1300"/>
                </a:lnSpc>
              </a:pPr>
              <a:r>
                <a:rPr lang="en-US" sz="800" dirty="0"/>
                <a:t>Build competitive advantages to beat competition</a:t>
              </a:r>
            </a:p>
          </p:txBody>
        </p:sp>
        <p:sp>
          <p:nvSpPr>
            <p:cNvPr id="46" name="TextBox 45">
              <a:extLst>
                <a:ext uri="{FF2B5EF4-FFF2-40B4-BE49-F238E27FC236}">
                  <a16:creationId xmlns:a16="http://schemas.microsoft.com/office/drawing/2014/main" id="{BB6ED8E3-9C69-47DC-AF40-C009626DE45A}"/>
                </a:ext>
              </a:extLst>
            </p:cNvPr>
            <p:cNvSpPr txBox="1"/>
            <p:nvPr/>
          </p:nvSpPr>
          <p:spPr>
            <a:xfrm>
              <a:off x="3990724" y="3615782"/>
              <a:ext cx="2271964" cy="448167"/>
            </a:xfrm>
            <a:prstGeom prst="rect">
              <a:avLst/>
            </a:prstGeom>
            <a:noFill/>
          </p:spPr>
          <p:txBody>
            <a:bodyPr wrap="square" tIns="0" rtlCol="0" anchor="ctr" anchorCtr="0">
              <a:spAutoFit/>
            </a:bodyPr>
            <a:lstStyle/>
            <a:p>
              <a:pPr algn="ctr">
                <a:lnSpc>
                  <a:spcPts val="1300"/>
                </a:lnSpc>
              </a:pPr>
              <a:r>
                <a:rPr lang="en-US" sz="800" dirty="0"/>
                <a:t>Keep &amp; expand customer base through segmentation an customization. Focus on differences in what customers value</a:t>
              </a:r>
            </a:p>
          </p:txBody>
        </p:sp>
        <p:sp>
          <p:nvSpPr>
            <p:cNvPr id="47" name="TextBox 46">
              <a:extLst>
                <a:ext uri="{FF2B5EF4-FFF2-40B4-BE49-F238E27FC236}">
                  <a16:creationId xmlns:a16="http://schemas.microsoft.com/office/drawing/2014/main" id="{CCEDBB5B-0179-4BAF-AC98-0658E3F9A41A}"/>
                </a:ext>
              </a:extLst>
            </p:cNvPr>
            <p:cNvSpPr txBox="1"/>
            <p:nvPr/>
          </p:nvSpPr>
          <p:spPr>
            <a:xfrm>
              <a:off x="3990712" y="4380881"/>
              <a:ext cx="2271974" cy="193964"/>
            </a:xfrm>
            <a:prstGeom prst="rect">
              <a:avLst/>
            </a:prstGeom>
            <a:noFill/>
          </p:spPr>
          <p:txBody>
            <a:bodyPr wrap="square" tIns="0" rtlCol="0" anchor="ctr" anchorCtr="0">
              <a:spAutoFit/>
            </a:bodyPr>
            <a:lstStyle/>
            <a:p>
              <a:pPr algn="ctr">
                <a:lnSpc>
                  <a:spcPts val="1300"/>
                </a:lnSpc>
              </a:pPr>
              <a:r>
                <a:rPr lang="en-US" sz="800" dirty="0"/>
                <a:t>Leverage existing assets and capabilities</a:t>
              </a:r>
            </a:p>
          </p:txBody>
        </p:sp>
        <p:sp>
          <p:nvSpPr>
            <p:cNvPr id="48" name="TextBox 47">
              <a:extLst>
                <a:ext uri="{FF2B5EF4-FFF2-40B4-BE49-F238E27FC236}">
                  <a16:creationId xmlns:a16="http://schemas.microsoft.com/office/drawing/2014/main" id="{A80AF3C3-E0D3-449A-8873-FAA7C6DC416F}"/>
                </a:ext>
              </a:extLst>
            </p:cNvPr>
            <p:cNvSpPr txBox="1"/>
            <p:nvPr/>
          </p:nvSpPr>
          <p:spPr>
            <a:xfrm>
              <a:off x="3990715" y="4935523"/>
              <a:ext cx="2271972" cy="360676"/>
            </a:xfrm>
            <a:prstGeom prst="rect">
              <a:avLst/>
            </a:prstGeom>
            <a:noFill/>
          </p:spPr>
          <p:txBody>
            <a:bodyPr wrap="square" tIns="0" rtlCol="0" anchor="ctr" anchorCtr="0">
              <a:spAutoFit/>
            </a:bodyPr>
            <a:lstStyle/>
            <a:p>
              <a:pPr algn="ctr">
                <a:lnSpc>
                  <a:spcPts val="1300"/>
                </a:lnSpc>
              </a:pPr>
              <a:r>
                <a:rPr lang="en-US" sz="800" dirty="0"/>
                <a:t>Traditional industry boundaries determine products and services</a:t>
              </a:r>
            </a:p>
          </p:txBody>
        </p:sp>
        <p:grpSp>
          <p:nvGrpSpPr>
            <p:cNvPr id="50" name="Group 49">
              <a:extLst>
                <a:ext uri="{FF2B5EF4-FFF2-40B4-BE49-F238E27FC236}">
                  <a16:creationId xmlns:a16="http://schemas.microsoft.com/office/drawing/2014/main" id="{5502A140-1408-4318-BF90-DD8FC9C5E822}"/>
                </a:ext>
              </a:extLst>
            </p:cNvPr>
            <p:cNvGrpSpPr/>
            <p:nvPr/>
          </p:nvGrpSpPr>
          <p:grpSpPr>
            <a:xfrm>
              <a:off x="3737360" y="2882868"/>
              <a:ext cx="2778666" cy="1913994"/>
              <a:chOff x="3662085" y="2882868"/>
              <a:chExt cx="2929215" cy="1913994"/>
            </a:xfrm>
          </p:grpSpPr>
          <p:cxnSp>
            <p:nvCxnSpPr>
              <p:cNvPr id="49" name="Straight Connector 48">
                <a:extLst>
                  <a:ext uri="{FF2B5EF4-FFF2-40B4-BE49-F238E27FC236}">
                    <a16:creationId xmlns:a16="http://schemas.microsoft.com/office/drawing/2014/main" id="{582F8F81-4A32-468C-9A19-D1320FC79276}"/>
                  </a:ext>
                </a:extLst>
              </p:cNvPr>
              <p:cNvCxnSpPr>
                <a:cxnSpLocks/>
              </p:cNvCxnSpPr>
              <p:nvPr/>
            </p:nvCxnSpPr>
            <p:spPr>
              <a:xfrm>
                <a:off x="3662085" y="2882868"/>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410D365-2EB1-42E3-A70D-BB56192D97A3}"/>
                  </a:ext>
                </a:extLst>
              </p:cNvPr>
              <p:cNvCxnSpPr>
                <a:cxnSpLocks/>
              </p:cNvCxnSpPr>
              <p:nvPr/>
            </p:nvCxnSpPr>
            <p:spPr>
              <a:xfrm>
                <a:off x="3662085" y="3520866"/>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2421AF0-67A6-47E3-A4AC-4398423CBDE8}"/>
                  </a:ext>
                </a:extLst>
              </p:cNvPr>
              <p:cNvCxnSpPr>
                <a:cxnSpLocks/>
              </p:cNvCxnSpPr>
              <p:nvPr/>
            </p:nvCxnSpPr>
            <p:spPr>
              <a:xfrm>
                <a:off x="3662085" y="4158864"/>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C785087-2C4D-40AB-930E-D2F5E777D22A}"/>
                  </a:ext>
                </a:extLst>
              </p:cNvPr>
              <p:cNvCxnSpPr>
                <a:cxnSpLocks/>
              </p:cNvCxnSpPr>
              <p:nvPr/>
            </p:nvCxnSpPr>
            <p:spPr>
              <a:xfrm>
                <a:off x="3662085" y="4796862"/>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C536FBD9-6134-344E-9514-31DA0EC1B615}"/>
              </a:ext>
            </a:extLst>
          </p:cNvPr>
          <p:cNvGrpSpPr/>
          <p:nvPr/>
        </p:nvGrpSpPr>
        <p:grpSpPr>
          <a:xfrm>
            <a:off x="8818850" y="1635499"/>
            <a:ext cx="2929215" cy="4361889"/>
            <a:chOff x="8818850" y="1635499"/>
            <a:chExt cx="2929215" cy="4361889"/>
          </a:xfrm>
        </p:grpSpPr>
        <p:grpSp>
          <p:nvGrpSpPr>
            <p:cNvPr id="11" name="Group 10">
              <a:extLst>
                <a:ext uri="{FF2B5EF4-FFF2-40B4-BE49-F238E27FC236}">
                  <a16:creationId xmlns:a16="http://schemas.microsoft.com/office/drawing/2014/main" id="{91FBE202-FEA2-6448-A14D-27BF56B5EFE8}"/>
                </a:ext>
              </a:extLst>
            </p:cNvPr>
            <p:cNvGrpSpPr/>
            <p:nvPr/>
          </p:nvGrpSpPr>
          <p:grpSpPr>
            <a:xfrm>
              <a:off x="8894125" y="1635499"/>
              <a:ext cx="2778666" cy="4361889"/>
              <a:chOff x="8894125" y="1635499"/>
              <a:chExt cx="2778666" cy="4361889"/>
            </a:xfrm>
          </p:grpSpPr>
          <p:sp>
            <p:nvSpPr>
              <p:cNvPr id="35" name="Rectangle: Rounded Corners 34">
                <a:extLst>
                  <a:ext uri="{FF2B5EF4-FFF2-40B4-BE49-F238E27FC236}">
                    <a16:creationId xmlns:a16="http://schemas.microsoft.com/office/drawing/2014/main" id="{33868A6C-E806-4551-9894-28BEC43C7DF0}"/>
                  </a:ext>
                </a:extLst>
              </p:cNvPr>
              <p:cNvSpPr/>
              <p:nvPr/>
            </p:nvSpPr>
            <p:spPr>
              <a:xfrm>
                <a:off x="8894125" y="1635499"/>
                <a:ext cx="2778666" cy="4361889"/>
              </a:xfrm>
              <a:prstGeom prst="roundRect">
                <a:avLst>
                  <a:gd name="adj" fmla="val 2492"/>
                </a:avLst>
              </a:prstGeom>
              <a:gradFill>
                <a:gsLst>
                  <a:gs pos="0">
                    <a:schemeClr val="accent1"/>
                  </a:gs>
                  <a:gs pos="17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A32E9C81-D74C-4F06-896E-A0F5849C786B}"/>
                  </a:ext>
                </a:extLst>
              </p:cNvPr>
              <p:cNvSpPr txBox="1"/>
              <p:nvPr/>
            </p:nvSpPr>
            <p:spPr>
              <a:xfrm>
                <a:off x="9182841" y="1770860"/>
                <a:ext cx="2201245" cy="325963"/>
              </a:xfrm>
              <a:prstGeom prst="rect">
                <a:avLst/>
              </a:prstGeom>
              <a:noFill/>
            </p:spPr>
            <p:txBody>
              <a:bodyPr wrap="none" rtlCol="0">
                <a:spAutoFit/>
              </a:bodyPr>
              <a:lstStyle/>
              <a:p>
                <a:pPr algn="ctr"/>
                <a:r>
                  <a:rPr lang="en-US" sz="1200" b="1" dirty="0">
                    <a:solidFill>
                      <a:schemeClr val="bg1"/>
                    </a:solidFill>
                  </a:rPr>
                  <a:t>VALUE INNOVATION LOGIC</a:t>
                </a:r>
              </a:p>
            </p:txBody>
          </p:sp>
        </p:grpSp>
        <p:sp>
          <p:nvSpPr>
            <p:cNvPr id="36" name="Rectangle: Rounded Corners 35">
              <a:extLst>
                <a:ext uri="{FF2B5EF4-FFF2-40B4-BE49-F238E27FC236}">
                  <a16:creationId xmlns:a16="http://schemas.microsoft.com/office/drawing/2014/main" id="{152D7433-2BAD-457D-8D22-8FBFB7F6E692}"/>
                </a:ext>
              </a:extLst>
            </p:cNvPr>
            <p:cNvSpPr/>
            <p:nvPr/>
          </p:nvSpPr>
          <p:spPr>
            <a:xfrm>
              <a:off x="8818850" y="2169071"/>
              <a:ext cx="2929215" cy="3753869"/>
            </a:xfrm>
            <a:prstGeom prst="roundRect">
              <a:avLst>
                <a:gd name="adj" fmla="val 1663"/>
              </a:avLst>
            </a:prstGeom>
            <a:solidFill>
              <a:schemeClr val="bg1"/>
            </a:solidFill>
            <a:ln>
              <a:gradFill>
                <a:gsLst>
                  <a:gs pos="0">
                    <a:schemeClr val="accent1"/>
                  </a:gs>
                  <a:gs pos="100000">
                    <a:schemeClr val="accent2"/>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endParaRPr lang="en-US" sz="1000">
                <a:solidFill>
                  <a:schemeClr val="tx1"/>
                </a:solidFill>
              </a:endParaRPr>
            </a:p>
          </p:txBody>
        </p:sp>
      </p:grpSp>
      <p:grpSp>
        <p:nvGrpSpPr>
          <p:cNvPr id="81" name="Group 80">
            <a:extLst>
              <a:ext uri="{FF2B5EF4-FFF2-40B4-BE49-F238E27FC236}">
                <a16:creationId xmlns:a16="http://schemas.microsoft.com/office/drawing/2014/main" id="{D7FEF61A-ED07-410D-A59E-EAF70B7D5F40}"/>
              </a:ext>
            </a:extLst>
          </p:cNvPr>
          <p:cNvGrpSpPr/>
          <p:nvPr/>
        </p:nvGrpSpPr>
        <p:grpSpPr>
          <a:xfrm>
            <a:off x="8894124" y="2447477"/>
            <a:ext cx="2778666" cy="3280415"/>
            <a:chOff x="3737360" y="2481455"/>
            <a:chExt cx="2778666" cy="2787654"/>
          </a:xfrm>
        </p:grpSpPr>
        <p:sp>
          <p:nvSpPr>
            <p:cNvPr id="82" name="TextBox 81">
              <a:extLst>
                <a:ext uri="{FF2B5EF4-FFF2-40B4-BE49-F238E27FC236}">
                  <a16:creationId xmlns:a16="http://schemas.microsoft.com/office/drawing/2014/main" id="{F84078D6-DEDF-4D41-A076-98571A44DC9C}"/>
                </a:ext>
              </a:extLst>
            </p:cNvPr>
            <p:cNvSpPr txBox="1"/>
            <p:nvPr/>
          </p:nvSpPr>
          <p:spPr>
            <a:xfrm>
              <a:off x="3990718" y="2481455"/>
              <a:ext cx="2271958" cy="164828"/>
            </a:xfrm>
            <a:prstGeom prst="rect">
              <a:avLst/>
            </a:prstGeom>
            <a:noFill/>
          </p:spPr>
          <p:txBody>
            <a:bodyPr wrap="square" tIns="0" rtlCol="0" anchor="ctr" anchorCtr="0">
              <a:spAutoFit/>
            </a:bodyPr>
            <a:lstStyle/>
            <a:p>
              <a:pPr algn="ctr">
                <a:lnSpc>
                  <a:spcPts val="1300"/>
                </a:lnSpc>
              </a:pPr>
              <a:r>
                <a:rPr lang="en-US" sz="800" dirty="0"/>
                <a:t>Industry conditions can be shaped</a:t>
              </a:r>
            </a:p>
          </p:txBody>
        </p:sp>
        <p:sp>
          <p:nvSpPr>
            <p:cNvPr id="83" name="TextBox 82">
              <a:extLst>
                <a:ext uri="{FF2B5EF4-FFF2-40B4-BE49-F238E27FC236}">
                  <a16:creationId xmlns:a16="http://schemas.microsoft.com/office/drawing/2014/main" id="{98C94C49-385F-4CF3-827E-30530A81AF2C}"/>
                </a:ext>
              </a:extLst>
            </p:cNvPr>
            <p:cNvSpPr txBox="1"/>
            <p:nvPr/>
          </p:nvSpPr>
          <p:spPr>
            <a:xfrm>
              <a:off x="3864041" y="3048618"/>
              <a:ext cx="2525304" cy="306498"/>
            </a:xfrm>
            <a:prstGeom prst="rect">
              <a:avLst/>
            </a:prstGeom>
            <a:noFill/>
          </p:spPr>
          <p:txBody>
            <a:bodyPr wrap="square" tIns="0" rtlCol="0" anchor="ctr" anchorCtr="0">
              <a:spAutoFit/>
            </a:bodyPr>
            <a:lstStyle/>
            <a:p>
              <a:pPr algn="ctr">
                <a:lnSpc>
                  <a:spcPts val="1300"/>
                </a:lnSpc>
              </a:pPr>
              <a:r>
                <a:rPr lang="en-US" sz="800" dirty="0"/>
                <a:t>Competition is not the benchmark. Pursue a quantum leap in value to dominate the market</a:t>
              </a:r>
            </a:p>
          </p:txBody>
        </p:sp>
        <p:sp>
          <p:nvSpPr>
            <p:cNvPr id="84" name="TextBox 83">
              <a:extLst>
                <a:ext uri="{FF2B5EF4-FFF2-40B4-BE49-F238E27FC236}">
                  <a16:creationId xmlns:a16="http://schemas.microsoft.com/office/drawing/2014/main" id="{62824CD2-4F08-48F9-9FE6-E22E2A2BB108}"/>
                </a:ext>
              </a:extLst>
            </p:cNvPr>
            <p:cNvSpPr txBox="1"/>
            <p:nvPr/>
          </p:nvSpPr>
          <p:spPr>
            <a:xfrm>
              <a:off x="3990724" y="3615782"/>
              <a:ext cx="2271964" cy="448167"/>
            </a:xfrm>
            <a:prstGeom prst="rect">
              <a:avLst/>
            </a:prstGeom>
            <a:noFill/>
          </p:spPr>
          <p:txBody>
            <a:bodyPr wrap="square" tIns="0" rtlCol="0" anchor="ctr" anchorCtr="0">
              <a:spAutoFit/>
            </a:bodyPr>
            <a:lstStyle/>
            <a:p>
              <a:pPr algn="ctr">
                <a:lnSpc>
                  <a:spcPts val="1300"/>
                </a:lnSpc>
              </a:pPr>
              <a:r>
                <a:rPr lang="en-US" sz="800" dirty="0"/>
                <a:t>Target a mass of buyers and willingly let some go. Focus on key commonalities in what customers value</a:t>
              </a:r>
            </a:p>
          </p:txBody>
        </p:sp>
        <p:sp>
          <p:nvSpPr>
            <p:cNvPr id="85" name="TextBox 84">
              <a:extLst>
                <a:ext uri="{FF2B5EF4-FFF2-40B4-BE49-F238E27FC236}">
                  <a16:creationId xmlns:a16="http://schemas.microsoft.com/office/drawing/2014/main" id="{580B5658-02D8-40C5-BC6A-87EC285F5AC2}"/>
                </a:ext>
              </a:extLst>
            </p:cNvPr>
            <p:cNvSpPr txBox="1"/>
            <p:nvPr/>
          </p:nvSpPr>
          <p:spPr>
            <a:xfrm>
              <a:off x="4008388" y="4253779"/>
              <a:ext cx="2236610" cy="448167"/>
            </a:xfrm>
            <a:prstGeom prst="rect">
              <a:avLst/>
            </a:prstGeom>
            <a:noFill/>
          </p:spPr>
          <p:txBody>
            <a:bodyPr wrap="square" tIns="0" rtlCol="0" anchor="ctr" anchorCtr="0">
              <a:spAutoFit/>
            </a:bodyPr>
            <a:lstStyle/>
            <a:p>
              <a:pPr algn="ctr">
                <a:lnSpc>
                  <a:spcPts val="1300"/>
                </a:lnSpc>
              </a:pPr>
              <a:r>
                <a:rPr lang="en-US" sz="800" dirty="0"/>
                <a:t>Not constrained by what the organization already has. Ask: what would we do if starting anew?</a:t>
              </a:r>
            </a:p>
          </p:txBody>
        </p:sp>
        <p:sp>
          <p:nvSpPr>
            <p:cNvPr id="86" name="TextBox 85">
              <a:extLst>
                <a:ext uri="{FF2B5EF4-FFF2-40B4-BE49-F238E27FC236}">
                  <a16:creationId xmlns:a16="http://schemas.microsoft.com/office/drawing/2014/main" id="{877049EB-046F-4E3D-9A73-3BDD900B3B91}"/>
                </a:ext>
              </a:extLst>
            </p:cNvPr>
            <p:cNvSpPr txBox="1"/>
            <p:nvPr/>
          </p:nvSpPr>
          <p:spPr>
            <a:xfrm>
              <a:off x="3927378" y="4962611"/>
              <a:ext cx="2398630" cy="306498"/>
            </a:xfrm>
            <a:prstGeom prst="rect">
              <a:avLst/>
            </a:prstGeom>
            <a:noFill/>
          </p:spPr>
          <p:txBody>
            <a:bodyPr wrap="square" tIns="0" rtlCol="0" anchor="ctr" anchorCtr="0">
              <a:spAutoFit/>
            </a:bodyPr>
            <a:lstStyle/>
            <a:p>
              <a:pPr algn="ctr">
                <a:lnSpc>
                  <a:spcPts val="1300"/>
                </a:lnSpc>
              </a:pPr>
              <a:r>
                <a:rPr lang="en-US" sz="800" dirty="0"/>
                <a:t>Think in terms of total customer solution, even if beyond industry’s traditional offerings</a:t>
              </a:r>
            </a:p>
          </p:txBody>
        </p:sp>
        <p:grpSp>
          <p:nvGrpSpPr>
            <p:cNvPr id="87" name="Group 86">
              <a:extLst>
                <a:ext uri="{FF2B5EF4-FFF2-40B4-BE49-F238E27FC236}">
                  <a16:creationId xmlns:a16="http://schemas.microsoft.com/office/drawing/2014/main" id="{8D888659-5A90-4091-846A-13A35A72BAF3}"/>
                </a:ext>
              </a:extLst>
            </p:cNvPr>
            <p:cNvGrpSpPr/>
            <p:nvPr/>
          </p:nvGrpSpPr>
          <p:grpSpPr>
            <a:xfrm>
              <a:off x="3737360" y="2882868"/>
              <a:ext cx="2778666" cy="1913994"/>
              <a:chOff x="3662085" y="2882868"/>
              <a:chExt cx="2929215" cy="1913994"/>
            </a:xfrm>
          </p:grpSpPr>
          <p:cxnSp>
            <p:nvCxnSpPr>
              <p:cNvPr id="88" name="Straight Connector 87">
                <a:extLst>
                  <a:ext uri="{FF2B5EF4-FFF2-40B4-BE49-F238E27FC236}">
                    <a16:creationId xmlns:a16="http://schemas.microsoft.com/office/drawing/2014/main" id="{8B627CAF-0257-4DA3-B8E6-A874FD3D3EA7}"/>
                  </a:ext>
                </a:extLst>
              </p:cNvPr>
              <p:cNvCxnSpPr>
                <a:cxnSpLocks/>
              </p:cNvCxnSpPr>
              <p:nvPr/>
            </p:nvCxnSpPr>
            <p:spPr>
              <a:xfrm>
                <a:off x="3662085" y="2882868"/>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EC3901A-CCE8-4E5D-AD07-E10C01CAF948}"/>
                  </a:ext>
                </a:extLst>
              </p:cNvPr>
              <p:cNvCxnSpPr>
                <a:cxnSpLocks/>
              </p:cNvCxnSpPr>
              <p:nvPr/>
            </p:nvCxnSpPr>
            <p:spPr>
              <a:xfrm>
                <a:off x="3662085" y="3520866"/>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405DE27-D7B2-42FD-ACCB-378B69BF07DB}"/>
                  </a:ext>
                </a:extLst>
              </p:cNvPr>
              <p:cNvCxnSpPr>
                <a:cxnSpLocks/>
              </p:cNvCxnSpPr>
              <p:nvPr/>
            </p:nvCxnSpPr>
            <p:spPr>
              <a:xfrm>
                <a:off x="3662085" y="4158864"/>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30FFB47-E21C-4973-8E34-D57DBC7554A8}"/>
                  </a:ext>
                </a:extLst>
              </p:cNvPr>
              <p:cNvCxnSpPr>
                <a:cxnSpLocks/>
              </p:cNvCxnSpPr>
              <p:nvPr/>
            </p:nvCxnSpPr>
            <p:spPr>
              <a:xfrm>
                <a:off x="3662085" y="4796862"/>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9D2EA0FE-D8DA-0C4B-8C0F-33E2C2762219}"/>
              </a:ext>
            </a:extLst>
          </p:cNvPr>
          <p:cNvGrpSpPr/>
          <p:nvPr/>
        </p:nvGrpSpPr>
        <p:grpSpPr>
          <a:xfrm>
            <a:off x="1241845" y="4971226"/>
            <a:ext cx="1399001" cy="342910"/>
            <a:chOff x="1241845" y="4782967"/>
            <a:chExt cx="1399001" cy="342910"/>
          </a:xfrm>
          <a:solidFill>
            <a:schemeClr val="tx2"/>
          </a:solidFill>
        </p:grpSpPr>
        <p:sp>
          <p:nvSpPr>
            <p:cNvPr id="66" name="Freeform: Shape 143">
              <a:extLst>
                <a:ext uri="{FF2B5EF4-FFF2-40B4-BE49-F238E27FC236}">
                  <a16:creationId xmlns:a16="http://schemas.microsoft.com/office/drawing/2014/main" id="{E525A65F-F73D-1348-94E8-AC9DC9B01CCD}"/>
                </a:ext>
              </a:extLst>
            </p:cNvPr>
            <p:cNvSpPr/>
            <p:nvPr/>
          </p:nvSpPr>
          <p:spPr>
            <a:xfrm rot="16200000">
              <a:off x="1135859" y="4888953"/>
              <a:ext cx="342910" cy="130938"/>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143">
              <a:extLst>
                <a:ext uri="{FF2B5EF4-FFF2-40B4-BE49-F238E27FC236}">
                  <a16:creationId xmlns:a16="http://schemas.microsoft.com/office/drawing/2014/main" id="{E72F8E80-4FF3-4845-BC89-51F4BBAC08DD}"/>
                </a:ext>
              </a:extLst>
            </p:cNvPr>
            <p:cNvSpPr/>
            <p:nvPr/>
          </p:nvSpPr>
          <p:spPr>
            <a:xfrm rot="16200000">
              <a:off x="2403922" y="4888953"/>
              <a:ext cx="342910" cy="130938"/>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9" name="Group 68">
            <a:extLst>
              <a:ext uri="{FF2B5EF4-FFF2-40B4-BE49-F238E27FC236}">
                <a16:creationId xmlns:a16="http://schemas.microsoft.com/office/drawing/2014/main" id="{D7CD5916-0AC7-674B-B5A7-111C416263ED}"/>
              </a:ext>
            </a:extLst>
          </p:cNvPr>
          <p:cNvGrpSpPr/>
          <p:nvPr/>
        </p:nvGrpSpPr>
        <p:grpSpPr>
          <a:xfrm rot="10800000">
            <a:off x="1244728" y="3221259"/>
            <a:ext cx="1399001" cy="342910"/>
            <a:chOff x="1241845" y="4782967"/>
            <a:chExt cx="1399001" cy="342910"/>
          </a:xfrm>
        </p:grpSpPr>
        <p:sp>
          <p:nvSpPr>
            <p:cNvPr id="70" name="Freeform: Shape 143">
              <a:extLst>
                <a:ext uri="{FF2B5EF4-FFF2-40B4-BE49-F238E27FC236}">
                  <a16:creationId xmlns:a16="http://schemas.microsoft.com/office/drawing/2014/main" id="{AD18CA30-0C47-0043-ACDA-D3704199268D}"/>
                </a:ext>
              </a:extLst>
            </p:cNvPr>
            <p:cNvSpPr/>
            <p:nvPr/>
          </p:nvSpPr>
          <p:spPr>
            <a:xfrm rot="16200000">
              <a:off x="1135859" y="4888953"/>
              <a:ext cx="342910" cy="130938"/>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143">
              <a:extLst>
                <a:ext uri="{FF2B5EF4-FFF2-40B4-BE49-F238E27FC236}">
                  <a16:creationId xmlns:a16="http://schemas.microsoft.com/office/drawing/2014/main" id="{37F9E8CA-2737-B844-9154-76C37D2FC288}"/>
                </a:ext>
              </a:extLst>
            </p:cNvPr>
            <p:cNvSpPr/>
            <p:nvPr/>
          </p:nvSpPr>
          <p:spPr>
            <a:xfrm rot="16200000">
              <a:off x="2403922" y="4888953"/>
              <a:ext cx="342910" cy="130938"/>
            </a:xfrm>
            <a:custGeom>
              <a:avLst/>
              <a:gdLst>
                <a:gd name="connsiteX0" fmla="*/ 219204 w 323849"/>
                <a:gd name="connsiteY0" fmla="*/ 0 h 171450"/>
                <a:gd name="connsiteX1" fmla="*/ 323849 w 323849"/>
                <a:gd name="connsiteY1" fmla="*/ 85725 h 171450"/>
                <a:gd name="connsiteX2" fmla="*/ 219204 w 323849"/>
                <a:gd name="connsiteY2" fmla="*/ 171450 h 171450"/>
                <a:gd name="connsiteX3" fmla="*/ 219204 w 323849"/>
                <a:gd name="connsiteY3" fmla="*/ 128588 h 171450"/>
                <a:gd name="connsiteX4" fmla="*/ 271527 w 323849"/>
                <a:gd name="connsiteY4" fmla="*/ 85725 h 171450"/>
                <a:gd name="connsiteX5" fmla="*/ 219204 w 323849"/>
                <a:gd name="connsiteY5" fmla="*/ 42863 h 171450"/>
                <a:gd name="connsiteX6" fmla="*/ 166881 w 323849"/>
                <a:gd name="connsiteY6" fmla="*/ 0 h 171450"/>
                <a:gd name="connsiteX7" fmla="*/ 219204 w 323849"/>
                <a:gd name="connsiteY7" fmla="*/ 42863 h 171450"/>
                <a:gd name="connsiteX8" fmla="*/ 219204 w 323849"/>
                <a:gd name="connsiteY8" fmla="*/ 128588 h 171450"/>
                <a:gd name="connsiteX9" fmla="*/ 166881 w 323849"/>
                <a:gd name="connsiteY9" fmla="*/ 171450 h 171450"/>
                <a:gd name="connsiteX10" fmla="*/ 166881 w 323849"/>
                <a:gd name="connsiteY10" fmla="*/ 108585 h 171450"/>
                <a:gd name="connsiteX11" fmla="*/ 0 w 323849"/>
                <a:gd name="connsiteY11" fmla="*/ 108585 h 171450"/>
                <a:gd name="connsiteX12" fmla="*/ 0 w 323849"/>
                <a:gd name="connsiteY12" fmla="*/ 62865 h 171450"/>
                <a:gd name="connsiteX13" fmla="*/ 166881 w 323849"/>
                <a:gd name="connsiteY13" fmla="*/ 6286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849" h="171450">
                  <a:moveTo>
                    <a:pt x="219204" y="0"/>
                  </a:moveTo>
                  <a:lnTo>
                    <a:pt x="323849" y="85725"/>
                  </a:lnTo>
                  <a:lnTo>
                    <a:pt x="219204" y="171450"/>
                  </a:lnTo>
                  <a:lnTo>
                    <a:pt x="219204" y="128588"/>
                  </a:lnTo>
                  <a:lnTo>
                    <a:pt x="271527" y="85725"/>
                  </a:lnTo>
                  <a:lnTo>
                    <a:pt x="219204" y="42863"/>
                  </a:lnTo>
                  <a:close/>
                  <a:moveTo>
                    <a:pt x="166881" y="0"/>
                  </a:moveTo>
                  <a:lnTo>
                    <a:pt x="219204" y="42863"/>
                  </a:lnTo>
                  <a:lnTo>
                    <a:pt x="219204" y="128588"/>
                  </a:lnTo>
                  <a:lnTo>
                    <a:pt x="166881" y="171450"/>
                  </a:lnTo>
                  <a:lnTo>
                    <a:pt x="166881" y="108585"/>
                  </a:lnTo>
                  <a:lnTo>
                    <a:pt x="0" y="108585"/>
                  </a:lnTo>
                  <a:lnTo>
                    <a:pt x="0" y="62865"/>
                  </a:lnTo>
                  <a:lnTo>
                    <a:pt x="166881" y="628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 name="Group 4">
            <a:extLst>
              <a:ext uri="{FF2B5EF4-FFF2-40B4-BE49-F238E27FC236}">
                <a16:creationId xmlns:a16="http://schemas.microsoft.com/office/drawing/2014/main" id="{D57E08ED-E745-CE48-9982-E325AC8E885A}"/>
              </a:ext>
            </a:extLst>
          </p:cNvPr>
          <p:cNvGrpSpPr/>
          <p:nvPr/>
        </p:nvGrpSpPr>
        <p:grpSpPr>
          <a:xfrm>
            <a:off x="6709508" y="1635499"/>
            <a:ext cx="2040308" cy="4361889"/>
            <a:chOff x="6709508" y="1635499"/>
            <a:chExt cx="2040308" cy="4361889"/>
          </a:xfrm>
        </p:grpSpPr>
        <p:sp>
          <p:nvSpPr>
            <p:cNvPr id="38" name="Rectangle: Rounded Corners 37">
              <a:extLst>
                <a:ext uri="{FF2B5EF4-FFF2-40B4-BE49-F238E27FC236}">
                  <a16:creationId xmlns:a16="http://schemas.microsoft.com/office/drawing/2014/main" id="{A45F12BB-FCB7-4D13-8E4E-961F0AC91CD1}"/>
                </a:ext>
              </a:extLst>
            </p:cNvPr>
            <p:cNvSpPr/>
            <p:nvPr/>
          </p:nvSpPr>
          <p:spPr>
            <a:xfrm>
              <a:off x="6794109" y="1635499"/>
              <a:ext cx="1871091" cy="4361889"/>
            </a:xfrm>
            <a:prstGeom prst="roundRect">
              <a:avLst>
                <a:gd name="adj" fmla="val 3964"/>
              </a:avLst>
            </a:prstGeom>
            <a:gradFill>
              <a:gsLst>
                <a:gs pos="22000">
                  <a:schemeClr val="accent1"/>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4F771602-664A-4CFB-8637-FE42ED28618C}"/>
                </a:ext>
              </a:extLst>
            </p:cNvPr>
            <p:cNvSpPr txBox="1"/>
            <p:nvPr/>
          </p:nvSpPr>
          <p:spPr>
            <a:xfrm>
              <a:off x="6709508" y="1770860"/>
              <a:ext cx="2040308" cy="325963"/>
            </a:xfrm>
            <a:prstGeom prst="rect">
              <a:avLst/>
            </a:prstGeom>
            <a:noFill/>
          </p:spPr>
          <p:txBody>
            <a:bodyPr wrap="none" rtlCol="0">
              <a:spAutoFit/>
            </a:bodyPr>
            <a:lstStyle/>
            <a:p>
              <a:pPr algn="ctr"/>
              <a:r>
                <a:rPr lang="en-US" sz="1200" b="1" dirty="0">
                  <a:solidFill>
                    <a:schemeClr val="bg1"/>
                  </a:solidFill>
                </a:rPr>
                <a:t>STRATEGIC DIMENSION</a:t>
              </a:r>
            </a:p>
          </p:txBody>
        </p:sp>
      </p:grpSp>
      <p:sp>
        <p:nvSpPr>
          <p:cNvPr id="39" name="Rectangle: Rounded Corners 38">
            <a:extLst>
              <a:ext uri="{FF2B5EF4-FFF2-40B4-BE49-F238E27FC236}">
                <a16:creationId xmlns:a16="http://schemas.microsoft.com/office/drawing/2014/main" id="{1D9853F5-6ACD-4EA7-B7A5-BDFD02F214EC}"/>
              </a:ext>
            </a:extLst>
          </p:cNvPr>
          <p:cNvSpPr/>
          <p:nvPr/>
        </p:nvSpPr>
        <p:spPr>
          <a:xfrm>
            <a:off x="6702286" y="2169072"/>
            <a:ext cx="2054737" cy="3753868"/>
          </a:xfrm>
          <a:prstGeom prst="roundRect">
            <a:avLst>
              <a:gd name="adj" fmla="val 2932"/>
            </a:avLst>
          </a:prstGeom>
          <a:solidFill>
            <a:schemeClr val="bg1"/>
          </a:solidFill>
          <a:ln>
            <a:gradFill>
              <a:gsLst>
                <a:gs pos="100000">
                  <a:schemeClr val="accent1"/>
                </a:gs>
                <a:gs pos="0">
                  <a:schemeClr val="accent2"/>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endParaRPr lang="en-US" sz="1000">
              <a:solidFill>
                <a:schemeClr val="tx1"/>
              </a:solidFill>
            </a:endParaRPr>
          </a:p>
        </p:txBody>
      </p:sp>
      <p:grpSp>
        <p:nvGrpSpPr>
          <p:cNvPr id="4" name="Group 3">
            <a:extLst>
              <a:ext uri="{FF2B5EF4-FFF2-40B4-BE49-F238E27FC236}">
                <a16:creationId xmlns:a16="http://schemas.microsoft.com/office/drawing/2014/main" id="{5DDF8DFE-4489-A944-A0D1-77F9B67ED5CA}"/>
              </a:ext>
            </a:extLst>
          </p:cNvPr>
          <p:cNvGrpSpPr/>
          <p:nvPr/>
        </p:nvGrpSpPr>
        <p:grpSpPr>
          <a:xfrm>
            <a:off x="6964711" y="2444880"/>
            <a:ext cx="1529897" cy="3285611"/>
            <a:chOff x="6964711" y="2444880"/>
            <a:chExt cx="1529897" cy="3285611"/>
          </a:xfrm>
        </p:grpSpPr>
        <p:sp>
          <p:nvSpPr>
            <p:cNvPr id="93" name="TextBox 92">
              <a:extLst>
                <a:ext uri="{FF2B5EF4-FFF2-40B4-BE49-F238E27FC236}">
                  <a16:creationId xmlns:a16="http://schemas.microsoft.com/office/drawing/2014/main" id="{CE85BDCA-5AAD-482A-B541-5789FE1BFFD5}"/>
                </a:ext>
              </a:extLst>
            </p:cNvPr>
            <p:cNvSpPr txBox="1"/>
            <p:nvPr/>
          </p:nvSpPr>
          <p:spPr>
            <a:xfrm>
              <a:off x="6964715" y="2444880"/>
              <a:ext cx="1529885" cy="199157"/>
            </a:xfrm>
            <a:prstGeom prst="rect">
              <a:avLst/>
            </a:prstGeom>
            <a:noFill/>
          </p:spPr>
          <p:txBody>
            <a:bodyPr wrap="square" tIns="0" rtlCol="0" anchor="ctr" anchorCtr="0">
              <a:spAutoFit/>
            </a:bodyPr>
            <a:lstStyle/>
            <a:p>
              <a:pPr algn="ctr">
                <a:lnSpc>
                  <a:spcPts val="1300"/>
                </a:lnSpc>
              </a:pPr>
              <a:r>
                <a:rPr lang="en-US" sz="1000" b="1" dirty="0">
                  <a:solidFill>
                    <a:schemeClr val="accent1"/>
                  </a:solidFill>
                </a:rPr>
                <a:t>Industry assumptions</a:t>
              </a:r>
            </a:p>
          </p:txBody>
        </p:sp>
        <p:sp>
          <p:nvSpPr>
            <p:cNvPr id="94" name="TextBox 93">
              <a:extLst>
                <a:ext uri="{FF2B5EF4-FFF2-40B4-BE49-F238E27FC236}">
                  <a16:creationId xmlns:a16="http://schemas.microsoft.com/office/drawing/2014/main" id="{266BBB58-61AD-4DEA-BA15-C91B4F9E2802}"/>
                </a:ext>
              </a:extLst>
            </p:cNvPr>
            <p:cNvSpPr txBox="1"/>
            <p:nvPr/>
          </p:nvSpPr>
          <p:spPr>
            <a:xfrm>
              <a:off x="6964717" y="3195654"/>
              <a:ext cx="1529884" cy="199157"/>
            </a:xfrm>
            <a:prstGeom prst="rect">
              <a:avLst/>
            </a:prstGeom>
            <a:noFill/>
          </p:spPr>
          <p:txBody>
            <a:bodyPr wrap="square" tIns="0" rtlCol="0" anchor="ctr" anchorCtr="0">
              <a:spAutoFit/>
            </a:bodyPr>
            <a:lstStyle/>
            <a:p>
              <a:pPr algn="ctr">
                <a:lnSpc>
                  <a:spcPts val="1300"/>
                </a:lnSpc>
              </a:pPr>
              <a:r>
                <a:rPr lang="en-US" sz="1000" b="1" dirty="0">
                  <a:solidFill>
                    <a:schemeClr val="accent1"/>
                  </a:solidFill>
                </a:rPr>
                <a:t>Strategic focus</a:t>
              </a:r>
            </a:p>
          </p:txBody>
        </p:sp>
        <p:sp>
          <p:nvSpPr>
            <p:cNvPr id="95" name="TextBox 94">
              <a:extLst>
                <a:ext uri="{FF2B5EF4-FFF2-40B4-BE49-F238E27FC236}">
                  <a16:creationId xmlns:a16="http://schemas.microsoft.com/office/drawing/2014/main" id="{76A3D900-360B-4711-9EEF-0BBFCC255498}"/>
                </a:ext>
              </a:extLst>
            </p:cNvPr>
            <p:cNvSpPr txBox="1"/>
            <p:nvPr/>
          </p:nvSpPr>
          <p:spPr>
            <a:xfrm>
              <a:off x="6964719" y="3946430"/>
              <a:ext cx="1529889" cy="199157"/>
            </a:xfrm>
            <a:prstGeom prst="rect">
              <a:avLst/>
            </a:prstGeom>
            <a:noFill/>
          </p:spPr>
          <p:txBody>
            <a:bodyPr wrap="square" tIns="0" rtlCol="0" anchor="ctr" anchorCtr="0">
              <a:spAutoFit/>
            </a:bodyPr>
            <a:lstStyle/>
            <a:p>
              <a:pPr algn="ctr">
                <a:lnSpc>
                  <a:spcPts val="1300"/>
                </a:lnSpc>
              </a:pPr>
              <a:r>
                <a:rPr lang="en-US" sz="1000" b="1" dirty="0">
                  <a:solidFill>
                    <a:schemeClr val="accent1"/>
                  </a:solidFill>
                </a:rPr>
                <a:t>Customers</a:t>
              </a:r>
            </a:p>
          </p:txBody>
        </p:sp>
        <p:sp>
          <p:nvSpPr>
            <p:cNvPr id="96" name="TextBox 95">
              <a:extLst>
                <a:ext uri="{FF2B5EF4-FFF2-40B4-BE49-F238E27FC236}">
                  <a16:creationId xmlns:a16="http://schemas.microsoft.com/office/drawing/2014/main" id="{A99B517A-B035-4A82-B384-EAF7327D44B0}"/>
                </a:ext>
              </a:extLst>
            </p:cNvPr>
            <p:cNvSpPr txBox="1"/>
            <p:nvPr/>
          </p:nvSpPr>
          <p:spPr>
            <a:xfrm>
              <a:off x="6964711" y="4613848"/>
              <a:ext cx="1529896" cy="365869"/>
            </a:xfrm>
            <a:prstGeom prst="rect">
              <a:avLst/>
            </a:prstGeom>
            <a:noFill/>
          </p:spPr>
          <p:txBody>
            <a:bodyPr wrap="square" tIns="0" rtlCol="0" anchor="ctr" anchorCtr="0">
              <a:spAutoFit/>
            </a:bodyPr>
            <a:lstStyle/>
            <a:p>
              <a:pPr algn="ctr">
                <a:lnSpc>
                  <a:spcPts val="1300"/>
                </a:lnSpc>
              </a:pPr>
              <a:r>
                <a:rPr lang="en-US" sz="1000" b="1" dirty="0">
                  <a:solidFill>
                    <a:schemeClr val="accent1"/>
                  </a:solidFill>
                </a:rPr>
                <a:t>Assets and capabilities</a:t>
              </a:r>
            </a:p>
          </p:txBody>
        </p:sp>
        <p:sp>
          <p:nvSpPr>
            <p:cNvPr id="97" name="TextBox 96">
              <a:extLst>
                <a:ext uri="{FF2B5EF4-FFF2-40B4-BE49-F238E27FC236}">
                  <a16:creationId xmlns:a16="http://schemas.microsoft.com/office/drawing/2014/main" id="{B320BF4F-54B1-4852-98D9-698E4356E060}"/>
                </a:ext>
              </a:extLst>
            </p:cNvPr>
            <p:cNvSpPr txBox="1"/>
            <p:nvPr/>
          </p:nvSpPr>
          <p:spPr>
            <a:xfrm>
              <a:off x="7119333" y="5364622"/>
              <a:ext cx="1220642" cy="365869"/>
            </a:xfrm>
            <a:prstGeom prst="rect">
              <a:avLst/>
            </a:prstGeom>
            <a:noFill/>
          </p:spPr>
          <p:txBody>
            <a:bodyPr wrap="square" tIns="0" rtlCol="0" anchor="ctr" anchorCtr="0">
              <a:spAutoFit/>
            </a:bodyPr>
            <a:lstStyle/>
            <a:p>
              <a:pPr algn="ctr">
                <a:lnSpc>
                  <a:spcPts val="1300"/>
                </a:lnSpc>
              </a:pPr>
              <a:r>
                <a:rPr lang="en-US" sz="1000" b="1" dirty="0">
                  <a:solidFill>
                    <a:schemeClr val="accent1"/>
                  </a:solidFill>
                </a:rPr>
                <a:t>Product and service offerings</a:t>
              </a:r>
            </a:p>
          </p:txBody>
        </p:sp>
      </p:grpSp>
      <p:grpSp>
        <p:nvGrpSpPr>
          <p:cNvPr id="98" name="Group 97">
            <a:extLst>
              <a:ext uri="{FF2B5EF4-FFF2-40B4-BE49-F238E27FC236}">
                <a16:creationId xmlns:a16="http://schemas.microsoft.com/office/drawing/2014/main" id="{EC7B9AC9-6581-4130-B7FA-DCEBBF155D1D}"/>
              </a:ext>
            </a:extLst>
          </p:cNvPr>
          <p:cNvGrpSpPr/>
          <p:nvPr/>
        </p:nvGrpSpPr>
        <p:grpSpPr>
          <a:xfrm>
            <a:off x="6794109" y="2919846"/>
            <a:ext cx="1871091" cy="2252323"/>
            <a:chOff x="3662085" y="2882868"/>
            <a:chExt cx="2929215" cy="1913994"/>
          </a:xfrm>
        </p:grpSpPr>
        <p:cxnSp>
          <p:nvCxnSpPr>
            <p:cNvPr id="99" name="Straight Connector 98">
              <a:extLst>
                <a:ext uri="{FF2B5EF4-FFF2-40B4-BE49-F238E27FC236}">
                  <a16:creationId xmlns:a16="http://schemas.microsoft.com/office/drawing/2014/main" id="{057DB3F5-800F-4A64-95A2-580D164BF9D9}"/>
                </a:ext>
              </a:extLst>
            </p:cNvPr>
            <p:cNvCxnSpPr>
              <a:cxnSpLocks/>
            </p:cNvCxnSpPr>
            <p:nvPr/>
          </p:nvCxnSpPr>
          <p:spPr>
            <a:xfrm>
              <a:off x="3662085" y="2882868"/>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464065-6172-4DDA-A055-FFFEFD184D65}"/>
                </a:ext>
              </a:extLst>
            </p:cNvPr>
            <p:cNvCxnSpPr>
              <a:cxnSpLocks/>
            </p:cNvCxnSpPr>
            <p:nvPr/>
          </p:nvCxnSpPr>
          <p:spPr>
            <a:xfrm>
              <a:off x="3662085" y="3520866"/>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9788452-24F6-4267-9431-A36D87E43D14}"/>
                </a:ext>
              </a:extLst>
            </p:cNvPr>
            <p:cNvCxnSpPr>
              <a:cxnSpLocks/>
            </p:cNvCxnSpPr>
            <p:nvPr/>
          </p:nvCxnSpPr>
          <p:spPr>
            <a:xfrm>
              <a:off x="3662085" y="4158864"/>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E49086B-117D-4A63-865C-7B160C2121D7}"/>
                </a:ext>
              </a:extLst>
            </p:cNvPr>
            <p:cNvCxnSpPr>
              <a:cxnSpLocks/>
            </p:cNvCxnSpPr>
            <p:nvPr/>
          </p:nvCxnSpPr>
          <p:spPr>
            <a:xfrm>
              <a:off x="3662085" y="4796862"/>
              <a:ext cx="2929215" cy="0"/>
            </a:xfrm>
            <a:prstGeom prst="line">
              <a:avLst/>
            </a:prstGeom>
            <a:ln w="6350" cap="rnd">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60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0" fill="hold"/>
                                        <p:tgtEl>
                                          <p:spTgt spid="68"/>
                                        </p:tgtEl>
                                        <p:attrNameLst>
                                          <p:attrName>ppt_w</p:attrName>
                                        </p:attrNameLst>
                                      </p:cBhvr>
                                      <p:tavLst>
                                        <p:tav tm="0">
                                          <p:val>
                                            <p:strVal val="4/3*#ppt_w"/>
                                          </p:val>
                                        </p:tav>
                                        <p:tav tm="100000">
                                          <p:val>
                                            <p:strVal val="#ppt_w"/>
                                          </p:val>
                                        </p:tav>
                                      </p:tavLst>
                                    </p:anim>
                                    <p:anim calcmode="lin" valueType="num">
                                      <p:cBhvr>
                                        <p:cTn id="8" dur="5000" fill="hold"/>
                                        <p:tgtEl>
                                          <p:spTgt spid="68"/>
                                        </p:tgtEl>
                                        <p:attrNameLst>
                                          <p:attrName>ppt_h</p:attrName>
                                        </p:attrNameLst>
                                      </p:cBhvr>
                                      <p:tavLst>
                                        <p:tav tm="0">
                                          <p:val>
                                            <p:strVal val="4/3*#ppt_h"/>
                                          </p:val>
                                        </p:tav>
                                        <p:tav tm="100000">
                                          <p:val>
                                            <p:strVal val="#ppt_h"/>
                                          </p:val>
                                        </p:tav>
                                      </p:tavLst>
                                    </p:anim>
                                  </p:childTnLst>
                                </p:cTn>
                              </p:par>
                              <p:par>
                                <p:cTn id="9" presetID="1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p:tgtEl>
                                          <p:spTgt spid="9"/>
                                        </p:tgtEl>
                                        <p:attrNameLst>
                                          <p:attrName>ppt_y</p:attrName>
                                        </p:attrNameLst>
                                      </p:cBhvr>
                                      <p:tavLst>
                                        <p:tav tm="0">
                                          <p:val>
                                            <p:strVal val="#ppt_y+#ppt_h*1.125000"/>
                                          </p:val>
                                        </p:tav>
                                        <p:tav tm="100000">
                                          <p:val>
                                            <p:strVal val="#ppt_y"/>
                                          </p:val>
                                        </p:tav>
                                      </p:tavLst>
                                    </p:anim>
                                    <p:animEffect transition="in" filter="wipe(up)">
                                      <p:cBhvr>
                                        <p:cTn id="12" dur="1500"/>
                                        <p:tgtEl>
                                          <p:spTgt spid="9"/>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p:tgtEl>
                                          <p:spTgt spid="8"/>
                                        </p:tgtEl>
                                        <p:attrNameLst>
                                          <p:attrName>ppt_y</p:attrName>
                                        </p:attrNameLst>
                                      </p:cBhvr>
                                      <p:tavLst>
                                        <p:tav tm="0">
                                          <p:val>
                                            <p:strVal val="#ppt_y-#ppt_h*1.125000"/>
                                          </p:val>
                                        </p:tav>
                                        <p:tav tm="100000">
                                          <p:val>
                                            <p:strVal val="#ppt_y"/>
                                          </p:val>
                                        </p:tav>
                                      </p:tavLst>
                                    </p:anim>
                                    <p:animEffect transition="in" filter="wipe(down)">
                                      <p:cBhvr>
                                        <p:cTn id="16" dur="1500"/>
                                        <p:tgtEl>
                                          <p:spTgt spid="8"/>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par>
                                <p:cTn id="23" presetID="17" presetClass="entr" presetSubtype="1" fill="hold" nodeType="withEffect">
                                  <p:stCondLst>
                                    <p:cond delay="2000"/>
                                  </p:stCondLst>
                                  <p:childTnLst>
                                    <p:set>
                                      <p:cBhvr>
                                        <p:cTn id="24" dur="1" fill="hold">
                                          <p:stCondLst>
                                            <p:cond delay="0"/>
                                          </p:stCondLst>
                                        </p:cTn>
                                        <p:tgtEl>
                                          <p:spTgt spid="69"/>
                                        </p:tgtEl>
                                        <p:attrNameLst>
                                          <p:attrName>style.visibility</p:attrName>
                                        </p:attrNameLst>
                                      </p:cBhvr>
                                      <p:to>
                                        <p:strVal val="visible"/>
                                      </p:to>
                                    </p:se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ppt_h/2"/>
                                          </p:val>
                                        </p:tav>
                                        <p:tav tm="100000">
                                          <p:val>
                                            <p:strVal val="#ppt_y"/>
                                          </p:val>
                                        </p:tav>
                                      </p:tavLst>
                                    </p:anim>
                                    <p:anim calcmode="lin" valueType="num">
                                      <p:cBhvr>
                                        <p:cTn id="27" dur="1000" fill="hold"/>
                                        <p:tgtEl>
                                          <p:spTgt spid="69"/>
                                        </p:tgtEl>
                                        <p:attrNameLst>
                                          <p:attrName>ppt_w</p:attrName>
                                        </p:attrNameLst>
                                      </p:cBhvr>
                                      <p:tavLst>
                                        <p:tav tm="0">
                                          <p:val>
                                            <p:strVal val="#ppt_w"/>
                                          </p:val>
                                        </p:tav>
                                        <p:tav tm="100000">
                                          <p:val>
                                            <p:strVal val="#ppt_w"/>
                                          </p:val>
                                        </p:tav>
                                      </p:tavLst>
                                    </p:anim>
                                    <p:anim calcmode="lin" valueType="num">
                                      <p:cBhvr>
                                        <p:cTn id="28" dur="1000" fill="hold"/>
                                        <p:tgtEl>
                                          <p:spTgt spid="69"/>
                                        </p:tgtEl>
                                        <p:attrNameLst>
                                          <p:attrName>ppt_h</p:attrName>
                                        </p:attrNameLst>
                                      </p:cBhvr>
                                      <p:tavLst>
                                        <p:tav tm="0">
                                          <p:val>
                                            <p:fltVal val="0"/>
                                          </p:val>
                                        </p:tav>
                                        <p:tav tm="100000">
                                          <p:val>
                                            <p:strVal val="#ppt_h"/>
                                          </p:val>
                                        </p:tav>
                                      </p:tavLst>
                                    </p:anim>
                                  </p:childTnLst>
                                </p:cTn>
                              </p:par>
                              <p:par>
                                <p:cTn id="29" presetID="17" presetClass="entr" presetSubtype="4" fill="hold" nodeType="withEffect">
                                  <p:stCondLst>
                                    <p:cond delay="2000"/>
                                  </p:stCondLst>
                                  <p:childTnLst>
                                    <p:set>
                                      <p:cBhvr>
                                        <p:cTn id="30" dur="1" fill="hold">
                                          <p:stCondLst>
                                            <p:cond delay="0"/>
                                          </p:stCondLst>
                                        </p:cTn>
                                        <p:tgtEl>
                                          <p:spTgt spid="3"/>
                                        </p:tgtEl>
                                        <p:attrNameLst>
                                          <p:attrName>style.visibility</p:attrName>
                                        </p:attrNameLst>
                                      </p:cBhvr>
                                      <p:to>
                                        <p:strVal val="visible"/>
                                      </p:to>
                                    </p:se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ppt_h/2"/>
                                          </p:val>
                                        </p:tav>
                                        <p:tav tm="100000">
                                          <p:val>
                                            <p:strVal val="#ppt_y"/>
                                          </p:val>
                                        </p:tav>
                                      </p:tavLst>
                                    </p:anim>
                                    <p:anim calcmode="lin" valueType="num">
                                      <p:cBhvr>
                                        <p:cTn id="33" dur="1000" fill="hold"/>
                                        <p:tgtEl>
                                          <p:spTgt spid="3"/>
                                        </p:tgtEl>
                                        <p:attrNameLst>
                                          <p:attrName>ppt_w</p:attrName>
                                        </p:attrNameLst>
                                      </p:cBhvr>
                                      <p:tavLst>
                                        <p:tav tm="0">
                                          <p:val>
                                            <p:strVal val="#ppt_w"/>
                                          </p:val>
                                        </p:tav>
                                        <p:tav tm="100000">
                                          <p:val>
                                            <p:strVal val="#ppt_w"/>
                                          </p:val>
                                        </p:tav>
                                      </p:tavLst>
                                    </p:anim>
                                    <p:anim calcmode="lin" valueType="num">
                                      <p:cBhvr>
                                        <p:cTn id="34" dur="1000" fill="hold"/>
                                        <p:tgtEl>
                                          <p:spTgt spid="3"/>
                                        </p:tgtEl>
                                        <p:attrNameLst>
                                          <p:attrName>ppt_h</p:attrName>
                                        </p:attrNameLst>
                                      </p:cBhvr>
                                      <p:tavLst>
                                        <p:tav tm="0">
                                          <p:val>
                                            <p:fltVal val="0"/>
                                          </p:val>
                                        </p:tav>
                                        <p:tav tm="100000">
                                          <p:val>
                                            <p:strVal val="#ppt_h"/>
                                          </p:val>
                                        </p:tav>
                                      </p:tavLst>
                                    </p:anim>
                                  </p:childTnLst>
                                </p:cTn>
                              </p:par>
                              <p:par>
                                <p:cTn id="35" presetID="8" presetClass="entr" presetSubtype="32" fill="hold" grpId="0" nodeType="withEffect">
                                  <p:stCondLst>
                                    <p:cond delay="1000"/>
                                  </p:stCondLst>
                                  <p:childTnLst>
                                    <p:set>
                                      <p:cBhvr>
                                        <p:cTn id="36" dur="1" fill="hold">
                                          <p:stCondLst>
                                            <p:cond delay="0"/>
                                          </p:stCondLst>
                                        </p:cTn>
                                        <p:tgtEl>
                                          <p:spTgt spid="10"/>
                                        </p:tgtEl>
                                        <p:attrNameLst>
                                          <p:attrName>style.visibility</p:attrName>
                                        </p:attrNameLst>
                                      </p:cBhvr>
                                      <p:to>
                                        <p:strVal val="visible"/>
                                      </p:to>
                                    </p:set>
                                    <p:animEffect transition="in" filter="diamond(out)">
                                      <p:cBhvr>
                                        <p:cTn id="37" dur="1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childTnLst>
                                </p:cTn>
                              </p:par>
                              <p:par>
                                <p:cTn id="41" presetID="16" presetClass="entr" presetSubtype="37" fill="hold" nodeType="withEffect">
                                  <p:stCondLst>
                                    <p:cond delay="1000"/>
                                  </p:stCondLst>
                                  <p:childTnLst>
                                    <p:set>
                                      <p:cBhvr>
                                        <p:cTn id="42" dur="1" fill="hold">
                                          <p:stCondLst>
                                            <p:cond delay="0"/>
                                          </p:stCondLst>
                                        </p:cTn>
                                        <p:tgtEl>
                                          <p:spTgt spid="98"/>
                                        </p:tgtEl>
                                        <p:attrNameLst>
                                          <p:attrName>style.visibility</p:attrName>
                                        </p:attrNameLst>
                                      </p:cBhvr>
                                      <p:to>
                                        <p:strVal val="visible"/>
                                      </p:to>
                                    </p:set>
                                    <p:animEffect transition="in" filter="barn(outVertical)">
                                      <p:cBhvr>
                                        <p:cTn id="43" dur="1000"/>
                                        <p:tgtEl>
                                          <p:spTgt spid="98"/>
                                        </p:tgtEl>
                                      </p:cBhvr>
                                    </p:animEffect>
                                  </p:childTnLst>
                                </p:cTn>
                              </p:par>
                              <p:par>
                                <p:cTn id="44" presetID="10" presetClass="entr" presetSubtype="0" fill="hold" nodeType="withEffect">
                                  <p:stCondLst>
                                    <p:cond delay="150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childTnLst>
                                </p:cTn>
                              </p:par>
                              <p:par>
                                <p:cTn id="47" presetID="55" presetClass="entr" presetSubtype="0" fill="hold" nodeType="withEffect">
                                  <p:stCondLst>
                                    <p:cond delay="1000"/>
                                  </p:stCondLs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strVal val="#ppt_w*0.70"/>
                                          </p:val>
                                        </p:tav>
                                        <p:tav tm="100000">
                                          <p:val>
                                            <p:strVal val="#ppt_w"/>
                                          </p:val>
                                        </p:tav>
                                      </p:tavLst>
                                    </p:anim>
                                    <p:anim calcmode="lin" valueType="num">
                                      <p:cBhvr>
                                        <p:cTn id="50" dur="1000" fill="hold"/>
                                        <p:tgtEl>
                                          <p:spTgt spid="5"/>
                                        </p:tgtEl>
                                        <p:attrNameLst>
                                          <p:attrName>ppt_h</p:attrName>
                                        </p:attrNameLst>
                                      </p:cBhvr>
                                      <p:tavLst>
                                        <p:tav tm="0">
                                          <p:val>
                                            <p:strVal val="#ppt_h"/>
                                          </p:val>
                                        </p:tav>
                                        <p:tav tm="100000">
                                          <p:val>
                                            <p:strVal val="#ppt_h"/>
                                          </p:val>
                                        </p:tav>
                                      </p:tavLst>
                                    </p:anim>
                                    <p:animEffect transition="in" filter="fade">
                                      <p:cBhvr>
                                        <p:cTn id="51" dur="1000"/>
                                        <p:tgtEl>
                                          <p:spTgt spid="5"/>
                                        </p:tgtEl>
                                      </p:cBhvr>
                                    </p:animEffect>
                                  </p:childTnLst>
                                </p:cTn>
                              </p:par>
                              <p:par>
                                <p:cTn id="52" presetID="10" presetClass="entr" presetSubtype="0" fill="hold" nodeType="withEffect">
                                  <p:stCondLst>
                                    <p:cond delay="200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childTnLst>
                                </p:cTn>
                              </p:par>
                              <p:par>
                                <p:cTn id="55" presetID="10" presetClass="entr" presetSubtype="0" fill="hold" nodeType="withEffect">
                                  <p:stCondLst>
                                    <p:cond delay="20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childTnLst>
                                </p:cTn>
                              </p:par>
                              <p:par>
                                <p:cTn id="58" presetID="0" presetClass="path" presetSubtype="0" decel="50000" fill="hold" nodeType="withEffect">
                                  <p:stCondLst>
                                    <p:cond delay="2000"/>
                                  </p:stCondLst>
                                  <p:childTnLst>
                                    <p:animMotion origin="layout" path="M 0.05143 -0.00092 L 2.70833E-6 -1.48148E-6 " pathEditMode="relative" rAng="0" ptsTypes="AA">
                                      <p:cBhvr>
                                        <p:cTn id="59" dur="1500" fill="hold"/>
                                        <p:tgtEl>
                                          <p:spTgt spid="13"/>
                                        </p:tgtEl>
                                        <p:attrNameLst>
                                          <p:attrName>ppt_x</p:attrName>
                                          <p:attrName>ppt_y</p:attrName>
                                        </p:attrNameLst>
                                      </p:cBhvr>
                                      <p:rCtr x="-2578" y="46"/>
                                    </p:animMotion>
                                  </p:childTnLst>
                                </p:cTn>
                              </p:par>
                              <p:par>
                                <p:cTn id="60" presetID="0" presetClass="path" presetSubtype="0" decel="50000" fill="hold" nodeType="withEffect">
                                  <p:stCondLst>
                                    <p:cond delay="2000"/>
                                  </p:stCondLst>
                                  <p:childTnLst>
                                    <p:animMotion origin="layout" path="M -0.04622 -1.48148E-6 L 6.25E-7 -1.48148E-6 " pathEditMode="relative" rAng="0" ptsTypes="AA">
                                      <p:cBhvr>
                                        <p:cTn id="61" dur="1500" fill="hold"/>
                                        <p:tgtEl>
                                          <p:spTgt spid="14"/>
                                        </p:tgtEl>
                                        <p:attrNameLst>
                                          <p:attrName>ppt_x</p:attrName>
                                          <p:attrName>ppt_y</p:attrName>
                                        </p:attrNameLst>
                                      </p:cBhvr>
                                      <p:rCtr x="2305" y="0"/>
                                    </p:animMotion>
                                  </p:childTnLst>
                                </p:cTn>
                              </p:par>
                              <p:par>
                                <p:cTn id="62" presetID="16" presetClass="entr" presetSubtype="37" fill="hold" nodeType="withEffect">
                                  <p:stCondLst>
                                    <p:cond delay="3000"/>
                                  </p:stCondLst>
                                  <p:childTnLst>
                                    <p:set>
                                      <p:cBhvr>
                                        <p:cTn id="63" dur="1" fill="hold">
                                          <p:stCondLst>
                                            <p:cond delay="0"/>
                                          </p:stCondLst>
                                        </p:cTn>
                                        <p:tgtEl>
                                          <p:spTgt spid="58"/>
                                        </p:tgtEl>
                                        <p:attrNameLst>
                                          <p:attrName>style.visibility</p:attrName>
                                        </p:attrNameLst>
                                      </p:cBhvr>
                                      <p:to>
                                        <p:strVal val="visible"/>
                                      </p:to>
                                    </p:set>
                                    <p:animEffect transition="in" filter="barn(outVertical)">
                                      <p:cBhvr>
                                        <p:cTn id="64" dur="1500"/>
                                        <p:tgtEl>
                                          <p:spTgt spid="58"/>
                                        </p:tgtEl>
                                      </p:cBhvr>
                                    </p:animEffect>
                                  </p:childTnLst>
                                </p:cTn>
                              </p:par>
                              <p:par>
                                <p:cTn id="65" presetID="16" presetClass="entr" presetSubtype="37" fill="hold" nodeType="withEffect">
                                  <p:stCondLst>
                                    <p:cond delay="3000"/>
                                  </p:stCondLst>
                                  <p:childTnLst>
                                    <p:set>
                                      <p:cBhvr>
                                        <p:cTn id="66" dur="1" fill="hold">
                                          <p:stCondLst>
                                            <p:cond delay="0"/>
                                          </p:stCondLst>
                                        </p:cTn>
                                        <p:tgtEl>
                                          <p:spTgt spid="81"/>
                                        </p:tgtEl>
                                        <p:attrNameLst>
                                          <p:attrName>style.visibility</p:attrName>
                                        </p:attrNameLst>
                                      </p:cBhvr>
                                      <p:to>
                                        <p:strVal val="visible"/>
                                      </p:to>
                                    </p:set>
                                    <p:animEffect transition="in" filter="barn(outVertical)">
                                      <p:cBhvr>
                                        <p:cTn id="67" dur="1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6" grpId="0"/>
      <p:bldP spid="29" grpId="0"/>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3B3D91A-2CA1-4C2B-A3EB-977645882C38}"/>
              </a:ext>
            </a:extLst>
          </p:cNvPr>
          <p:cNvSpPr/>
          <p:nvPr/>
        </p:nvSpPr>
        <p:spPr>
          <a:xfrm>
            <a:off x="998220" y="1293183"/>
            <a:ext cx="10195560" cy="4837176"/>
          </a:xfrm>
          <a:prstGeom prst="roundRect">
            <a:avLst>
              <a:gd name="adj" fmla="val 1733"/>
            </a:avLst>
          </a:prstGeom>
          <a:solidFill>
            <a:schemeClr val="bg1"/>
          </a:solidFill>
          <a:ln>
            <a:gradFill>
              <a:gsLst>
                <a:gs pos="0">
                  <a:schemeClr val="accent1"/>
                </a:gs>
                <a:gs pos="100000">
                  <a:schemeClr val="accent2"/>
                </a:gs>
              </a:gsLst>
              <a:lin ang="5400000" scaled="1"/>
            </a:gra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ctr"/>
          <a:lstStyle/>
          <a:p>
            <a:pPr algn="ctr">
              <a:lnSpc>
                <a:spcPts val="1400"/>
              </a:lnSpc>
              <a:spcAft>
                <a:spcPts val="600"/>
              </a:spcAft>
            </a:pPr>
            <a:endParaRPr lang="en-US" sz="1000">
              <a:solidFill>
                <a:schemeClr val="tx1"/>
              </a:solidFill>
            </a:endParaRPr>
          </a:p>
        </p:txBody>
      </p:sp>
      <p:grpSp>
        <p:nvGrpSpPr>
          <p:cNvPr id="12" name="Group 11">
            <a:extLst>
              <a:ext uri="{FF2B5EF4-FFF2-40B4-BE49-F238E27FC236}">
                <a16:creationId xmlns:a16="http://schemas.microsoft.com/office/drawing/2014/main" id="{E6072479-3431-4809-A58A-DA7E36C76F04}"/>
              </a:ext>
            </a:extLst>
          </p:cNvPr>
          <p:cNvGrpSpPr/>
          <p:nvPr/>
        </p:nvGrpSpPr>
        <p:grpSpPr>
          <a:xfrm>
            <a:off x="1652588" y="1972092"/>
            <a:ext cx="9014078" cy="3425571"/>
            <a:chOff x="1525333" y="479642"/>
            <a:chExt cx="9141333" cy="3425571"/>
          </a:xfrm>
          <a:solidFill>
            <a:schemeClr val="tx2">
              <a:lumMod val="20000"/>
              <a:lumOff val="80000"/>
              <a:alpha val="35000"/>
            </a:schemeClr>
          </a:solidFill>
        </p:grpSpPr>
        <p:sp>
          <p:nvSpPr>
            <p:cNvPr id="14" name="Rectangle 13">
              <a:extLst>
                <a:ext uri="{FF2B5EF4-FFF2-40B4-BE49-F238E27FC236}">
                  <a16:creationId xmlns:a16="http://schemas.microsoft.com/office/drawing/2014/main" id="{4C4D0771-5D49-4264-A526-9FAA7E036C7A}"/>
                </a:ext>
              </a:extLst>
            </p:cNvPr>
            <p:cNvSpPr/>
            <p:nvPr/>
          </p:nvSpPr>
          <p:spPr>
            <a:xfrm>
              <a:off x="1525333" y="479642"/>
              <a:ext cx="1952625" cy="3425571"/>
            </a:xfrm>
            <a:prstGeom prst="rect">
              <a:avLst/>
            </a:prstGeom>
            <a:solidFill>
              <a:srgbClr val="F3F2F2"/>
            </a:solidFill>
            <a:ln w="635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5" name="Rectangle 14">
              <a:extLst>
                <a:ext uri="{FF2B5EF4-FFF2-40B4-BE49-F238E27FC236}">
                  <a16:creationId xmlns:a16="http://schemas.microsoft.com/office/drawing/2014/main" id="{DA45D7BC-DF67-4448-A5BC-FA0EF867EBDB}"/>
                </a:ext>
              </a:extLst>
            </p:cNvPr>
            <p:cNvSpPr/>
            <p:nvPr/>
          </p:nvSpPr>
          <p:spPr>
            <a:xfrm>
              <a:off x="3498066" y="479642"/>
              <a:ext cx="4035425" cy="3425571"/>
            </a:xfrm>
            <a:prstGeom prst="rect">
              <a:avLst/>
            </a:prstGeom>
            <a:solidFill>
              <a:srgbClr val="F3F2F2"/>
            </a:solidFill>
            <a:ln w="635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6" name="Rectangle 15">
              <a:extLst>
                <a:ext uri="{FF2B5EF4-FFF2-40B4-BE49-F238E27FC236}">
                  <a16:creationId xmlns:a16="http://schemas.microsoft.com/office/drawing/2014/main" id="{D4ED4F53-AD10-42A0-911C-7E719E35F916}"/>
                </a:ext>
              </a:extLst>
            </p:cNvPr>
            <p:cNvSpPr/>
            <p:nvPr/>
          </p:nvSpPr>
          <p:spPr>
            <a:xfrm>
              <a:off x="7553598" y="479642"/>
              <a:ext cx="1981200" cy="3425571"/>
            </a:xfrm>
            <a:prstGeom prst="rect">
              <a:avLst/>
            </a:prstGeom>
            <a:solidFill>
              <a:srgbClr val="F3F2F2"/>
            </a:solidFill>
            <a:ln w="635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7" name="Rectangle 16">
              <a:extLst>
                <a:ext uri="{FF2B5EF4-FFF2-40B4-BE49-F238E27FC236}">
                  <a16:creationId xmlns:a16="http://schemas.microsoft.com/office/drawing/2014/main" id="{31A427FE-7AC9-48A3-85DE-86255C4470F7}"/>
                </a:ext>
              </a:extLst>
            </p:cNvPr>
            <p:cNvSpPr/>
            <p:nvPr/>
          </p:nvSpPr>
          <p:spPr>
            <a:xfrm>
              <a:off x="9554908" y="479642"/>
              <a:ext cx="1111758" cy="3425571"/>
            </a:xfrm>
            <a:prstGeom prst="rect">
              <a:avLst/>
            </a:prstGeom>
            <a:solidFill>
              <a:srgbClr val="F3F2F2"/>
            </a:solidFill>
            <a:ln w="635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sp>
        <p:nvSpPr>
          <p:cNvPr id="4" name="TextBox 3">
            <a:extLst>
              <a:ext uri="{FF2B5EF4-FFF2-40B4-BE49-F238E27FC236}">
                <a16:creationId xmlns:a16="http://schemas.microsoft.com/office/drawing/2014/main" id="{D0C8004A-BBF2-4EC0-B57A-1C5B4458540F}"/>
              </a:ext>
            </a:extLst>
          </p:cNvPr>
          <p:cNvSpPr txBox="1"/>
          <p:nvPr/>
        </p:nvSpPr>
        <p:spPr>
          <a:xfrm>
            <a:off x="3765874" y="509360"/>
            <a:ext cx="4660250" cy="470000"/>
          </a:xfrm>
          <a:prstGeom prst="rect">
            <a:avLst/>
          </a:prstGeom>
          <a:noFill/>
        </p:spPr>
        <p:txBody>
          <a:bodyPr wrap="none" rtlCol="0">
            <a:spAutoFit/>
          </a:bodyPr>
          <a:lstStyle>
            <a:defPPr>
              <a:defRPr lang="en-US"/>
            </a:defPPr>
            <a:lvl1pPr algn="ctr" defTabSz="412750" hangingPunct="0">
              <a:lnSpc>
                <a:spcPts val="3200"/>
              </a:lnSpc>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t>Blue Ocean Strategy Canvas</a:t>
            </a:r>
          </a:p>
        </p:txBody>
      </p:sp>
      <p:sp>
        <p:nvSpPr>
          <p:cNvPr id="18" name="TextBox 17">
            <a:extLst>
              <a:ext uri="{FF2B5EF4-FFF2-40B4-BE49-F238E27FC236}">
                <a16:creationId xmlns:a16="http://schemas.microsoft.com/office/drawing/2014/main" id="{E036F396-F492-4F8D-8707-CD0B74CB8283}"/>
              </a:ext>
            </a:extLst>
          </p:cNvPr>
          <p:cNvSpPr txBox="1"/>
          <p:nvPr/>
        </p:nvSpPr>
        <p:spPr>
          <a:xfrm>
            <a:off x="2166307" y="2055685"/>
            <a:ext cx="898003" cy="246221"/>
          </a:xfrm>
          <a:prstGeom prst="rect">
            <a:avLst/>
          </a:prstGeom>
          <a:noFill/>
        </p:spPr>
        <p:txBody>
          <a:bodyPr wrap="none" rtlCol="0">
            <a:spAutoFit/>
          </a:bodyPr>
          <a:lstStyle/>
          <a:p>
            <a:pPr algn="ctr"/>
            <a:r>
              <a:rPr lang="en-US" sz="1000" b="1" dirty="0"/>
              <a:t>ELIMINATED</a:t>
            </a:r>
          </a:p>
        </p:txBody>
      </p:sp>
      <p:sp>
        <p:nvSpPr>
          <p:cNvPr id="21" name="TextBox 20">
            <a:extLst>
              <a:ext uri="{FF2B5EF4-FFF2-40B4-BE49-F238E27FC236}">
                <a16:creationId xmlns:a16="http://schemas.microsoft.com/office/drawing/2014/main" id="{9A9C137B-214E-4EBC-9AD8-A3E25857B373}"/>
              </a:ext>
            </a:extLst>
          </p:cNvPr>
          <p:cNvSpPr txBox="1"/>
          <p:nvPr/>
        </p:nvSpPr>
        <p:spPr>
          <a:xfrm>
            <a:off x="5210618" y="2055685"/>
            <a:ext cx="753732" cy="246221"/>
          </a:xfrm>
          <a:prstGeom prst="rect">
            <a:avLst/>
          </a:prstGeom>
          <a:noFill/>
        </p:spPr>
        <p:txBody>
          <a:bodyPr wrap="none" rtlCol="0">
            <a:spAutoFit/>
          </a:bodyPr>
          <a:lstStyle/>
          <a:p>
            <a:pPr algn="ctr"/>
            <a:r>
              <a:rPr lang="en-US" sz="1000" b="1" dirty="0"/>
              <a:t>REDUCED</a:t>
            </a:r>
          </a:p>
        </p:txBody>
      </p:sp>
      <p:sp>
        <p:nvSpPr>
          <p:cNvPr id="22" name="TextBox 21">
            <a:extLst>
              <a:ext uri="{FF2B5EF4-FFF2-40B4-BE49-F238E27FC236}">
                <a16:creationId xmlns:a16="http://schemas.microsoft.com/office/drawing/2014/main" id="{1E9F6231-D0B8-4B4E-A5C1-3EACE6B03425}"/>
              </a:ext>
            </a:extLst>
          </p:cNvPr>
          <p:cNvSpPr txBox="1"/>
          <p:nvPr/>
        </p:nvSpPr>
        <p:spPr>
          <a:xfrm>
            <a:off x="8267411" y="2055685"/>
            <a:ext cx="612668" cy="246221"/>
          </a:xfrm>
          <a:prstGeom prst="rect">
            <a:avLst/>
          </a:prstGeom>
          <a:noFill/>
        </p:spPr>
        <p:txBody>
          <a:bodyPr wrap="none" rtlCol="0">
            <a:spAutoFit/>
          </a:bodyPr>
          <a:lstStyle/>
          <a:p>
            <a:pPr algn="ctr"/>
            <a:r>
              <a:rPr lang="en-US" sz="1000" b="1" dirty="0"/>
              <a:t>RAISED</a:t>
            </a:r>
          </a:p>
        </p:txBody>
      </p:sp>
      <p:sp>
        <p:nvSpPr>
          <p:cNvPr id="23" name="TextBox 22">
            <a:extLst>
              <a:ext uri="{FF2B5EF4-FFF2-40B4-BE49-F238E27FC236}">
                <a16:creationId xmlns:a16="http://schemas.microsoft.com/office/drawing/2014/main" id="{813FAE6B-A368-4B0A-A9FC-58340EC5C76C}"/>
              </a:ext>
            </a:extLst>
          </p:cNvPr>
          <p:cNvSpPr txBox="1"/>
          <p:nvPr/>
        </p:nvSpPr>
        <p:spPr>
          <a:xfrm>
            <a:off x="9752880" y="2055685"/>
            <a:ext cx="731290" cy="246221"/>
          </a:xfrm>
          <a:prstGeom prst="rect">
            <a:avLst/>
          </a:prstGeom>
          <a:noFill/>
        </p:spPr>
        <p:txBody>
          <a:bodyPr wrap="none" rtlCol="0">
            <a:spAutoFit/>
          </a:bodyPr>
          <a:lstStyle/>
          <a:p>
            <a:pPr algn="ctr"/>
            <a:r>
              <a:rPr lang="en-US" sz="1000" b="1" dirty="0"/>
              <a:t>CREATED</a:t>
            </a:r>
          </a:p>
        </p:txBody>
      </p:sp>
      <p:graphicFrame>
        <p:nvGraphicFramePr>
          <p:cNvPr id="19" name="Chart 18">
            <a:extLst>
              <a:ext uri="{FF2B5EF4-FFF2-40B4-BE49-F238E27FC236}">
                <a16:creationId xmlns:a16="http://schemas.microsoft.com/office/drawing/2014/main" id="{B8937D38-7F56-6947-B63E-56E92D50BEA3}"/>
              </a:ext>
            </a:extLst>
          </p:cNvPr>
          <p:cNvGraphicFramePr/>
          <p:nvPr>
            <p:extLst>
              <p:ext uri="{D42A27DB-BD31-4B8C-83A1-F6EECF244321}">
                <p14:modId xmlns:p14="http://schemas.microsoft.com/office/powerpoint/2010/main" val="1177547932"/>
              </p:ext>
            </p:extLst>
          </p:nvPr>
        </p:nvGraphicFramePr>
        <p:xfrm>
          <a:off x="1383792" y="1592494"/>
          <a:ext cx="9424416" cy="43279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7361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500"/>
                                        <p:tgtEl>
                                          <p:spTgt spid="12"/>
                                        </p:tgtEl>
                                      </p:cBhvr>
                                    </p:animEffect>
                                  </p:childTnLst>
                                </p:cTn>
                              </p:par>
                              <p:par>
                                <p:cTn id="8" presetID="23" presetClass="entr" presetSubtype="16" fill="hold" grpId="0" nodeType="withEffect">
                                  <p:stCondLst>
                                    <p:cond delay="1000"/>
                                  </p:stCondLst>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fltVal val="0"/>
                                          </p:val>
                                        </p:tav>
                                        <p:tav tm="100000">
                                          <p:val>
                                            <p:strVal val="#ppt_w"/>
                                          </p:val>
                                        </p:tav>
                                      </p:tavLst>
                                    </p:anim>
                                    <p:anim calcmode="lin" valueType="num">
                                      <p:cBhvr>
                                        <p:cTn id="11" dur="1000" fill="hold"/>
                                        <p:tgtEl>
                                          <p:spTgt spid="18"/>
                                        </p:tgtEl>
                                        <p:attrNameLst>
                                          <p:attrName>ppt_h</p:attrName>
                                        </p:attrNameLst>
                                      </p:cBhvr>
                                      <p:tavLst>
                                        <p:tav tm="0">
                                          <p:val>
                                            <p:fltVal val="0"/>
                                          </p:val>
                                        </p:tav>
                                        <p:tav tm="100000">
                                          <p:val>
                                            <p:strVal val="#ppt_h"/>
                                          </p:val>
                                        </p:tav>
                                      </p:tavLst>
                                    </p:anim>
                                  </p:childTnLst>
                                </p:cTn>
                              </p:par>
                              <p:par>
                                <p:cTn id="12" presetID="23" presetClass="entr" presetSubtype="16" fill="hold" grpId="0" nodeType="withEffect">
                                  <p:stCondLst>
                                    <p:cond delay="10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1000" fill="hold"/>
                                        <p:tgtEl>
                                          <p:spTgt spid="21"/>
                                        </p:tgtEl>
                                        <p:attrNameLst>
                                          <p:attrName>ppt_w</p:attrName>
                                        </p:attrNameLst>
                                      </p:cBhvr>
                                      <p:tavLst>
                                        <p:tav tm="0">
                                          <p:val>
                                            <p:fltVal val="0"/>
                                          </p:val>
                                        </p:tav>
                                        <p:tav tm="100000">
                                          <p:val>
                                            <p:strVal val="#ppt_w"/>
                                          </p:val>
                                        </p:tav>
                                      </p:tavLst>
                                    </p:anim>
                                    <p:anim calcmode="lin" valueType="num">
                                      <p:cBhvr>
                                        <p:cTn id="15" dur="1000" fill="hold"/>
                                        <p:tgtEl>
                                          <p:spTgt spid="21"/>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1000"/>
                                  </p:stCondLst>
                                  <p:childTnLst>
                                    <p:set>
                                      <p:cBhvr>
                                        <p:cTn id="17" dur="1" fill="hold">
                                          <p:stCondLst>
                                            <p:cond delay="0"/>
                                          </p:stCondLst>
                                        </p:cTn>
                                        <p:tgtEl>
                                          <p:spTgt spid="22"/>
                                        </p:tgtEl>
                                        <p:attrNameLst>
                                          <p:attrName>style.visibility</p:attrName>
                                        </p:attrNameLst>
                                      </p:cBhvr>
                                      <p:to>
                                        <p:strVal val="visible"/>
                                      </p:to>
                                    </p:set>
                                    <p:anim calcmode="lin" valueType="num">
                                      <p:cBhvr>
                                        <p:cTn id="18" dur="1000" fill="hold"/>
                                        <p:tgtEl>
                                          <p:spTgt spid="22"/>
                                        </p:tgtEl>
                                        <p:attrNameLst>
                                          <p:attrName>ppt_w</p:attrName>
                                        </p:attrNameLst>
                                      </p:cBhvr>
                                      <p:tavLst>
                                        <p:tav tm="0">
                                          <p:val>
                                            <p:fltVal val="0"/>
                                          </p:val>
                                        </p:tav>
                                        <p:tav tm="100000">
                                          <p:val>
                                            <p:strVal val="#ppt_w"/>
                                          </p:val>
                                        </p:tav>
                                      </p:tavLst>
                                    </p:anim>
                                    <p:anim calcmode="lin" valueType="num">
                                      <p:cBhvr>
                                        <p:cTn id="19" dur="1000" fill="hold"/>
                                        <p:tgtEl>
                                          <p:spTgt spid="22"/>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10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fltVal val="0"/>
                                          </p:val>
                                        </p:tav>
                                        <p:tav tm="100000">
                                          <p:val>
                                            <p:strVal val="#ppt_w"/>
                                          </p:val>
                                        </p:tav>
                                      </p:tavLst>
                                    </p:anim>
                                    <p:anim calcmode="lin" valueType="num">
                                      <p:cBhvr>
                                        <p:cTn id="23" dur="1000" fill="hold"/>
                                        <p:tgtEl>
                                          <p:spTgt spid="23"/>
                                        </p:tgtEl>
                                        <p:attrNameLst>
                                          <p:attrName>ppt_h</p:attrName>
                                        </p:attrNameLst>
                                      </p:cBhvr>
                                      <p:tavLst>
                                        <p:tav tm="0">
                                          <p:val>
                                            <p:fltVal val="0"/>
                                          </p:val>
                                        </p:tav>
                                        <p:tav tm="100000">
                                          <p:val>
                                            <p:strVal val="#ppt_h"/>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19">
                                            <p:graphicEl>
                                              <a:chart seriesIdx="-3" categoryIdx="-3" bldStep="gridLegend"/>
                                            </p:graphicEl>
                                          </p:spTgt>
                                        </p:tgtEl>
                                        <p:attrNameLst>
                                          <p:attrName>style.visibility</p:attrName>
                                        </p:attrNameLst>
                                      </p:cBhvr>
                                      <p:to>
                                        <p:strVal val="visible"/>
                                      </p:to>
                                    </p:set>
                                    <p:animEffect transition="in" filter="fade">
                                      <p:cBhvr>
                                        <p:cTn id="26" dur="1000"/>
                                        <p:tgtEl>
                                          <p:spTgt spid="19">
                                            <p:graphicEl>
                                              <a:chart seriesIdx="-3" categoryIdx="-3" bldStep="gridLegend"/>
                                            </p:graphicEl>
                                          </p:spTgt>
                                        </p:tgtEl>
                                      </p:cBhvr>
                                    </p:animEffect>
                                  </p:childTnLst>
                                </p:cTn>
                              </p:par>
                              <p:par>
                                <p:cTn id="27" presetID="22" presetClass="entr" presetSubtype="8" fill="hold" grpId="0" nodeType="withEffect">
                                  <p:stCondLst>
                                    <p:cond delay="2000"/>
                                  </p:stCondLst>
                                  <p:childTnLst>
                                    <p:set>
                                      <p:cBhvr>
                                        <p:cTn id="28" dur="1" fill="hold">
                                          <p:stCondLst>
                                            <p:cond delay="0"/>
                                          </p:stCondLst>
                                        </p:cTn>
                                        <p:tgtEl>
                                          <p:spTgt spid="19">
                                            <p:graphicEl>
                                              <a:chart seriesIdx="0" categoryIdx="-4" bldStep="series"/>
                                            </p:graphicEl>
                                          </p:spTgt>
                                        </p:tgtEl>
                                        <p:attrNameLst>
                                          <p:attrName>style.visibility</p:attrName>
                                        </p:attrNameLst>
                                      </p:cBhvr>
                                      <p:to>
                                        <p:strVal val="visible"/>
                                      </p:to>
                                    </p:set>
                                    <p:animEffect transition="in" filter="wipe(left)">
                                      <p:cBhvr>
                                        <p:cTn id="29" dur="1500"/>
                                        <p:tgtEl>
                                          <p:spTgt spid="19">
                                            <p:graphicEl>
                                              <a:chart seriesIdx="0" categoryIdx="-4" bldStep="series"/>
                                            </p:graphicEl>
                                          </p:spTgt>
                                        </p:tgtEl>
                                      </p:cBhvr>
                                    </p:animEffect>
                                  </p:childTnLst>
                                </p:cTn>
                              </p:par>
                              <p:par>
                                <p:cTn id="30" presetID="22" presetClass="entr" presetSubtype="8" fill="hold" grpId="0" nodeType="withEffect">
                                  <p:stCondLst>
                                    <p:cond delay="2500"/>
                                  </p:stCondLst>
                                  <p:childTnLst>
                                    <p:set>
                                      <p:cBhvr>
                                        <p:cTn id="31" dur="1" fill="hold">
                                          <p:stCondLst>
                                            <p:cond delay="0"/>
                                          </p:stCondLst>
                                        </p:cTn>
                                        <p:tgtEl>
                                          <p:spTgt spid="19">
                                            <p:graphicEl>
                                              <a:chart seriesIdx="1" categoryIdx="-4" bldStep="series"/>
                                            </p:graphicEl>
                                          </p:spTgt>
                                        </p:tgtEl>
                                        <p:attrNameLst>
                                          <p:attrName>style.visibility</p:attrName>
                                        </p:attrNameLst>
                                      </p:cBhvr>
                                      <p:to>
                                        <p:strVal val="visible"/>
                                      </p:to>
                                    </p:set>
                                    <p:animEffect transition="in" filter="wipe(left)">
                                      <p:cBhvr>
                                        <p:cTn id="32" dur="1500"/>
                                        <p:tgtEl>
                                          <p:spTgt spid="19">
                                            <p:graphicEl>
                                              <a:chart seriesIdx="1" categoryIdx="-4" bldStep="series"/>
                                            </p:graphicEl>
                                          </p:spTgt>
                                        </p:tgtEl>
                                      </p:cBhvr>
                                    </p:animEffect>
                                  </p:childTnLst>
                                </p:cTn>
                              </p:par>
                              <p:par>
                                <p:cTn id="33" presetID="22" presetClass="entr" presetSubtype="8" fill="hold" grpId="0" nodeType="withEffect">
                                  <p:stCondLst>
                                    <p:cond delay="3500"/>
                                  </p:stCondLst>
                                  <p:childTnLst>
                                    <p:set>
                                      <p:cBhvr>
                                        <p:cTn id="34" dur="1" fill="hold">
                                          <p:stCondLst>
                                            <p:cond delay="0"/>
                                          </p:stCondLst>
                                        </p:cTn>
                                        <p:tgtEl>
                                          <p:spTgt spid="19">
                                            <p:graphicEl>
                                              <a:chart seriesIdx="2" categoryIdx="-4" bldStep="series"/>
                                            </p:graphicEl>
                                          </p:spTgt>
                                        </p:tgtEl>
                                        <p:attrNameLst>
                                          <p:attrName>style.visibility</p:attrName>
                                        </p:attrNameLst>
                                      </p:cBhvr>
                                      <p:to>
                                        <p:strVal val="visible"/>
                                      </p:to>
                                    </p:set>
                                    <p:animEffect transition="in" filter="wipe(left)">
                                      <p:cBhvr>
                                        <p:cTn id="35" dur="1500"/>
                                        <p:tgtEl>
                                          <p:spTgt spid="19">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23" grpId="0"/>
      <p:bldGraphic spid="19" grpId="0" uiExpand="1">
        <p:bldSub>
          <a:bldChart bld="series"/>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2" name="Group 27641">
            <a:extLst>
              <a:ext uri="{FF2B5EF4-FFF2-40B4-BE49-F238E27FC236}">
                <a16:creationId xmlns:a16="http://schemas.microsoft.com/office/drawing/2014/main" id="{4461D836-1307-4768-B6A1-7986FD9A5903}"/>
              </a:ext>
            </a:extLst>
          </p:cNvPr>
          <p:cNvGrpSpPr/>
          <p:nvPr/>
        </p:nvGrpSpPr>
        <p:grpSpPr>
          <a:xfrm>
            <a:off x="1050731" y="4344954"/>
            <a:ext cx="2516446" cy="763980"/>
            <a:chOff x="1050731" y="4344954"/>
            <a:chExt cx="2516446" cy="763980"/>
          </a:xfrm>
        </p:grpSpPr>
        <p:cxnSp>
          <p:nvCxnSpPr>
            <p:cNvPr id="95" name="Connector: Curved 94">
              <a:extLst>
                <a:ext uri="{FF2B5EF4-FFF2-40B4-BE49-F238E27FC236}">
                  <a16:creationId xmlns:a16="http://schemas.microsoft.com/office/drawing/2014/main" id="{376AF482-80EA-404D-8C7F-05D7CD895D3D}"/>
                </a:ext>
              </a:extLst>
            </p:cNvPr>
            <p:cNvCxnSpPr>
              <a:cxnSpLocks/>
              <a:stCxn id="48" idx="2"/>
              <a:endCxn id="4" idx="0"/>
            </p:cNvCxnSpPr>
            <p:nvPr/>
          </p:nvCxnSpPr>
          <p:spPr>
            <a:xfrm rot="5400000">
              <a:off x="1298059" y="4097626"/>
              <a:ext cx="763979" cy="1258636"/>
            </a:xfrm>
            <a:prstGeom prst="curvedConnector3">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49BF1BD5-4FA3-469A-BBC4-B39EE480B051}"/>
                </a:ext>
              </a:extLst>
            </p:cNvPr>
            <p:cNvCxnSpPr>
              <a:cxnSpLocks/>
              <a:stCxn id="48" idx="2"/>
              <a:endCxn id="12" idx="0"/>
            </p:cNvCxnSpPr>
            <p:nvPr/>
          </p:nvCxnSpPr>
          <p:spPr>
            <a:xfrm rot="16200000" flipH="1">
              <a:off x="2556282" y="4098039"/>
              <a:ext cx="763979" cy="1257810"/>
            </a:xfrm>
            <a:prstGeom prst="curvedConnector3">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829D3C1-02F3-44BB-8913-E08A262DE36C}"/>
                </a:ext>
              </a:extLst>
            </p:cNvPr>
            <p:cNvCxnSpPr>
              <a:cxnSpLocks/>
              <a:stCxn id="48" idx="2"/>
              <a:endCxn id="11" idx="0"/>
            </p:cNvCxnSpPr>
            <p:nvPr/>
          </p:nvCxnSpPr>
          <p:spPr>
            <a:xfrm flipH="1">
              <a:off x="2308953" y="4344955"/>
              <a:ext cx="413" cy="76397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B350F27B-84BB-497E-BFB2-6E713F8463C9}"/>
                </a:ext>
              </a:extLst>
            </p:cNvPr>
            <p:cNvSpPr/>
            <p:nvPr/>
          </p:nvSpPr>
          <p:spPr>
            <a:xfrm>
              <a:off x="1688892" y="4748966"/>
              <a:ext cx="1239292" cy="259068"/>
            </a:xfrm>
            <a:prstGeom prst="roundRect">
              <a:avLst>
                <a:gd name="adj" fmla="val 15072"/>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dirty="0">
                  <a:solidFill>
                    <a:schemeClr val="tx1">
                      <a:lumMod val="50000"/>
                      <a:lumOff val="50000"/>
                    </a:schemeClr>
                  </a:solidFill>
                  <a:latin typeface="Century Gothic" panose="020B0502020202020204" pitchFamily="34" charset="0"/>
                </a:rPr>
                <a:t>Why or How?</a:t>
              </a:r>
            </a:p>
          </p:txBody>
        </p:sp>
      </p:grpSp>
      <p:grpSp>
        <p:nvGrpSpPr>
          <p:cNvPr id="27643" name="Group 27642">
            <a:extLst>
              <a:ext uri="{FF2B5EF4-FFF2-40B4-BE49-F238E27FC236}">
                <a16:creationId xmlns:a16="http://schemas.microsoft.com/office/drawing/2014/main" id="{6343C060-C988-491C-89FA-B920902DAFCB}"/>
              </a:ext>
            </a:extLst>
          </p:cNvPr>
          <p:cNvGrpSpPr/>
          <p:nvPr/>
        </p:nvGrpSpPr>
        <p:grpSpPr>
          <a:xfrm>
            <a:off x="4825399" y="4344954"/>
            <a:ext cx="2516446" cy="763980"/>
            <a:chOff x="4825399" y="4344954"/>
            <a:chExt cx="2516446" cy="763980"/>
          </a:xfrm>
        </p:grpSpPr>
        <p:cxnSp>
          <p:nvCxnSpPr>
            <p:cNvPr id="101" name="Connector: Curved 100">
              <a:extLst>
                <a:ext uri="{FF2B5EF4-FFF2-40B4-BE49-F238E27FC236}">
                  <a16:creationId xmlns:a16="http://schemas.microsoft.com/office/drawing/2014/main" id="{847A50F7-55AB-4C89-BE50-6E31E2DBEC33}"/>
                </a:ext>
              </a:extLst>
            </p:cNvPr>
            <p:cNvCxnSpPr>
              <a:cxnSpLocks/>
              <a:stCxn id="69" idx="2"/>
              <a:endCxn id="13" idx="0"/>
            </p:cNvCxnSpPr>
            <p:nvPr/>
          </p:nvCxnSpPr>
          <p:spPr>
            <a:xfrm rot="5400000">
              <a:off x="5072727" y="4097626"/>
              <a:ext cx="763979" cy="1258636"/>
            </a:xfrm>
            <a:prstGeom prst="curvedConnector3">
              <a:avLst>
                <a:gd name="adj1" fmla="val 50000"/>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D472C0CB-F194-4518-8E5B-E1B3C8737A11}"/>
                </a:ext>
              </a:extLst>
            </p:cNvPr>
            <p:cNvCxnSpPr>
              <a:cxnSpLocks/>
              <a:stCxn id="69" idx="2"/>
              <a:endCxn id="15" idx="0"/>
            </p:cNvCxnSpPr>
            <p:nvPr/>
          </p:nvCxnSpPr>
          <p:spPr>
            <a:xfrm rot="16200000" flipH="1">
              <a:off x="6330950" y="4098039"/>
              <a:ext cx="763979" cy="1257810"/>
            </a:xfrm>
            <a:prstGeom prst="curvedConnector3">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C89B370-F2E9-4107-9672-2066D575B257}"/>
                </a:ext>
              </a:extLst>
            </p:cNvPr>
            <p:cNvCxnSpPr>
              <a:cxnSpLocks/>
              <a:stCxn id="69" idx="2"/>
              <a:endCxn id="14" idx="0"/>
            </p:cNvCxnSpPr>
            <p:nvPr/>
          </p:nvCxnSpPr>
          <p:spPr>
            <a:xfrm flipH="1">
              <a:off x="6083621" y="4344955"/>
              <a:ext cx="413" cy="76397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D86E8441-0BC3-45DC-A39B-4E2E5D99C988}"/>
                </a:ext>
              </a:extLst>
            </p:cNvPr>
            <p:cNvSpPr/>
            <p:nvPr/>
          </p:nvSpPr>
          <p:spPr>
            <a:xfrm>
              <a:off x="5461321" y="4748966"/>
              <a:ext cx="1239292" cy="259068"/>
            </a:xfrm>
            <a:prstGeom prst="roundRect">
              <a:avLst>
                <a:gd name="adj" fmla="val 15072"/>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dirty="0">
                  <a:solidFill>
                    <a:schemeClr val="tx1">
                      <a:lumMod val="50000"/>
                      <a:lumOff val="50000"/>
                    </a:schemeClr>
                  </a:solidFill>
                  <a:latin typeface="Century Gothic" panose="020B0502020202020204" pitchFamily="34" charset="0"/>
                </a:rPr>
                <a:t>Why or How?</a:t>
              </a:r>
            </a:p>
          </p:txBody>
        </p:sp>
      </p:grpSp>
      <p:grpSp>
        <p:nvGrpSpPr>
          <p:cNvPr id="27644" name="Group 27643">
            <a:extLst>
              <a:ext uri="{FF2B5EF4-FFF2-40B4-BE49-F238E27FC236}">
                <a16:creationId xmlns:a16="http://schemas.microsoft.com/office/drawing/2014/main" id="{972A6B5D-912C-48A1-BA76-C2476A6CE53F}"/>
              </a:ext>
            </a:extLst>
          </p:cNvPr>
          <p:cNvGrpSpPr/>
          <p:nvPr/>
        </p:nvGrpSpPr>
        <p:grpSpPr>
          <a:xfrm>
            <a:off x="8600068" y="4344954"/>
            <a:ext cx="2516446" cy="763980"/>
            <a:chOff x="8600068" y="4344954"/>
            <a:chExt cx="2516446" cy="763980"/>
          </a:xfrm>
        </p:grpSpPr>
        <p:cxnSp>
          <p:nvCxnSpPr>
            <p:cNvPr id="108" name="Connector: Curved 107">
              <a:extLst>
                <a:ext uri="{FF2B5EF4-FFF2-40B4-BE49-F238E27FC236}">
                  <a16:creationId xmlns:a16="http://schemas.microsoft.com/office/drawing/2014/main" id="{BD0DEBF9-4870-4F33-A2C0-F61A59BF034C}"/>
                </a:ext>
              </a:extLst>
            </p:cNvPr>
            <p:cNvCxnSpPr>
              <a:cxnSpLocks/>
              <a:stCxn id="72" idx="2"/>
              <a:endCxn id="16" idx="0"/>
            </p:cNvCxnSpPr>
            <p:nvPr/>
          </p:nvCxnSpPr>
          <p:spPr>
            <a:xfrm rot="5400000">
              <a:off x="8847396" y="4097626"/>
              <a:ext cx="763979" cy="1258636"/>
            </a:xfrm>
            <a:prstGeom prst="curvedConnector3">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0" name="Connector: Curved 109">
              <a:extLst>
                <a:ext uri="{FF2B5EF4-FFF2-40B4-BE49-F238E27FC236}">
                  <a16:creationId xmlns:a16="http://schemas.microsoft.com/office/drawing/2014/main" id="{45510619-35AC-4BB3-AA81-EEB355744A05}"/>
                </a:ext>
              </a:extLst>
            </p:cNvPr>
            <p:cNvCxnSpPr>
              <a:cxnSpLocks/>
              <a:stCxn id="72" idx="2"/>
              <a:endCxn id="18" idx="0"/>
            </p:cNvCxnSpPr>
            <p:nvPr/>
          </p:nvCxnSpPr>
          <p:spPr>
            <a:xfrm rot="16200000" flipH="1">
              <a:off x="10105619" y="4098039"/>
              <a:ext cx="763979" cy="1257810"/>
            </a:xfrm>
            <a:prstGeom prst="curvedConnector3">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28B4AA0-25C2-4F94-930D-C5B4D345794D}"/>
                </a:ext>
              </a:extLst>
            </p:cNvPr>
            <p:cNvCxnSpPr>
              <a:cxnSpLocks/>
              <a:stCxn id="72" idx="2"/>
              <a:endCxn id="17" idx="0"/>
            </p:cNvCxnSpPr>
            <p:nvPr/>
          </p:nvCxnSpPr>
          <p:spPr>
            <a:xfrm flipH="1">
              <a:off x="9858290" y="4344955"/>
              <a:ext cx="413" cy="763979"/>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2" name="Rectangle: Rounded Corners 121">
              <a:extLst>
                <a:ext uri="{FF2B5EF4-FFF2-40B4-BE49-F238E27FC236}">
                  <a16:creationId xmlns:a16="http://schemas.microsoft.com/office/drawing/2014/main" id="{139B680C-4DD3-47B3-A6CB-51FB94DC4E69}"/>
                </a:ext>
              </a:extLst>
            </p:cNvPr>
            <p:cNvSpPr/>
            <p:nvPr/>
          </p:nvSpPr>
          <p:spPr>
            <a:xfrm>
              <a:off x="9239059" y="4748966"/>
              <a:ext cx="1239292" cy="259068"/>
            </a:xfrm>
            <a:prstGeom prst="roundRect">
              <a:avLst>
                <a:gd name="adj" fmla="val 15072"/>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dirty="0">
                  <a:solidFill>
                    <a:schemeClr val="tx1">
                      <a:lumMod val="50000"/>
                      <a:lumOff val="50000"/>
                    </a:schemeClr>
                  </a:solidFill>
                  <a:latin typeface="Century Gothic" panose="020B0502020202020204" pitchFamily="34" charset="0"/>
                </a:rPr>
                <a:t>Why or How?</a:t>
              </a:r>
            </a:p>
          </p:txBody>
        </p:sp>
      </p:grpSp>
      <p:sp>
        <p:nvSpPr>
          <p:cNvPr id="3" name="TextBox 2">
            <a:extLst>
              <a:ext uri="{FF2B5EF4-FFF2-40B4-BE49-F238E27FC236}">
                <a16:creationId xmlns:a16="http://schemas.microsoft.com/office/drawing/2014/main" id="{4EFA8A39-0C6D-F44D-BDF7-A9C1AE90AB65}"/>
              </a:ext>
            </a:extLst>
          </p:cNvPr>
          <p:cNvSpPr txBox="1"/>
          <p:nvPr/>
        </p:nvSpPr>
        <p:spPr>
          <a:xfrm>
            <a:off x="561138" y="629023"/>
            <a:ext cx="4051110" cy="477054"/>
          </a:xfrm>
          <a:prstGeom prst="rect">
            <a:avLst/>
          </a:prstGeom>
          <a:noFill/>
        </p:spPr>
        <p:txBody>
          <a:bodyPr wrap="none" rtlCol="0">
            <a:spAutoFit/>
          </a:bodyPr>
          <a:lstStyle/>
          <a:p>
            <a:pPr defTabSz="412750" hangingPunct="0"/>
            <a:r>
              <a:rPr lang="en-US" sz="2500" b="1" kern="0" dirty="0">
                <a:solidFill>
                  <a:schemeClr val="tx1">
                    <a:lumMod val="75000"/>
                    <a:lumOff val="25000"/>
                  </a:schemeClr>
                </a:solidFill>
                <a:latin typeface="Century Gothic" panose="020B0502020202020204" pitchFamily="34" charset="0"/>
                <a:ea typeface="Helvetica Neue"/>
                <a:cs typeface="Helvetica Neue"/>
                <a:sym typeface="Helvetica Neue"/>
              </a:rPr>
              <a:t>Minto’s Pyramid Principle</a:t>
            </a:r>
          </a:p>
        </p:txBody>
      </p:sp>
      <p:sp>
        <p:nvSpPr>
          <p:cNvPr id="5" name="TextBox 4">
            <a:extLst>
              <a:ext uri="{FF2B5EF4-FFF2-40B4-BE49-F238E27FC236}">
                <a16:creationId xmlns:a16="http://schemas.microsoft.com/office/drawing/2014/main" id="{7342CEE9-935B-8F49-821F-189C421940A1}"/>
              </a:ext>
            </a:extLst>
          </p:cNvPr>
          <p:cNvSpPr txBox="1"/>
          <p:nvPr/>
        </p:nvSpPr>
        <p:spPr>
          <a:xfrm>
            <a:off x="5041681" y="422265"/>
            <a:ext cx="6589181" cy="821892"/>
          </a:xfrm>
          <a:prstGeom prst="rect">
            <a:avLst/>
          </a:prstGeom>
          <a:noFill/>
        </p:spPr>
        <p:txBody>
          <a:bodyPr wrap="square">
            <a:spAutoFit/>
          </a:bodyPr>
          <a:lstStyle/>
          <a:p>
            <a:pPr>
              <a:lnSpc>
                <a:spcPct val="150000"/>
              </a:lnSpc>
            </a:pPr>
            <a:r>
              <a:rPr lang="en-US" sz="1100" i="0" dirty="0">
                <a:solidFill>
                  <a:schemeClr val="tx1">
                    <a:lumMod val="50000"/>
                    <a:lumOff val="50000"/>
                  </a:schemeClr>
                </a:solidFill>
                <a:effectLst/>
                <a:latin typeface="Century Gothic" panose="020B0502020202020204" pitchFamily="34" charset="0"/>
              </a:rPr>
              <a:t>The Pyramid Principle advocates that “ideas in writing should always form a pyramid under a single thought.” The single thought is the answer to the executive's question. Underneath the single thought, group and summarize the next level of supporting ideas and arguments.</a:t>
            </a:r>
            <a:endParaRPr lang="en-US" sz="1100" dirty="0">
              <a:solidFill>
                <a:schemeClr val="tx1">
                  <a:lumMod val="50000"/>
                  <a:lumOff val="50000"/>
                </a:schemeClr>
              </a:solidFill>
              <a:latin typeface="Century Gothic" panose="020B0502020202020204" pitchFamily="34" charset="0"/>
            </a:endParaRPr>
          </a:p>
        </p:txBody>
      </p:sp>
      <p:sp>
        <p:nvSpPr>
          <p:cNvPr id="87" name="Rectangle: Rounded Corners 86">
            <a:extLst>
              <a:ext uri="{FF2B5EF4-FFF2-40B4-BE49-F238E27FC236}">
                <a16:creationId xmlns:a16="http://schemas.microsoft.com/office/drawing/2014/main" id="{FFFC1D90-BE2E-4426-BC3A-6AB4FFBAD46E}"/>
              </a:ext>
            </a:extLst>
          </p:cNvPr>
          <p:cNvSpPr/>
          <p:nvPr/>
        </p:nvSpPr>
        <p:spPr>
          <a:xfrm>
            <a:off x="3707607" y="1694691"/>
            <a:ext cx="4746725" cy="1162616"/>
          </a:xfrm>
          <a:prstGeom prst="roundRect">
            <a:avLst>
              <a:gd name="adj" fmla="val 4525"/>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Rounded Corners 87">
            <a:extLst>
              <a:ext uri="{FF2B5EF4-FFF2-40B4-BE49-F238E27FC236}">
                <a16:creationId xmlns:a16="http://schemas.microsoft.com/office/drawing/2014/main" id="{B2578D01-848A-4D63-95A9-1DD0D9FE4427}"/>
              </a:ext>
            </a:extLst>
          </p:cNvPr>
          <p:cNvSpPr/>
          <p:nvPr/>
        </p:nvSpPr>
        <p:spPr>
          <a:xfrm>
            <a:off x="3561867" y="2259149"/>
            <a:ext cx="5038200" cy="569859"/>
          </a:xfrm>
          <a:prstGeom prst="roundRect">
            <a:avLst>
              <a:gd name="adj" fmla="val 7354"/>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Century Gothic" panose="020B0502020202020204" pitchFamily="34" charset="0"/>
              </a:rPr>
              <a:t>Insert your answer</a:t>
            </a:r>
          </a:p>
        </p:txBody>
      </p:sp>
      <p:sp>
        <p:nvSpPr>
          <p:cNvPr id="4" name="Rectangle: Rounded Corners 3">
            <a:extLst>
              <a:ext uri="{FF2B5EF4-FFF2-40B4-BE49-F238E27FC236}">
                <a16:creationId xmlns:a16="http://schemas.microsoft.com/office/drawing/2014/main" id="{6CDF2865-E23D-4358-9345-02111D3F3F50}"/>
              </a:ext>
            </a:extLst>
          </p:cNvPr>
          <p:cNvSpPr/>
          <p:nvPr/>
        </p:nvSpPr>
        <p:spPr>
          <a:xfrm>
            <a:off x="536380" y="5108934"/>
            <a:ext cx="1028700" cy="1195001"/>
          </a:xfrm>
          <a:prstGeom prst="roundRect">
            <a:avLst>
              <a:gd name="adj" fmla="val 5039"/>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900" dirty="0">
                <a:solidFill>
                  <a:schemeClr val="tx1"/>
                </a:solidFill>
                <a:latin typeface="Century Gothic" panose="020B0502020202020204" pitchFamily="34" charset="0"/>
              </a:rPr>
              <a:t>Supporting Argument #1.1</a:t>
            </a:r>
          </a:p>
        </p:txBody>
      </p:sp>
      <p:sp>
        <p:nvSpPr>
          <p:cNvPr id="11" name="Rectangle: Rounded Corners 10">
            <a:extLst>
              <a:ext uri="{FF2B5EF4-FFF2-40B4-BE49-F238E27FC236}">
                <a16:creationId xmlns:a16="http://schemas.microsoft.com/office/drawing/2014/main" id="{C5E98CD2-CDC4-4C20-8829-6B964BAE2029}"/>
              </a:ext>
            </a:extLst>
          </p:cNvPr>
          <p:cNvSpPr/>
          <p:nvPr/>
        </p:nvSpPr>
        <p:spPr>
          <a:xfrm>
            <a:off x="1794603" y="5108934"/>
            <a:ext cx="1028700" cy="1195001"/>
          </a:xfrm>
          <a:prstGeom prst="roundRect">
            <a:avLst>
              <a:gd name="adj" fmla="val 5039"/>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900" dirty="0">
                <a:solidFill>
                  <a:schemeClr val="tx1"/>
                </a:solidFill>
                <a:latin typeface="Century Gothic" panose="020B0502020202020204" pitchFamily="34" charset="0"/>
              </a:rPr>
              <a:t>Supporting Argument #1.2</a:t>
            </a:r>
          </a:p>
        </p:txBody>
      </p:sp>
      <p:sp>
        <p:nvSpPr>
          <p:cNvPr id="12" name="Rectangle: Rounded Corners 11">
            <a:extLst>
              <a:ext uri="{FF2B5EF4-FFF2-40B4-BE49-F238E27FC236}">
                <a16:creationId xmlns:a16="http://schemas.microsoft.com/office/drawing/2014/main" id="{981D0705-58A1-4092-B0AB-F915D49F659B}"/>
              </a:ext>
            </a:extLst>
          </p:cNvPr>
          <p:cNvSpPr/>
          <p:nvPr/>
        </p:nvSpPr>
        <p:spPr>
          <a:xfrm>
            <a:off x="3052826" y="5108934"/>
            <a:ext cx="1028700" cy="1195001"/>
          </a:xfrm>
          <a:prstGeom prst="roundRect">
            <a:avLst>
              <a:gd name="adj" fmla="val 5039"/>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900" dirty="0">
                <a:solidFill>
                  <a:schemeClr val="tx1"/>
                </a:solidFill>
                <a:latin typeface="Century Gothic" panose="020B0502020202020204" pitchFamily="34" charset="0"/>
              </a:rPr>
              <a:t>Supporting Argument #1.3</a:t>
            </a:r>
          </a:p>
        </p:txBody>
      </p:sp>
      <p:sp>
        <p:nvSpPr>
          <p:cNvPr id="13" name="Rectangle: Rounded Corners 12">
            <a:extLst>
              <a:ext uri="{FF2B5EF4-FFF2-40B4-BE49-F238E27FC236}">
                <a16:creationId xmlns:a16="http://schemas.microsoft.com/office/drawing/2014/main" id="{159904AC-560A-4DF2-B008-F54704D8D9F9}"/>
              </a:ext>
            </a:extLst>
          </p:cNvPr>
          <p:cNvSpPr/>
          <p:nvPr/>
        </p:nvSpPr>
        <p:spPr>
          <a:xfrm>
            <a:off x="4311048" y="5108934"/>
            <a:ext cx="1028700" cy="1195001"/>
          </a:xfrm>
          <a:prstGeom prst="roundRect">
            <a:avLst>
              <a:gd name="adj" fmla="val 5039"/>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900" dirty="0">
                <a:solidFill>
                  <a:schemeClr val="tx1"/>
                </a:solidFill>
                <a:latin typeface="Century Gothic" panose="020B0502020202020204" pitchFamily="34" charset="0"/>
              </a:rPr>
              <a:t>Supporting Argument #2.1</a:t>
            </a:r>
          </a:p>
        </p:txBody>
      </p:sp>
      <p:sp>
        <p:nvSpPr>
          <p:cNvPr id="14" name="Rectangle: Rounded Corners 13">
            <a:extLst>
              <a:ext uri="{FF2B5EF4-FFF2-40B4-BE49-F238E27FC236}">
                <a16:creationId xmlns:a16="http://schemas.microsoft.com/office/drawing/2014/main" id="{7ED585C5-6163-418D-AB83-DD44F974B7BC}"/>
              </a:ext>
            </a:extLst>
          </p:cNvPr>
          <p:cNvSpPr/>
          <p:nvPr/>
        </p:nvSpPr>
        <p:spPr>
          <a:xfrm>
            <a:off x="5569271" y="5108934"/>
            <a:ext cx="1028700" cy="1195001"/>
          </a:xfrm>
          <a:prstGeom prst="roundRect">
            <a:avLst>
              <a:gd name="adj" fmla="val 5039"/>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900" dirty="0">
                <a:solidFill>
                  <a:schemeClr val="tx1"/>
                </a:solidFill>
                <a:latin typeface="Century Gothic" panose="020B0502020202020204" pitchFamily="34" charset="0"/>
              </a:rPr>
              <a:t>Supporting Argument #2.2</a:t>
            </a:r>
          </a:p>
        </p:txBody>
      </p:sp>
      <p:sp>
        <p:nvSpPr>
          <p:cNvPr id="15" name="Rectangle: Rounded Corners 14">
            <a:extLst>
              <a:ext uri="{FF2B5EF4-FFF2-40B4-BE49-F238E27FC236}">
                <a16:creationId xmlns:a16="http://schemas.microsoft.com/office/drawing/2014/main" id="{3C5C1431-B93E-48B5-BDB2-85E861861CCA}"/>
              </a:ext>
            </a:extLst>
          </p:cNvPr>
          <p:cNvSpPr/>
          <p:nvPr/>
        </p:nvSpPr>
        <p:spPr>
          <a:xfrm>
            <a:off x="6827494" y="5108934"/>
            <a:ext cx="1028700" cy="1195001"/>
          </a:xfrm>
          <a:prstGeom prst="roundRect">
            <a:avLst>
              <a:gd name="adj" fmla="val 5039"/>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900" dirty="0">
                <a:solidFill>
                  <a:schemeClr val="tx1"/>
                </a:solidFill>
                <a:latin typeface="Century Gothic" panose="020B0502020202020204" pitchFamily="34" charset="0"/>
              </a:rPr>
              <a:t>Supporting Argument #2.3</a:t>
            </a:r>
          </a:p>
        </p:txBody>
      </p:sp>
      <p:sp>
        <p:nvSpPr>
          <p:cNvPr id="16" name="Rectangle: Rounded Corners 15">
            <a:extLst>
              <a:ext uri="{FF2B5EF4-FFF2-40B4-BE49-F238E27FC236}">
                <a16:creationId xmlns:a16="http://schemas.microsoft.com/office/drawing/2014/main" id="{5CD84F98-D54C-42AF-9412-DE1D92B8972F}"/>
              </a:ext>
            </a:extLst>
          </p:cNvPr>
          <p:cNvSpPr/>
          <p:nvPr/>
        </p:nvSpPr>
        <p:spPr>
          <a:xfrm>
            <a:off x="8085717" y="5108934"/>
            <a:ext cx="1028700" cy="1195001"/>
          </a:xfrm>
          <a:prstGeom prst="roundRect">
            <a:avLst>
              <a:gd name="adj" fmla="val 5039"/>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900" dirty="0">
                <a:solidFill>
                  <a:schemeClr val="tx1"/>
                </a:solidFill>
                <a:latin typeface="Century Gothic" panose="020B0502020202020204" pitchFamily="34" charset="0"/>
              </a:rPr>
              <a:t>Supporting Argument #3.1</a:t>
            </a:r>
          </a:p>
        </p:txBody>
      </p:sp>
      <p:sp>
        <p:nvSpPr>
          <p:cNvPr id="17" name="Rectangle: Rounded Corners 16">
            <a:extLst>
              <a:ext uri="{FF2B5EF4-FFF2-40B4-BE49-F238E27FC236}">
                <a16:creationId xmlns:a16="http://schemas.microsoft.com/office/drawing/2014/main" id="{A119CC4E-5FFC-46AD-B06B-2123DAB91A82}"/>
              </a:ext>
            </a:extLst>
          </p:cNvPr>
          <p:cNvSpPr/>
          <p:nvPr/>
        </p:nvSpPr>
        <p:spPr>
          <a:xfrm>
            <a:off x="9343940" y="5108934"/>
            <a:ext cx="1028700" cy="1195001"/>
          </a:xfrm>
          <a:prstGeom prst="roundRect">
            <a:avLst>
              <a:gd name="adj" fmla="val 5039"/>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900" dirty="0">
                <a:solidFill>
                  <a:schemeClr val="tx1"/>
                </a:solidFill>
                <a:latin typeface="Century Gothic" panose="020B0502020202020204" pitchFamily="34" charset="0"/>
              </a:rPr>
              <a:t>Supporting Argument #3.2</a:t>
            </a:r>
          </a:p>
        </p:txBody>
      </p:sp>
      <p:sp>
        <p:nvSpPr>
          <p:cNvPr id="18" name="Rectangle: Rounded Corners 17">
            <a:extLst>
              <a:ext uri="{FF2B5EF4-FFF2-40B4-BE49-F238E27FC236}">
                <a16:creationId xmlns:a16="http://schemas.microsoft.com/office/drawing/2014/main" id="{26AA2C4C-1C5C-4562-8656-F69F7F7FA566}"/>
              </a:ext>
            </a:extLst>
          </p:cNvPr>
          <p:cNvSpPr/>
          <p:nvPr/>
        </p:nvSpPr>
        <p:spPr>
          <a:xfrm>
            <a:off x="10602163" y="5108934"/>
            <a:ext cx="1028700" cy="1195001"/>
          </a:xfrm>
          <a:prstGeom prst="roundRect">
            <a:avLst>
              <a:gd name="adj" fmla="val 5039"/>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900" dirty="0">
                <a:solidFill>
                  <a:schemeClr val="tx1"/>
                </a:solidFill>
                <a:latin typeface="Century Gothic" panose="020B0502020202020204" pitchFamily="34" charset="0"/>
              </a:rPr>
              <a:t>Supporting Argument #3.3</a:t>
            </a:r>
          </a:p>
        </p:txBody>
      </p:sp>
      <p:grpSp>
        <p:nvGrpSpPr>
          <p:cNvPr id="27641" name="Group 27640">
            <a:extLst>
              <a:ext uri="{FF2B5EF4-FFF2-40B4-BE49-F238E27FC236}">
                <a16:creationId xmlns:a16="http://schemas.microsoft.com/office/drawing/2014/main" id="{76C5720D-4476-4893-AC07-6AA1D315B652}"/>
              </a:ext>
            </a:extLst>
          </p:cNvPr>
          <p:cNvGrpSpPr/>
          <p:nvPr/>
        </p:nvGrpSpPr>
        <p:grpSpPr>
          <a:xfrm>
            <a:off x="2309367" y="2829007"/>
            <a:ext cx="7549337" cy="768744"/>
            <a:chOff x="2309367" y="2829007"/>
            <a:chExt cx="7549337" cy="768744"/>
          </a:xfrm>
        </p:grpSpPr>
        <p:cxnSp>
          <p:nvCxnSpPr>
            <p:cNvPr id="114" name="Connector: Curved 113">
              <a:extLst>
                <a:ext uri="{FF2B5EF4-FFF2-40B4-BE49-F238E27FC236}">
                  <a16:creationId xmlns:a16="http://schemas.microsoft.com/office/drawing/2014/main" id="{F4201C53-8079-4519-B8B3-373F80FA8A86}"/>
                </a:ext>
              </a:extLst>
            </p:cNvPr>
            <p:cNvCxnSpPr>
              <a:cxnSpLocks/>
              <a:stCxn id="88" idx="2"/>
              <a:endCxn id="48" idx="0"/>
            </p:cNvCxnSpPr>
            <p:nvPr/>
          </p:nvCxnSpPr>
          <p:spPr>
            <a:xfrm rot="5400000">
              <a:off x="3810796" y="1327579"/>
              <a:ext cx="768743" cy="3771601"/>
            </a:xfrm>
            <a:prstGeom prst="curvedConnector3">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6" name="Connector: Curved 115">
              <a:extLst>
                <a:ext uri="{FF2B5EF4-FFF2-40B4-BE49-F238E27FC236}">
                  <a16:creationId xmlns:a16="http://schemas.microsoft.com/office/drawing/2014/main" id="{215C3B0F-8E2C-4132-81F5-B7D37D8DF4F8}"/>
                </a:ext>
              </a:extLst>
            </p:cNvPr>
            <p:cNvCxnSpPr>
              <a:cxnSpLocks/>
              <a:stCxn id="88" idx="2"/>
              <a:endCxn id="72" idx="0"/>
            </p:cNvCxnSpPr>
            <p:nvPr/>
          </p:nvCxnSpPr>
          <p:spPr>
            <a:xfrm rot="16200000" flipH="1">
              <a:off x="7585464" y="1324511"/>
              <a:ext cx="768743" cy="3777736"/>
            </a:xfrm>
            <a:prstGeom prst="curvedConnector3">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C292123-6370-46B5-98DF-79C71D004932}"/>
                </a:ext>
              </a:extLst>
            </p:cNvPr>
            <p:cNvCxnSpPr>
              <a:cxnSpLocks/>
              <a:stCxn id="88" idx="2"/>
              <a:endCxn id="69" idx="0"/>
            </p:cNvCxnSpPr>
            <p:nvPr/>
          </p:nvCxnSpPr>
          <p:spPr>
            <a:xfrm>
              <a:off x="6080967" y="2829008"/>
              <a:ext cx="3067" cy="76874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3" name="Rectangle: Rounded Corners 122">
              <a:extLst>
                <a:ext uri="{FF2B5EF4-FFF2-40B4-BE49-F238E27FC236}">
                  <a16:creationId xmlns:a16="http://schemas.microsoft.com/office/drawing/2014/main" id="{51F93497-8887-4B64-8E95-2F080A27605A}"/>
                </a:ext>
              </a:extLst>
            </p:cNvPr>
            <p:cNvSpPr/>
            <p:nvPr/>
          </p:nvSpPr>
          <p:spPr>
            <a:xfrm>
              <a:off x="5432746" y="3205874"/>
              <a:ext cx="1296442" cy="259068"/>
            </a:xfrm>
            <a:prstGeom prst="roundRect">
              <a:avLst>
                <a:gd name="adj" fmla="val 15072"/>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900" b="1" dirty="0">
                  <a:solidFill>
                    <a:schemeClr val="accent2"/>
                  </a:solidFill>
                  <a:latin typeface="Century Gothic" panose="020B0502020202020204" pitchFamily="34" charset="0"/>
                </a:rPr>
                <a:t>Why or How?</a:t>
              </a:r>
            </a:p>
          </p:txBody>
        </p:sp>
      </p:grpSp>
      <p:sp>
        <p:nvSpPr>
          <p:cNvPr id="125" name="TextBox 124">
            <a:extLst>
              <a:ext uri="{FF2B5EF4-FFF2-40B4-BE49-F238E27FC236}">
                <a16:creationId xmlns:a16="http://schemas.microsoft.com/office/drawing/2014/main" id="{78B4D572-D7A6-4E66-8489-844AE7D6A186}"/>
              </a:ext>
            </a:extLst>
          </p:cNvPr>
          <p:cNvSpPr txBox="1"/>
          <p:nvPr/>
        </p:nvSpPr>
        <p:spPr>
          <a:xfrm>
            <a:off x="4311048" y="1846520"/>
            <a:ext cx="3569904" cy="279820"/>
          </a:xfrm>
          <a:prstGeom prst="rect">
            <a:avLst/>
          </a:prstGeom>
          <a:noFill/>
        </p:spPr>
        <p:txBody>
          <a:bodyPr wrap="square">
            <a:spAutoFit/>
          </a:bodyPr>
          <a:lstStyle/>
          <a:p>
            <a:pPr algn="ctr">
              <a:lnSpc>
                <a:spcPts val="1600"/>
              </a:lnSpc>
            </a:pPr>
            <a:r>
              <a:rPr lang="en-US" sz="1200" b="1" i="0" dirty="0">
                <a:solidFill>
                  <a:schemeClr val="bg1"/>
                </a:solidFill>
                <a:effectLst/>
                <a:latin typeface="Century Gothic" panose="020B0502020202020204" pitchFamily="34" charset="0"/>
              </a:rPr>
              <a:t>Insert your introduction’s question</a:t>
            </a:r>
            <a:endParaRPr lang="en-US" sz="1200" b="1" dirty="0">
              <a:solidFill>
                <a:schemeClr val="bg1"/>
              </a:solidFill>
              <a:latin typeface="Century Gothic" panose="020B0502020202020204" pitchFamily="34" charset="0"/>
            </a:endParaRPr>
          </a:p>
        </p:txBody>
      </p:sp>
      <p:sp>
        <p:nvSpPr>
          <p:cNvPr id="48" name="Rectangle: Rounded Corners 47">
            <a:extLst>
              <a:ext uri="{FF2B5EF4-FFF2-40B4-BE49-F238E27FC236}">
                <a16:creationId xmlns:a16="http://schemas.microsoft.com/office/drawing/2014/main" id="{74F7B5AD-207F-4F9B-AFBB-A5BF2C0402BD}"/>
              </a:ext>
            </a:extLst>
          </p:cNvPr>
          <p:cNvSpPr/>
          <p:nvPr/>
        </p:nvSpPr>
        <p:spPr>
          <a:xfrm>
            <a:off x="1247474" y="3597751"/>
            <a:ext cx="2123784" cy="747204"/>
          </a:xfrm>
          <a:prstGeom prst="roundRect">
            <a:avLst>
              <a:gd name="adj" fmla="val 8757"/>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000" dirty="0">
                <a:solidFill>
                  <a:schemeClr val="tx1"/>
                </a:solidFill>
                <a:latin typeface="Century Gothic" panose="020B0502020202020204" pitchFamily="34" charset="0"/>
              </a:rPr>
              <a:t>Supporting Argument #1</a:t>
            </a:r>
          </a:p>
        </p:txBody>
      </p:sp>
      <p:sp>
        <p:nvSpPr>
          <p:cNvPr id="69" name="Rectangle: Rounded Corners 68">
            <a:extLst>
              <a:ext uri="{FF2B5EF4-FFF2-40B4-BE49-F238E27FC236}">
                <a16:creationId xmlns:a16="http://schemas.microsoft.com/office/drawing/2014/main" id="{11605E56-BC14-4628-9886-BA39B337E557}"/>
              </a:ext>
            </a:extLst>
          </p:cNvPr>
          <p:cNvSpPr/>
          <p:nvPr/>
        </p:nvSpPr>
        <p:spPr>
          <a:xfrm>
            <a:off x="5022142" y="3597751"/>
            <a:ext cx="2123784" cy="747204"/>
          </a:xfrm>
          <a:prstGeom prst="roundRect">
            <a:avLst>
              <a:gd name="adj" fmla="val 8757"/>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000" dirty="0">
                <a:solidFill>
                  <a:schemeClr val="tx1"/>
                </a:solidFill>
                <a:latin typeface="Century Gothic" panose="020B0502020202020204" pitchFamily="34" charset="0"/>
              </a:rPr>
              <a:t>Supporting Argument #2</a:t>
            </a:r>
          </a:p>
        </p:txBody>
      </p:sp>
      <p:sp>
        <p:nvSpPr>
          <p:cNvPr id="72" name="Rectangle: Rounded Corners 71">
            <a:extLst>
              <a:ext uri="{FF2B5EF4-FFF2-40B4-BE49-F238E27FC236}">
                <a16:creationId xmlns:a16="http://schemas.microsoft.com/office/drawing/2014/main" id="{92280CB1-7F88-496E-A62D-2F27216D09B4}"/>
              </a:ext>
            </a:extLst>
          </p:cNvPr>
          <p:cNvSpPr/>
          <p:nvPr/>
        </p:nvSpPr>
        <p:spPr>
          <a:xfrm>
            <a:off x="8796811" y="3597751"/>
            <a:ext cx="2123784" cy="747204"/>
          </a:xfrm>
          <a:prstGeom prst="roundRect">
            <a:avLst>
              <a:gd name="adj" fmla="val 8757"/>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000" dirty="0">
                <a:solidFill>
                  <a:schemeClr val="tx1"/>
                </a:solidFill>
                <a:latin typeface="Century Gothic" panose="020B0502020202020204" pitchFamily="34" charset="0"/>
              </a:rPr>
              <a:t>Supporting Argument #3</a:t>
            </a:r>
          </a:p>
        </p:txBody>
      </p:sp>
    </p:spTree>
    <p:extLst>
      <p:ext uri="{BB962C8B-B14F-4D97-AF65-F5344CB8AC3E}">
        <p14:creationId xmlns:p14="http://schemas.microsoft.com/office/powerpoint/2010/main" val="206495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500"/>
                                        <p:tgtEl>
                                          <p:spTgt spid="5"/>
                                        </p:tgtEl>
                                      </p:cBhvr>
                                    </p:animEffect>
                                  </p:childTnLst>
                                </p:cTn>
                              </p:par>
                              <p:par>
                                <p:cTn id="8" presetID="55" presetClass="entr" presetSubtype="0" fill="hold" grpId="0" nodeType="withEffect">
                                  <p:stCondLst>
                                    <p:cond delay="1000"/>
                                  </p:stCondLst>
                                  <p:childTnLst>
                                    <p:set>
                                      <p:cBhvr>
                                        <p:cTn id="9" dur="1" fill="hold">
                                          <p:stCondLst>
                                            <p:cond delay="0"/>
                                          </p:stCondLst>
                                        </p:cTn>
                                        <p:tgtEl>
                                          <p:spTgt spid="87"/>
                                        </p:tgtEl>
                                        <p:attrNameLst>
                                          <p:attrName>style.visibility</p:attrName>
                                        </p:attrNameLst>
                                      </p:cBhvr>
                                      <p:to>
                                        <p:strVal val="visible"/>
                                      </p:to>
                                    </p:set>
                                    <p:anim calcmode="lin" valueType="num">
                                      <p:cBhvr>
                                        <p:cTn id="10" dur="1000" fill="hold"/>
                                        <p:tgtEl>
                                          <p:spTgt spid="87"/>
                                        </p:tgtEl>
                                        <p:attrNameLst>
                                          <p:attrName>ppt_w</p:attrName>
                                        </p:attrNameLst>
                                      </p:cBhvr>
                                      <p:tavLst>
                                        <p:tav tm="0">
                                          <p:val>
                                            <p:strVal val="#ppt_w*0.70"/>
                                          </p:val>
                                        </p:tav>
                                        <p:tav tm="100000">
                                          <p:val>
                                            <p:strVal val="#ppt_w"/>
                                          </p:val>
                                        </p:tav>
                                      </p:tavLst>
                                    </p:anim>
                                    <p:anim calcmode="lin" valueType="num">
                                      <p:cBhvr>
                                        <p:cTn id="11" dur="1000" fill="hold"/>
                                        <p:tgtEl>
                                          <p:spTgt spid="87"/>
                                        </p:tgtEl>
                                        <p:attrNameLst>
                                          <p:attrName>ppt_h</p:attrName>
                                        </p:attrNameLst>
                                      </p:cBhvr>
                                      <p:tavLst>
                                        <p:tav tm="0">
                                          <p:val>
                                            <p:strVal val="#ppt_h"/>
                                          </p:val>
                                        </p:tav>
                                        <p:tav tm="100000">
                                          <p:val>
                                            <p:strVal val="#ppt_h"/>
                                          </p:val>
                                        </p:tav>
                                      </p:tavLst>
                                    </p:anim>
                                    <p:animEffect transition="in" filter="fade">
                                      <p:cBhvr>
                                        <p:cTn id="12" dur="1000"/>
                                        <p:tgtEl>
                                          <p:spTgt spid="87"/>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1000"/>
                                        <p:tgtEl>
                                          <p:spTgt spid="125"/>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1000"/>
                                        <p:tgtEl>
                                          <p:spTgt spid="88"/>
                                        </p:tgtEl>
                                      </p:cBhvr>
                                    </p:animEffect>
                                  </p:childTnLst>
                                </p:cTn>
                              </p:par>
                              <p:par>
                                <p:cTn id="19" presetID="42" presetClass="path" presetSubtype="0" accel="50000" decel="50000" fill="hold" grpId="1" nodeType="withEffect">
                                  <p:stCondLst>
                                    <p:cond delay="2000"/>
                                  </p:stCondLst>
                                  <p:childTnLst>
                                    <p:animMotion origin="layout" path="M 2.08333E-6 -0.01319 L 2.08333E-6 7.37257E-18 " pathEditMode="relative" rAng="0" ptsTypes="AA">
                                      <p:cBhvr>
                                        <p:cTn id="20" dur="1000" fill="hold"/>
                                        <p:tgtEl>
                                          <p:spTgt spid="88"/>
                                        </p:tgtEl>
                                        <p:attrNameLst>
                                          <p:attrName>ppt_x</p:attrName>
                                          <p:attrName>ppt_y</p:attrName>
                                        </p:attrNameLst>
                                      </p:cBhvr>
                                      <p:rCtr x="0" y="556"/>
                                    </p:animMotion>
                                  </p:childTnLst>
                                </p:cTn>
                              </p:par>
                              <p:par>
                                <p:cTn id="21" presetID="22" presetClass="entr" presetSubtype="1" fill="hold" nodeType="withEffect">
                                  <p:stCondLst>
                                    <p:cond delay="2500"/>
                                  </p:stCondLst>
                                  <p:childTnLst>
                                    <p:set>
                                      <p:cBhvr>
                                        <p:cTn id="22" dur="1" fill="hold">
                                          <p:stCondLst>
                                            <p:cond delay="0"/>
                                          </p:stCondLst>
                                        </p:cTn>
                                        <p:tgtEl>
                                          <p:spTgt spid="27641"/>
                                        </p:tgtEl>
                                        <p:attrNameLst>
                                          <p:attrName>style.visibility</p:attrName>
                                        </p:attrNameLst>
                                      </p:cBhvr>
                                      <p:to>
                                        <p:strVal val="visible"/>
                                      </p:to>
                                    </p:set>
                                    <p:animEffect transition="in" filter="wipe(up)">
                                      <p:cBhvr>
                                        <p:cTn id="23" dur="750"/>
                                        <p:tgtEl>
                                          <p:spTgt spid="27641"/>
                                        </p:tgtEl>
                                      </p:cBhvr>
                                    </p:animEffect>
                                  </p:childTnLst>
                                </p:cTn>
                              </p:par>
                              <p:par>
                                <p:cTn id="24" presetID="10" presetClass="entr" presetSubtype="0" fill="hold" grpId="0" nodeType="withEffect">
                                  <p:stCondLst>
                                    <p:cond delay="250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1000"/>
                                        <p:tgtEl>
                                          <p:spTgt spid="48"/>
                                        </p:tgtEl>
                                      </p:cBhvr>
                                    </p:animEffect>
                                  </p:childTnLst>
                                </p:cTn>
                              </p:par>
                              <p:par>
                                <p:cTn id="27" presetID="42" presetClass="path" presetSubtype="0" accel="50000" decel="50000" fill="hold" grpId="1" nodeType="withEffect">
                                  <p:stCondLst>
                                    <p:cond delay="2500"/>
                                  </p:stCondLst>
                                  <p:childTnLst>
                                    <p:animMotion origin="layout" path="M 2.08333E-6 -0.01319 L 2.08333E-6 7.37257E-18 " pathEditMode="relative" rAng="0" ptsTypes="AA">
                                      <p:cBhvr>
                                        <p:cTn id="28" dur="1000" fill="hold"/>
                                        <p:tgtEl>
                                          <p:spTgt spid="48"/>
                                        </p:tgtEl>
                                        <p:attrNameLst>
                                          <p:attrName>ppt_x</p:attrName>
                                          <p:attrName>ppt_y</p:attrName>
                                        </p:attrNameLst>
                                      </p:cBhvr>
                                      <p:rCtr x="0" y="556"/>
                                    </p:animMotion>
                                  </p:childTnLst>
                                </p:cTn>
                              </p:par>
                              <p:par>
                                <p:cTn id="29" presetID="10" presetClass="entr" presetSubtype="0" fill="hold" grpId="0" nodeType="withEffect">
                                  <p:stCondLst>
                                    <p:cond delay="250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1000"/>
                                        <p:tgtEl>
                                          <p:spTgt spid="69"/>
                                        </p:tgtEl>
                                      </p:cBhvr>
                                    </p:animEffect>
                                  </p:childTnLst>
                                </p:cTn>
                              </p:par>
                              <p:par>
                                <p:cTn id="32" presetID="42" presetClass="path" presetSubtype="0" accel="50000" decel="50000" fill="hold" grpId="1" nodeType="withEffect">
                                  <p:stCondLst>
                                    <p:cond delay="2500"/>
                                  </p:stCondLst>
                                  <p:childTnLst>
                                    <p:animMotion origin="layout" path="M 2.08333E-6 -0.01319 L 2.08333E-6 7.37257E-18 " pathEditMode="relative" rAng="0" ptsTypes="AA">
                                      <p:cBhvr>
                                        <p:cTn id="33" dur="1000" fill="hold"/>
                                        <p:tgtEl>
                                          <p:spTgt spid="69"/>
                                        </p:tgtEl>
                                        <p:attrNameLst>
                                          <p:attrName>ppt_x</p:attrName>
                                          <p:attrName>ppt_y</p:attrName>
                                        </p:attrNameLst>
                                      </p:cBhvr>
                                      <p:rCtr x="0" y="556"/>
                                    </p:animMotion>
                                  </p:childTnLst>
                                </p:cTn>
                              </p:par>
                              <p:par>
                                <p:cTn id="34" presetID="10" presetClass="entr" presetSubtype="0" fill="hold" grpId="0" nodeType="withEffect">
                                  <p:stCondLst>
                                    <p:cond delay="250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1000"/>
                                        <p:tgtEl>
                                          <p:spTgt spid="72"/>
                                        </p:tgtEl>
                                      </p:cBhvr>
                                    </p:animEffect>
                                  </p:childTnLst>
                                </p:cTn>
                              </p:par>
                              <p:par>
                                <p:cTn id="37" presetID="42" presetClass="path" presetSubtype="0" accel="50000" decel="50000" fill="hold" grpId="1" nodeType="withEffect">
                                  <p:stCondLst>
                                    <p:cond delay="2500"/>
                                  </p:stCondLst>
                                  <p:childTnLst>
                                    <p:animMotion origin="layout" path="M 2.08333E-6 -0.01319 L 2.08333E-6 7.37257E-18 " pathEditMode="relative" rAng="0" ptsTypes="AA">
                                      <p:cBhvr>
                                        <p:cTn id="38" dur="1000" fill="hold"/>
                                        <p:tgtEl>
                                          <p:spTgt spid="72"/>
                                        </p:tgtEl>
                                        <p:attrNameLst>
                                          <p:attrName>ppt_x</p:attrName>
                                          <p:attrName>ppt_y</p:attrName>
                                        </p:attrNameLst>
                                      </p:cBhvr>
                                      <p:rCtr x="0" y="556"/>
                                    </p:animMotion>
                                  </p:childTnLst>
                                </p:cTn>
                              </p:par>
                              <p:par>
                                <p:cTn id="39" presetID="22" presetClass="entr" presetSubtype="1" fill="hold" nodeType="withEffect">
                                  <p:stCondLst>
                                    <p:cond delay="3000"/>
                                  </p:stCondLst>
                                  <p:childTnLst>
                                    <p:set>
                                      <p:cBhvr>
                                        <p:cTn id="40" dur="1" fill="hold">
                                          <p:stCondLst>
                                            <p:cond delay="0"/>
                                          </p:stCondLst>
                                        </p:cTn>
                                        <p:tgtEl>
                                          <p:spTgt spid="27643"/>
                                        </p:tgtEl>
                                        <p:attrNameLst>
                                          <p:attrName>style.visibility</p:attrName>
                                        </p:attrNameLst>
                                      </p:cBhvr>
                                      <p:to>
                                        <p:strVal val="visible"/>
                                      </p:to>
                                    </p:set>
                                    <p:animEffect transition="in" filter="wipe(up)">
                                      <p:cBhvr>
                                        <p:cTn id="41" dur="750"/>
                                        <p:tgtEl>
                                          <p:spTgt spid="27643"/>
                                        </p:tgtEl>
                                      </p:cBhvr>
                                    </p:animEffect>
                                  </p:childTnLst>
                                </p:cTn>
                              </p:par>
                              <p:par>
                                <p:cTn id="42" presetID="22" presetClass="entr" presetSubtype="1" fill="hold" nodeType="withEffect">
                                  <p:stCondLst>
                                    <p:cond delay="3000"/>
                                  </p:stCondLst>
                                  <p:childTnLst>
                                    <p:set>
                                      <p:cBhvr>
                                        <p:cTn id="43" dur="1" fill="hold">
                                          <p:stCondLst>
                                            <p:cond delay="0"/>
                                          </p:stCondLst>
                                        </p:cTn>
                                        <p:tgtEl>
                                          <p:spTgt spid="27644"/>
                                        </p:tgtEl>
                                        <p:attrNameLst>
                                          <p:attrName>style.visibility</p:attrName>
                                        </p:attrNameLst>
                                      </p:cBhvr>
                                      <p:to>
                                        <p:strVal val="visible"/>
                                      </p:to>
                                    </p:set>
                                    <p:animEffect transition="in" filter="wipe(up)">
                                      <p:cBhvr>
                                        <p:cTn id="44" dur="750"/>
                                        <p:tgtEl>
                                          <p:spTgt spid="27644"/>
                                        </p:tgtEl>
                                      </p:cBhvr>
                                    </p:animEffect>
                                  </p:childTnLst>
                                </p:cTn>
                              </p:par>
                              <p:par>
                                <p:cTn id="45" presetID="22" presetClass="entr" presetSubtype="1" fill="hold" nodeType="withEffect">
                                  <p:stCondLst>
                                    <p:cond delay="3000"/>
                                  </p:stCondLst>
                                  <p:childTnLst>
                                    <p:set>
                                      <p:cBhvr>
                                        <p:cTn id="46" dur="1" fill="hold">
                                          <p:stCondLst>
                                            <p:cond delay="0"/>
                                          </p:stCondLst>
                                        </p:cTn>
                                        <p:tgtEl>
                                          <p:spTgt spid="27642"/>
                                        </p:tgtEl>
                                        <p:attrNameLst>
                                          <p:attrName>style.visibility</p:attrName>
                                        </p:attrNameLst>
                                      </p:cBhvr>
                                      <p:to>
                                        <p:strVal val="visible"/>
                                      </p:to>
                                    </p:set>
                                    <p:animEffect transition="in" filter="wipe(up)">
                                      <p:cBhvr>
                                        <p:cTn id="47" dur="750"/>
                                        <p:tgtEl>
                                          <p:spTgt spid="27642"/>
                                        </p:tgtEl>
                                      </p:cBhvr>
                                    </p:animEffect>
                                  </p:childTnLst>
                                </p:cTn>
                              </p:par>
                              <p:par>
                                <p:cTn id="48" presetID="10" presetClass="entr" presetSubtype="0" fill="hold" grpId="0" nodeType="withEffect">
                                  <p:stCondLst>
                                    <p:cond delay="325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1000"/>
                                        <p:tgtEl>
                                          <p:spTgt spid="4"/>
                                        </p:tgtEl>
                                      </p:cBhvr>
                                    </p:animEffect>
                                  </p:childTnLst>
                                </p:cTn>
                              </p:par>
                              <p:par>
                                <p:cTn id="51" presetID="42" presetClass="path" presetSubtype="0" accel="50000" decel="50000" fill="hold" grpId="1" nodeType="withEffect">
                                  <p:stCondLst>
                                    <p:cond delay="3250"/>
                                  </p:stCondLst>
                                  <p:childTnLst>
                                    <p:animMotion origin="layout" path="M 2.08333E-6 -0.01319 L 2.08333E-6 -4.44444E-6 " pathEditMode="relative" rAng="0" ptsTypes="AA">
                                      <p:cBhvr>
                                        <p:cTn id="52" dur="1000" fill="hold"/>
                                        <p:tgtEl>
                                          <p:spTgt spid="4"/>
                                        </p:tgtEl>
                                        <p:attrNameLst>
                                          <p:attrName>ppt_x</p:attrName>
                                          <p:attrName>ppt_y</p:attrName>
                                        </p:attrNameLst>
                                      </p:cBhvr>
                                      <p:rCtr x="0" y="648"/>
                                    </p:animMotion>
                                  </p:childTnLst>
                                </p:cTn>
                              </p:par>
                              <p:par>
                                <p:cTn id="53" presetID="10" presetClass="entr" presetSubtype="0" fill="hold" grpId="0" nodeType="withEffect">
                                  <p:stCondLst>
                                    <p:cond delay="300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childTnLst>
                                </p:cTn>
                              </p:par>
                              <p:par>
                                <p:cTn id="56" presetID="42" presetClass="path" presetSubtype="0" accel="50000" decel="50000" fill="hold" grpId="1" nodeType="withEffect">
                                  <p:stCondLst>
                                    <p:cond delay="3000"/>
                                  </p:stCondLst>
                                  <p:childTnLst>
                                    <p:animMotion origin="layout" path="M -2.91667E-6 -0.01319 L -2.91667E-6 -4.44444E-6 " pathEditMode="relative" rAng="0" ptsTypes="AA">
                                      <p:cBhvr>
                                        <p:cTn id="57" dur="1000" fill="hold"/>
                                        <p:tgtEl>
                                          <p:spTgt spid="11"/>
                                        </p:tgtEl>
                                        <p:attrNameLst>
                                          <p:attrName>ppt_x</p:attrName>
                                          <p:attrName>ppt_y</p:attrName>
                                        </p:attrNameLst>
                                      </p:cBhvr>
                                      <p:rCtr x="0" y="648"/>
                                    </p:animMotion>
                                  </p:childTnLst>
                                </p:cTn>
                              </p:par>
                              <p:par>
                                <p:cTn id="58" presetID="10" presetClass="entr" presetSubtype="0" fill="hold" grpId="0" nodeType="withEffect">
                                  <p:stCondLst>
                                    <p:cond delay="325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childTnLst>
                                </p:cTn>
                              </p:par>
                              <p:par>
                                <p:cTn id="61" presetID="42" presetClass="path" presetSubtype="0" accel="50000" decel="50000" fill="hold" grpId="1" nodeType="withEffect">
                                  <p:stCondLst>
                                    <p:cond delay="3250"/>
                                  </p:stCondLst>
                                  <p:childTnLst>
                                    <p:animMotion origin="layout" path="M 1.875E-6 -0.01319 L 1.875E-6 -4.44444E-6 " pathEditMode="relative" rAng="0" ptsTypes="AA">
                                      <p:cBhvr>
                                        <p:cTn id="62" dur="1000" fill="hold"/>
                                        <p:tgtEl>
                                          <p:spTgt spid="12"/>
                                        </p:tgtEl>
                                        <p:attrNameLst>
                                          <p:attrName>ppt_x</p:attrName>
                                          <p:attrName>ppt_y</p:attrName>
                                        </p:attrNameLst>
                                      </p:cBhvr>
                                      <p:rCtr x="0" y="648"/>
                                    </p:animMotion>
                                  </p:childTnLst>
                                </p:cTn>
                              </p:par>
                              <p:par>
                                <p:cTn id="63" presetID="10" presetClass="entr" presetSubtype="0" fill="hold" grpId="0" nodeType="withEffect">
                                  <p:stCondLst>
                                    <p:cond delay="325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childTnLst>
                                </p:cTn>
                              </p:par>
                              <p:par>
                                <p:cTn id="66" presetID="42" presetClass="path" presetSubtype="0" accel="50000" decel="50000" fill="hold" grpId="1" nodeType="withEffect">
                                  <p:stCondLst>
                                    <p:cond delay="3250"/>
                                  </p:stCondLst>
                                  <p:childTnLst>
                                    <p:animMotion origin="layout" path="M -3.33333E-6 -0.01319 L -3.33333E-6 -4.44444E-6 " pathEditMode="relative" rAng="0" ptsTypes="AA">
                                      <p:cBhvr>
                                        <p:cTn id="67" dur="1000" fill="hold"/>
                                        <p:tgtEl>
                                          <p:spTgt spid="13"/>
                                        </p:tgtEl>
                                        <p:attrNameLst>
                                          <p:attrName>ppt_x</p:attrName>
                                          <p:attrName>ppt_y</p:attrName>
                                        </p:attrNameLst>
                                      </p:cBhvr>
                                      <p:rCtr x="0" y="648"/>
                                    </p:animMotion>
                                  </p:childTnLst>
                                </p:cTn>
                              </p:par>
                              <p:par>
                                <p:cTn id="68" presetID="10" presetClass="entr" presetSubtype="0" fill="hold" grpId="0" nodeType="withEffect">
                                  <p:stCondLst>
                                    <p:cond delay="300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1000"/>
                                        <p:tgtEl>
                                          <p:spTgt spid="14"/>
                                        </p:tgtEl>
                                      </p:cBhvr>
                                    </p:animEffect>
                                  </p:childTnLst>
                                </p:cTn>
                              </p:par>
                              <p:par>
                                <p:cTn id="71" presetID="42" presetClass="path" presetSubtype="0" accel="50000" decel="50000" fill="hold" grpId="1" nodeType="withEffect">
                                  <p:stCondLst>
                                    <p:cond delay="3000"/>
                                  </p:stCondLst>
                                  <p:childTnLst>
                                    <p:animMotion origin="layout" path="M 1.66667E-6 -0.01319 L 1.66667E-6 -4.44444E-6 " pathEditMode="relative" rAng="0" ptsTypes="AA">
                                      <p:cBhvr>
                                        <p:cTn id="72" dur="1000" fill="hold"/>
                                        <p:tgtEl>
                                          <p:spTgt spid="14"/>
                                        </p:tgtEl>
                                        <p:attrNameLst>
                                          <p:attrName>ppt_x</p:attrName>
                                          <p:attrName>ppt_y</p:attrName>
                                        </p:attrNameLst>
                                      </p:cBhvr>
                                      <p:rCtr x="0" y="648"/>
                                    </p:animMotion>
                                  </p:childTnLst>
                                </p:cTn>
                              </p:par>
                              <p:par>
                                <p:cTn id="73" presetID="10" presetClass="entr" presetSubtype="0" fill="hold" grpId="0" nodeType="withEffect">
                                  <p:stCondLst>
                                    <p:cond delay="325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childTnLst>
                                </p:cTn>
                              </p:par>
                              <p:par>
                                <p:cTn id="76" presetID="42" presetClass="path" presetSubtype="0" accel="50000" decel="50000" fill="hold" grpId="1" nodeType="withEffect">
                                  <p:stCondLst>
                                    <p:cond delay="3250"/>
                                  </p:stCondLst>
                                  <p:childTnLst>
                                    <p:animMotion origin="layout" path="M -3.54167E-6 -0.01319 L -3.54167E-6 -4.44444E-6 " pathEditMode="relative" rAng="0" ptsTypes="AA">
                                      <p:cBhvr>
                                        <p:cTn id="77" dur="1000" fill="hold"/>
                                        <p:tgtEl>
                                          <p:spTgt spid="15"/>
                                        </p:tgtEl>
                                        <p:attrNameLst>
                                          <p:attrName>ppt_x</p:attrName>
                                          <p:attrName>ppt_y</p:attrName>
                                        </p:attrNameLst>
                                      </p:cBhvr>
                                      <p:rCtr x="0" y="648"/>
                                    </p:animMotion>
                                  </p:childTnLst>
                                </p:cTn>
                              </p:par>
                              <p:par>
                                <p:cTn id="78" presetID="10" presetClass="entr" presetSubtype="0" fill="hold" grpId="0" nodeType="withEffect">
                                  <p:stCondLst>
                                    <p:cond delay="325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childTnLst>
                                </p:cTn>
                              </p:par>
                              <p:par>
                                <p:cTn id="81" presetID="42" presetClass="path" presetSubtype="0" accel="50000" decel="50000" fill="hold" grpId="1" nodeType="withEffect">
                                  <p:stCondLst>
                                    <p:cond delay="3250"/>
                                  </p:stCondLst>
                                  <p:childTnLst>
                                    <p:animMotion origin="layout" path="M 1.45833E-6 -0.01319 L 1.45833E-6 -4.44444E-6 " pathEditMode="relative" rAng="0" ptsTypes="AA">
                                      <p:cBhvr>
                                        <p:cTn id="82" dur="1000" fill="hold"/>
                                        <p:tgtEl>
                                          <p:spTgt spid="16"/>
                                        </p:tgtEl>
                                        <p:attrNameLst>
                                          <p:attrName>ppt_x</p:attrName>
                                          <p:attrName>ppt_y</p:attrName>
                                        </p:attrNameLst>
                                      </p:cBhvr>
                                      <p:rCtr x="0" y="648"/>
                                    </p:animMotion>
                                  </p:childTnLst>
                                </p:cTn>
                              </p:par>
                              <p:par>
                                <p:cTn id="83" presetID="10" presetClass="entr" presetSubtype="0" fill="hold" grpId="0" nodeType="withEffect">
                                  <p:stCondLst>
                                    <p:cond delay="300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1000"/>
                                        <p:tgtEl>
                                          <p:spTgt spid="17"/>
                                        </p:tgtEl>
                                      </p:cBhvr>
                                    </p:animEffect>
                                  </p:childTnLst>
                                </p:cTn>
                              </p:par>
                              <p:par>
                                <p:cTn id="86" presetID="42" presetClass="path" presetSubtype="0" accel="50000" decel="50000" fill="hold" grpId="1" nodeType="withEffect">
                                  <p:stCondLst>
                                    <p:cond delay="3000"/>
                                  </p:stCondLst>
                                  <p:childTnLst>
                                    <p:animMotion origin="layout" path="M -3.75E-6 -0.01319 L -3.75E-6 -4.44444E-6 " pathEditMode="relative" rAng="0" ptsTypes="AA">
                                      <p:cBhvr>
                                        <p:cTn id="87" dur="1000" fill="hold"/>
                                        <p:tgtEl>
                                          <p:spTgt spid="17"/>
                                        </p:tgtEl>
                                        <p:attrNameLst>
                                          <p:attrName>ppt_x</p:attrName>
                                          <p:attrName>ppt_y</p:attrName>
                                        </p:attrNameLst>
                                      </p:cBhvr>
                                      <p:rCtr x="0" y="648"/>
                                    </p:animMotion>
                                  </p:childTnLst>
                                </p:cTn>
                              </p:par>
                              <p:par>
                                <p:cTn id="88" presetID="10" presetClass="entr" presetSubtype="0" fill="hold" grpId="0" nodeType="withEffect">
                                  <p:stCondLst>
                                    <p:cond delay="325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1000"/>
                                        <p:tgtEl>
                                          <p:spTgt spid="18"/>
                                        </p:tgtEl>
                                      </p:cBhvr>
                                    </p:animEffect>
                                  </p:childTnLst>
                                </p:cTn>
                              </p:par>
                              <p:par>
                                <p:cTn id="91" presetID="42" presetClass="path" presetSubtype="0" accel="50000" decel="50000" fill="hold" grpId="1" nodeType="withEffect">
                                  <p:stCondLst>
                                    <p:cond delay="3250"/>
                                  </p:stCondLst>
                                  <p:childTnLst>
                                    <p:animMotion origin="layout" path="M 1.04167E-6 -0.01319 L 1.04167E-6 -4.44444E-6 " pathEditMode="relative" rAng="0" ptsTypes="AA">
                                      <p:cBhvr>
                                        <p:cTn id="92" dur="1000" fill="hold"/>
                                        <p:tgtEl>
                                          <p:spTgt spid="18"/>
                                        </p:tgtEl>
                                        <p:attrNameLst>
                                          <p:attrName>ppt_x</p:attrName>
                                          <p:attrName>ppt_y</p:attrName>
                                        </p:attrNameLst>
                                      </p:cBhvr>
                                      <p:rCtr x="0" y="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7" grpId="0" animBg="1"/>
      <p:bldP spid="88" grpId="0" animBg="1"/>
      <p:bldP spid="88" grpId="1" animBg="1"/>
      <p:bldP spid="4" grpId="0" animBg="1"/>
      <p:bldP spid="4"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25" grpId="0"/>
      <p:bldP spid="48" grpId="0" animBg="1"/>
      <p:bldP spid="48" grpId="1" animBg="1"/>
      <p:bldP spid="69" grpId="0" animBg="1"/>
      <p:bldP spid="69" grpId="1" animBg="1"/>
      <p:bldP spid="72" grpId="0" animBg="1"/>
      <p:bldP spid="7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AA3CFC22-BF99-E245-80B6-A946ED2E65D8}"/>
              </a:ext>
            </a:extLst>
          </p:cNvPr>
          <p:cNvPicPr>
            <a:picLocks noChangeAspect="1"/>
          </p:cNvPicPr>
          <p:nvPr/>
        </p:nvPicPr>
        <p:blipFill>
          <a:blip r:embed="rId3"/>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3572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 resources:</a:t>
            </a:r>
          </a:p>
        </p:txBody>
      </p:sp>
      <p:sp>
        <p:nvSpPr>
          <p:cNvPr id="15" name="Rounded Rectangle 14">
            <a:hlinkClick r:id="rId2"/>
            <a:extLst>
              <a:ext uri="{FF2B5EF4-FFF2-40B4-BE49-F238E27FC236}">
                <a16:creationId xmlns:a16="http://schemas.microsoft.com/office/drawing/2014/main" id="{F66D41B6-E740-D140-BB0D-F39E37E14AAC}"/>
              </a:ext>
            </a:extLst>
          </p:cNvPr>
          <p:cNvSpPr/>
          <p:nvPr/>
        </p:nvSpPr>
        <p:spPr bwMode="auto">
          <a:xfrm>
            <a:off x="4486593" y="2671596"/>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MECE Principle</a:t>
            </a:r>
          </a:p>
        </p:txBody>
      </p:sp>
      <p:pic>
        <p:nvPicPr>
          <p:cNvPr id="16" name="Picture 15">
            <a:hlinkClick r:id="rId4"/>
            <a:extLst>
              <a:ext uri="{FF2B5EF4-FFF2-40B4-BE49-F238E27FC236}">
                <a16:creationId xmlns:a16="http://schemas.microsoft.com/office/drawing/2014/main" id="{5C4E2841-866B-8541-B6A2-6E14C1BDA095}"/>
              </a:ext>
            </a:extLst>
          </p:cNvPr>
          <p:cNvPicPr>
            <a:picLocks noChangeAspect="1"/>
          </p:cNvPicPr>
          <p:nvPr/>
        </p:nvPicPr>
        <p:blipFill>
          <a:blip r:embed="rId5"/>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4"/>
            <a:extLst>
              <a:ext uri="{FF2B5EF4-FFF2-40B4-BE49-F238E27FC236}">
                <a16:creationId xmlns:a16="http://schemas.microsoft.com/office/drawing/2014/main" id="{955879B9-FF5D-0048-9554-EBC3EEC4272E}"/>
              </a:ext>
            </a:extLst>
          </p:cNvPr>
          <p:cNvSpPr/>
          <p:nvPr/>
        </p:nvSpPr>
        <p:spPr bwMode="auto">
          <a:xfrm>
            <a:off x="8494631" y="2671596"/>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Decision-making Models</a:t>
            </a:r>
          </a:p>
        </p:txBody>
      </p:sp>
      <p:pic>
        <p:nvPicPr>
          <p:cNvPr id="18" name="Picture 17">
            <a:hlinkClick r:id="rId6"/>
            <a:extLst>
              <a:ext uri="{FF2B5EF4-FFF2-40B4-BE49-F238E27FC236}">
                <a16:creationId xmlns:a16="http://schemas.microsoft.com/office/drawing/2014/main" id="{8E411872-98A0-784E-8CDB-FC13C254A00A}"/>
              </a:ext>
            </a:extLst>
          </p:cNvPr>
          <p:cNvPicPr>
            <a:picLocks noChangeAspect="1"/>
          </p:cNvPicPr>
          <p:nvPr/>
        </p:nvPicPr>
        <p:blipFill>
          <a:blip r:embed="rId7"/>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6"/>
            <a:extLst>
              <a:ext uri="{FF2B5EF4-FFF2-40B4-BE49-F238E27FC236}">
                <a16:creationId xmlns:a16="http://schemas.microsoft.com/office/drawing/2014/main" id="{688AAFB8-C6B3-384F-A061-1D4221085CD3}"/>
              </a:ext>
            </a:extLst>
          </p:cNvPr>
          <p:cNvSpPr/>
          <p:nvPr/>
        </p:nvSpPr>
        <p:spPr bwMode="auto">
          <a:xfrm>
            <a:off x="4486593" y="556362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Consulting Proposal</a:t>
            </a:r>
          </a:p>
        </p:txBody>
      </p:sp>
      <p:pic>
        <p:nvPicPr>
          <p:cNvPr id="20" name="Picture 19">
            <a:hlinkClick r:id="rId8"/>
            <a:extLst>
              <a:ext uri="{FF2B5EF4-FFF2-40B4-BE49-F238E27FC236}">
                <a16:creationId xmlns:a16="http://schemas.microsoft.com/office/drawing/2014/main" id="{8B59CCA0-7F30-5D49-BC06-CAB42990D906}"/>
              </a:ext>
            </a:extLst>
          </p:cNvPr>
          <p:cNvPicPr>
            <a:picLocks noChangeAspect="1"/>
          </p:cNvPicPr>
          <p:nvPr/>
        </p:nvPicPr>
        <p:blipFill>
          <a:blip r:embed="rId9"/>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8"/>
            <a:extLst>
              <a:ext uri="{FF2B5EF4-FFF2-40B4-BE49-F238E27FC236}">
                <a16:creationId xmlns:a16="http://schemas.microsoft.com/office/drawing/2014/main" id="{4297B13F-5B10-404E-B4D7-56E27BEB5458}"/>
              </a:ext>
            </a:extLst>
          </p:cNvPr>
          <p:cNvSpPr/>
          <p:nvPr/>
        </p:nvSpPr>
        <p:spPr bwMode="auto">
          <a:xfrm>
            <a:off x="8494631" y="556362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Pricing Strategies</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7" y="1398059"/>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faster download experience.</a:t>
            </a:r>
          </a:p>
        </p:txBody>
      </p:sp>
    </p:spTree>
    <p:extLst>
      <p:ext uri="{BB962C8B-B14F-4D97-AF65-F5344CB8AC3E}">
        <p14:creationId xmlns:p14="http://schemas.microsoft.com/office/powerpoint/2010/main" val="11561228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DC3EC670-B7B8-ED4C-8882-766C78D0EE6C}"/>
              </a:ext>
            </a:extLst>
          </p:cNvPr>
          <p:cNvGrpSpPr/>
          <p:nvPr/>
        </p:nvGrpSpPr>
        <p:grpSpPr>
          <a:xfrm>
            <a:off x="-1479342" y="2330133"/>
            <a:ext cx="4944540" cy="4887465"/>
            <a:chOff x="5332392" y="1162508"/>
            <a:chExt cx="4637313" cy="4583787"/>
          </a:xfrm>
          <a:solidFill>
            <a:schemeClr val="bg2">
              <a:alpha val="73285"/>
            </a:schemeClr>
          </a:solidFill>
        </p:grpSpPr>
        <p:sp>
          <p:nvSpPr>
            <p:cNvPr id="30" name="Freeform: Shape 160">
              <a:extLst>
                <a:ext uri="{FF2B5EF4-FFF2-40B4-BE49-F238E27FC236}">
                  <a16:creationId xmlns:a16="http://schemas.microsoft.com/office/drawing/2014/main" id="{F90E01BA-D93B-AA42-9A83-A0F613F0155B}"/>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2" name="Freeform: Shape 156">
              <a:extLst>
                <a:ext uri="{FF2B5EF4-FFF2-40B4-BE49-F238E27FC236}">
                  <a16:creationId xmlns:a16="http://schemas.microsoft.com/office/drawing/2014/main" id="{85CA4B07-8671-524D-A7F1-CE190DF673CA}"/>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grpSp>
      <p:sp>
        <p:nvSpPr>
          <p:cNvPr id="4" name="TextBox 3">
            <a:extLst>
              <a:ext uri="{FF2B5EF4-FFF2-40B4-BE49-F238E27FC236}">
                <a16:creationId xmlns:a16="http://schemas.microsoft.com/office/drawing/2014/main" id="{3936FB08-8363-47BA-B7DC-7BF60A1EF838}"/>
              </a:ext>
            </a:extLst>
          </p:cNvPr>
          <p:cNvSpPr txBox="1"/>
          <p:nvPr/>
        </p:nvSpPr>
        <p:spPr>
          <a:xfrm>
            <a:off x="1375617" y="753212"/>
            <a:ext cx="2749471"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pPr algn="l"/>
            <a:r>
              <a:rPr lang="en-US" dirty="0">
                <a:sym typeface="Helvetica Neue"/>
              </a:rPr>
              <a:t>3 C’s Framework</a:t>
            </a:r>
          </a:p>
        </p:txBody>
      </p:sp>
      <p:sp>
        <p:nvSpPr>
          <p:cNvPr id="14" name="TextBox 13">
            <a:extLst>
              <a:ext uri="{FF2B5EF4-FFF2-40B4-BE49-F238E27FC236}">
                <a16:creationId xmlns:a16="http://schemas.microsoft.com/office/drawing/2014/main" id="{ADD0ABF5-6B97-49E7-8853-C2ABC139068F}"/>
              </a:ext>
            </a:extLst>
          </p:cNvPr>
          <p:cNvSpPr txBox="1"/>
          <p:nvPr/>
        </p:nvSpPr>
        <p:spPr>
          <a:xfrm>
            <a:off x="7189727" y="464384"/>
            <a:ext cx="3270447" cy="1406732"/>
          </a:xfrm>
          <a:prstGeom prst="rect">
            <a:avLst/>
          </a:prstGeom>
          <a:noFill/>
        </p:spPr>
        <p:txBody>
          <a:bodyPr wrap="none" tIns="0" rtlCol="0" anchor="ctr" anchorCtr="0">
            <a:spAutoFit/>
          </a:bodyPr>
          <a:lstStyle/>
          <a:p>
            <a:pPr>
              <a:lnSpc>
                <a:spcPts val="1400"/>
              </a:lnSpc>
            </a:pPr>
            <a:r>
              <a:rPr lang="en-US" sz="900" b="1" dirty="0">
                <a:latin typeface="Century Gothic" panose="020B0502020202020204" pitchFamily="34" charset="0"/>
              </a:rPr>
              <a:t>Who is the Customer?</a:t>
            </a:r>
          </a:p>
          <a:p>
            <a:pPr marL="171450" indent="-171450">
              <a:lnSpc>
                <a:spcPts val="1400"/>
              </a:lnSpc>
              <a:buFont typeface="Arial" panose="020B0604020202020204" pitchFamily="34" charset="0"/>
              <a:buChar char="•"/>
            </a:pPr>
            <a:r>
              <a:rPr lang="en-US" sz="900" dirty="0">
                <a:latin typeface="Century Gothic" panose="020B0502020202020204" pitchFamily="34" charset="0"/>
              </a:rPr>
              <a:t>Identify segment (Size, growth rate, market share)</a:t>
            </a:r>
          </a:p>
          <a:p>
            <a:pPr marL="171450" indent="-171450">
              <a:lnSpc>
                <a:spcPts val="1400"/>
              </a:lnSpc>
              <a:buFont typeface="Arial" panose="020B0604020202020204" pitchFamily="34" charset="0"/>
              <a:buChar char="•"/>
            </a:pPr>
            <a:r>
              <a:rPr lang="en-US" sz="900" dirty="0">
                <a:latin typeface="Century Gothic" panose="020B0502020202020204" pitchFamily="34" charset="0"/>
              </a:rPr>
              <a:t>Compare current-year metrics with historical metrics</a:t>
            </a:r>
          </a:p>
          <a:p>
            <a:pPr>
              <a:lnSpc>
                <a:spcPts val="1400"/>
              </a:lnSpc>
              <a:spcBef>
                <a:spcPts val="600"/>
              </a:spcBef>
            </a:pPr>
            <a:r>
              <a:rPr lang="en-US" sz="900" b="1" dirty="0">
                <a:latin typeface="Century Gothic" panose="020B0502020202020204" pitchFamily="34" charset="0"/>
              </a:rPr>
              <a:t>What does each customer segment want?</a:t>
            </a:r>
          </a:p>
          <a:p>
            <a:pPr marL="171450" indent="-171450">
              <a:lnSpc>
                <a:spcPts val="1400"/>
              </a:lnSpc>
              <a:buFont typeface="Arial" panose="020B0604020202020204" pitchFamily="34" charset="0"/>
              <a:buChar char="•"/>
            </a:pPr>
            <a:r>
              <a:rPr lang="en-US" sz="900" dirty="0">
                <a:latin typeface="Century Gothic" panose="020B0502020202020204" pitchFamily="34" charset="0"/>
              </a:rPr>
              <a:t>Price sensitivity of the segment</a:t>
            </a:r>
          </a:p>
          <a:p>
            <a:pPr marL="171450" indent="-171450">
              <a:lnSpc>
                <a:spcPts val="1400"/>
              </a:lnSpc>
              <a:buFont typeface="Arial" panose="020B0604020202020204" pitchFamily="34" charset="0"/>
              <a:buChar char="•"/>
            </a:pPr>
            <a:r>
              <a:rPr lang="en-US" sz="900" dirty="0">
                <a:latin typeface="Century Gothic" panose="020B0502020202020204" pitchFamily="34" charset="0"/>
              </a:rPr>
              <a:t>Distribution channel preference by segment</a:t>
            </a:r>
          </a:p>
          <a:p>
            <a:pPr marL="171450" indent="-171450">
              <a:lnSpc>
                <a:spcPts val="1400"/>
              </a:lnSpc>
              <a:buFont typeface="Arial" panose="020B0604020202020204" pitchFamily="34" charset="0"/>
              <a:buChar char="•"/>
            </a:pPr>
            <a:r>
              <a:rPr lang="en-US" sz="900" dirty="0">
                <a:latin typeface="Century Gothic" panose="020B0502020202020204" pitchFamily="34" charset="0"/>
              </a:rPr>
              <a:t>Customer concentration and power</a:t>
            </a:r>
          </a:p>
        </p:txBody>
      </p:sp>
      <p:sp>
        <p:nvSpPr>
          <p:cNvPr id="17" name="TextBox 16">
            <a:extLst>
              <a:ext uri="{FF2B5EF4-FFF2-40B4-BE49-F238E27FC236}">
                <a16:creationId xmlns:a16="http://schemas.microsoft.com/office/drawing/2014/main" id="{65CEC612-E3BD-4D93-8572-37B63653561D}"/>
              </a:ext>
            </a:extLst>
          </p:cNvPr>
          <p:cNvSpPr txBox="1"/>
          <p:nvPr/>
        </p:nvSpPr>
        <p:spPr>
          <a:xfrm>
            <a:off x="7189727" y="2119385"/>
            <a:ext cx="3708066" cy="1181029"/>
          </a:xfrm>
          <a:prstGeom prst="rect">
            <a:avLst/>
          </a:prstGeom>
          <a:noFill/>
        </p:spPr>
        <p:txBody>
          <a:bodyPr wrap="none" tIns="0" rtlCol="0" anchor="ctr" anchorCtr="0">
            <a:spAutoFit/>
          </a:bodyPr>
          <a:lstStyle/>
          <a:p>
            <a:pPr>
              <a:lnSpc>
                <a:spcPts val="1400"/>
              </a:lnSpc>
            </a:pPr>
            <a:r>
              <a:rPr lang="en-US" sz="900" b="1" dirty="0">
                <a:latin typeface="Century Gothic" panose="020B0502020202020204" pitchFamily="34" charset="0"/>
              </a:rPr>
              <a:t>Nature of Product (What it does, How it’s Useful, why it’s Useful?)</a:t>
            </a:r>
          </a:p>
          <a:p>
            <a:pPr marL="171450" indent="-171450">
              <a:lnSpc>
                <a:spcPts val="1400"/>
              </a:lnSpc>
              <a:buFont typeface="Arial" panose="020B0604020202020204" pitchFamily="34" charset="0"/>
              <a:buChar char="•"/>
            </a:pPr>
            <a:r>
              <a:rPr lang="en-US" sz="900" dirty="0">
                <a:latin typeface="Century Gothic" panose="020B0502020202020204" pitchFamily="34" charset="0"/>
              </a:rPr>
              <a:t>Commodity or differentiable goods</a:t>
            </a:r>
          </a:p>
          <a:p>
            <a:pPr marL="171450" indent="-171450">
              <a:lnSpc>
                <a:spcPts val="1400"/>
              </a:lnSpc>
              <a:buFont typeface="Arial" panose="020B0604020202020204" pitchFamily="34" charset="0"/>
              <a:buChar char="•"/>
            </a:pPr>
            <a:r>
              <a:rPr lang="en-US" sz="900" dirty="0">
                <a:latin typeface="Century Gothic" panose="020B0502020202020204" pitchFamily="34" charset="0"/>
              </a:rPr>
              <a:t>Identify complementary goods</a:t>
            </a:r>
          </a:p>
          <a:p>
            <a:pPr marL="171450" indent="-171450">
              <a:lnSpc>
                <a:spcPts val="1400"/>
              </a:lnSpc>
              <a:buFont typeface="Arial" panose="020B0604020202020204" pitchFamily="34" charset="0"/>
              <a:buChar char="•"/>
            </a:pPr>
            <a:r>
              <a:rPr lang="en-US" sz="900" dirty="0">
                <a:latin typeface="Century Gothic" panose="020B0502020202020204" pitchFamily="34" charset="0"/>
              </a:rPr>
              <a:t>Identify substitutes (are there indirect competitors?)</a:t>
            </a:r>
          </a:p>
          <a:p>
            <a:pPr>
              <a:lnSpc>
                <a:spcPts val="1400"/>
              </a:lnSpc>
              <a:spcBef>
                <a:spcPts val="600"/>
              </a:spcBef>
            </a:pPr>
            <a:r>
              <a:rPr lang="en-US" sz="900" b="1" dirty="0">
                <a:latin typeface="Century Gothic" panose="020B0502020202020204" pitchFamily="34" charset="0"/>
              </a:rPr>
              <a:t>Product’s Lifecycle (New vs Obsolete)</a:t>
            </a:r>
          </a:p>
          <a:p>
            <a:pPr marL="171450" indent="-171450">
              <a:lnSpc>
                <a:spcPts val="1400"/>
              </a:lnSpc>
              <a:buFont typeface="Arial" panose="020B0604020202020204" pitchFamily="34" charset="0"/>
              <a:buChar char="•"/>
            </a:pPr>
            <a:r>
              <a:rPr lang="en-US" sz="900" dirty="0">
                <a:latin typeface="Century Gothic" panose="020B0502020202020204" pitchFamily="34" charset="0"/>
              </a:rPr>
              <a:t>Packaging</a:t>
            </a:r>
          </a:p>
        </p:txBody>
      </p:sp>
      <p:sp>
        <p:nvSpPr>
          <p:cNvPr id="19" name="TextBox 18">
            <a:extLst>
              <a:ext uri="{FF2B5EF4-FFF2-40B4-BE49-F238E27FC236}">
                <a16:creationId xmlns:a16="http://schemas.microsoft.com/office/drawing/2014/main" id="{F510EC9A-FA38-4285-82EA-0BDA3BC9A22E}"/>
              </a:ext>
            </a:extLst>
          </p:cNvPr>
          <p:cNvSpPr txBox="1"/>
          <p:nvPr/>
        </p:nvSpPr>
        <p:spPr>
          <a:xfrm>
            <a:off x="7189727" y="3751302"/>
            <a:ext cx="1702710" cy="1001493"/>
          </a:xfrm>
          <a:prstGeom prst="rect">
            <a:avLst/>
          </a:prstGeom>
          <a:noFill/>
        </p:spPr>
        <p:txBody>
          <a:bodyPr wrap="none" tIns="0" rtlCol="0" anchor="ctr" anchorCtr="0">
            <a:spAutoFit/>
          </a:bodyPr>
          <a:lstStyle/>
          <a:p>
            <a:pPr>
              <a:lnSpc>
                <a:spcPts val="1400"/>
              </a:lnSpc>
            </a:pPr>
            <a:r>
              <a:rPr lang="en-US" sz="900" b="1" dirty="0">
                <a:latin typeface="Century Gothic" panose="020B0502020202020204" pitchFamily="34" charset="0"/>
              </a:rPr>
              <a:t>Capabilities and Expertise</a:t>
            </a:r>
          </a:p>
          <a:p>
            <a:pPr marL="171450" indent="-171450">
              <a:lnSpc>
                <a:spcPts val="1400"/>
              </a:lnSpc>
              <a:buFont typeface="Arial" panose="020B0604020202020204" pitchFamily="34" charset="0"/>
              <a:buChar char="•"/>
            </a:pPr>
            <a:r>
              <a:rPr lang="en-US" sz="900" dirty="0">
                <a:latin typeface="Century Gothic" panose="020B0502020202020204" pitchFamily="34" charset="0"/>
              </a:rPr>
              <a:t>Distribution Channels</a:t>
            </a:r>
          </a:p>
          <a:p>
            <a:pPr marL="171450" indent="-171450">
              <a:lnSpc>
                <a:spcPts val="1400"/>
              </a:lnSpc>
              <a:buFont typeface="Arial" panose="020B0604020202020204" pitchFamily="34" charset="0"/>
              <a:buChar char="•"/>
            </a:pPr>
            <a:r>
              <a:rPr lang="en-US" sz="900" dirty="0">
                <a:latin typeface="Century Gothic" panose="020B0502020202020204" pitchFamily="34" charset="0"/>
              </a:rPr>
              <a:t>Cost Structure</a:t>
            </a:r>
          </a:p>
          <a:p>
            <a:pPr>
              <a:lnSpc>
                <a:spcPts val="1400"/>
              </a:lnSpc>
              <a:spcBef>
                <a:spcPts val="600"/>
              </a:spcBef>
            </a:pPr>
            <a:r>
              <a:rPr lang="en-US" sz="900" b="1" dirty="0">
                <a:latin typeface="Century Gothic" panose="020B0502020202020204" pitchFamily="34" charset="0"/>
              </a:rPr>
              <a:t>Financial Situation</a:t>
            </a:r>
          </a:p>
          <a:p>
            <a:pPr marL="171450" indent="-171450">
              <a:lnSpc>
                <a:spcPts val="1400"/>
              </a:lnSpc>
              <a:buFont typeface="Arial" panose="020B0604020202020204" pitchFamily="34" charset="0"/>
              <a:buChar char="•"/>
            </a:pPr>
            <a:r>
              <a:rPr lang="en-US" sz="900" dirty="0">
                <a:latin typeface="Century Gothic" panose="020B0502020202020204" pitchFamily="34" charset="0"/>
              </a:rPr>
              <a:t>Organizational Structure</a:t>
            </a:r>
          </a:p>
        </p:txBody>
      </p:sp>
      <p:grpSp>
        <p:nvGrpSpPr>
          <p:cNvPr id="13" name="Group 12">
            <a:extLst>
              <a:ext uri="{FF2B5EF4-FFF2-40B4-BE49-F238E27FC236}">
                <a16:creationId xmlns:a16="http://schemas.microsoft.com/office/drawing/2014/main" id="{6C9BF005-DCBD-C54A-91D6-B959C054C685}"/>
              </a:ext>
            </a:extLst>
          </p:cNvPr>
          <p:cNvGrpSpPr/>
          <p:nvPr/>
        </p:nvGrpSpPr>
        <p:grpSpPr>
          <a:xfrm>
            <a:off x="5205033" y="815727"/>
            <a:ext cx="1419842" cy="5375010"/>
            <a:chOff x="5388461" y="815727"/>
            <a:chExt cx="1419842" cy="5375010"/>
          </a:xfrm>
        </p:grpSpPr>
        <p:sp>
          <p:nvSpPr>
            <p:cNvPr id="77" name="Rectangle: Rounded Corners 76">
              <a:extLst>
                <a:ext uri="{FF2B5EF4-FFF2-40B4-BE49-F238E27FC236}">
                  <a16:creationId xmlns:a16="http://schemas.microsoft.com/office/drawing/2014/main" id="{6A5FBBED-4E82-4BF6-8784-C3D12CA54BC5}"/>
                </a:ext>
              </a:extLst>
            </p:cNvPr>
            <p:cNvSpPr/>
            <p:nvPr/>
          </p:nvSpPr>
          <p:spPr>
            <a:xfrm>
              <a:off x="5413189" y="837159"/>
              <a:ext cx="1395114" cy="704046"/>
            </a:xfrm>
            <a:prstGeom prst="roundRect">
              <a:avLst>
                <a:gd name="adj" fmla="val 71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endParaRPr lang="en-US" sz="1000" b="1" dirty="0">
                <a:solidFill>
                  <a:schemeClr val="tx1"/>
                </a:solidFill>
                <a:latin typeface="Century Gothic" panose="020B0502020202020204" pitchFamily="34" charset="0"/>
              </a:endParaRPr>
            </a:p>
          </p:txBody>
        </p:sp>
        <p:sp>
          <p:nvSpPr>
            <p:cNvPr id="8" name="Rectangle: Rounded Corners 7">
              <a:extLst>
                <a:ext uri="{FF2B5EF4-FFF2-40B4-BE49-F238E27FC236}">
                  <a16:creationId xmlns:a16="http://schemas.microsoft.com/office/drawing/2014/main" id="{B8EDC458-2299-4AEB-BAEA-2A7523B8A448}"/>
                </a:ext>
              </a:extLst>
            </p:cNvPr>
            <p:cNvSpPr/>
            <p:nvPr/>
          </p:nvSpPr>
          <p:spPr>
            <a:xfrm>
              <a:off x="5388461" y="815727"/>
              <a:ext cx="1395114" cy="704046"/>
            </a:xfrm>
            <a:prstGeom prst="roundRect">
              <a:avLst>
                <a:gd name="adj" fmla="val 713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1200" b="1" dirty="0">
                  <a:solidFill>
                    <a:schemeClr val="tx1"/>
                  </a:solidFill>
                  <a:latin typeface="Century Gothic" panose="020B0502020202020204" pitchFamily="34" charset="0"/>
                </a:rPr>
                <a:t>Customer</a:t>
              </a:r>
            </a:p>
          </p:txBody>
        </p:sp>
        <p:sp>
          <p:nvSpPr>
            <p:cNvPr id="78" name="Rectangle: Rounded Corners 77">
              <a:extLst>
                <a:ext uri="{FF2B5EF4-FFF2-40B4-BE49-F238E27FC236}">
                  <a16:creationId xmlns:a16="http://schemas.microsoft.com/office/drawing/2014/main" id="{56D6BED1-7FBF-4F2A-A444-6E5F9EEAE0E8}"/>
                </a:ext>
              </a:extLst>
            </p:cNvPr>
            <p:cNvSpPr/>
            <p:nvPr/>
          </p:nvSpPr>
          <p:spPr>
            <a:xfrm>
              <a:off x="5413189" y="2379309"/>
              <a:ext cx="1395114" cy="704046"/>
            </a:xfrm>
            <a:prstGeom prst="roundRect">
              <a:avLst>
                <a:gd name="adj" fmla="val 71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endParaRPr lang="en-US" sz="1000" b="1" dirty="0">
                <a:solidFill>
                  <a:schemeClr val="tx1"/>
                </a:solidFill>
                <a:latin typeface="Century Gothic" panose="020B0502020202020204" pitchFamily="34" charset="0"/>
              </a:endParaRPr>
            </a:p>
          </p:txBody>
        </p:sp>
        <p:sp>
          <p:nvSpPr>
            <p:cNvPr id="9" name="Rectangle: Rounded Corners 8">
              <a:extLst>
                <a:ext uri="{FF2B5EF4-FFF2-40B4-BE49-F238E27FC236}">
                  <a16:creationId xmlns:a16="http://schemas.microsoft.com/office/drawing/2014/main" id="{CFAD3515-F459-4E4C-8A80-0AE1149C57F1}"/>
                </a:ext>
              </a:extLst>
            </p:cNvPr>
            <p:cNvSpPr/>
            <p:nvPr/>
          </p:nvSpPr>
          <p:spPr>
            <a:xfrm>
              <a:off x="5388461" y="2357877"/>
              <a:ext cx="1395114" cy="704046"/>
            </a:xfrm>
            <a:prstGeom prst="roundRect">
              <a:avLst>
                <a:gd name="adj" fmla="val 713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1200" b="1" dirty="0">
                  <a:solidFill>
                    <a:schemeClr val="tx1"/>
                  </a:solidFill>
                  <a:latin typeface="Century Gothic" panose="020B0502020202020204" pitchFamily="34" charset="0"/>
                </a:rPr>
                <a:t>Product</a:t>
              </a:r>
            </a:p>
          </p:txBody>
        </p:sp>
        <p:sp>
          <p:nvSpPr>
            <p:cNvPr id="79" name="Rectangle: Rounded Corners 78">
              <a:extLst>
                <a:ext uri="{FF2B5EF4-FFF2-40B4-BE49-F238E27FC236}">
                  <a16:creationId xmlns:a16="http://schemas.microsoft.com/office/drawing/2014/main" id="{ADFA449F-CCFB-4292-8BD9-83D034D7F21E}"/>
                </a:ext>
              </a:extLst>
            </p:cNvPr>
            <p:cNvSpPr/>
            <p:nvPr/>
          </p:nvSpPr>
          <p:spPr>
            <a:xfrm>
              <a:off x="5413189" y="3921458"/>
              <a:ext cx="1395114" cy="704046"/>
            </a:xfrm>
            <a:prstGeom prst="roundRect">
              <a:avLst>
                <a:gd name="adj" fmla="val 71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endParaRPr lang="en-US" sz="1000" b="1" dirty="0">
                <a:solidFill>
                  <a:schemeClr val="tx1"/>
                </a:solidFill>
                <a:latin typeface="Century Gothic" panose="020B0502020202020204" pitchFamily="34" charset="0"/>
              </a:endParaRPr>
            </a:p>
          </p:txBody>
        </p:sp>
        <p:sp>
          <p:nvSpPr>
            <p:cNvPr id="10" name="Rectangle: Rounded Corners 9">
              <a:extLst>
                <a:ext uri="{FF2B5EF4-FFF2-40B4-BE49-F238E27FC236}">
                  <a16:creationId xmlns:a16="http://schemas.microsoft.com/office/drawing/2014/main" id="{5C2278FB-67AE-4D62-A034-9D25B08E9CA1}"/>
                </a:ext>
              </a:extLst>
            </p:cNvPr>
            <p:cNvSpPr/>
            <p:nvPr/>
          </p:nvSpPr>
          <p:spPr>
            <a:xfrm>
              <a:off x="5388461" y="3900026"/>
              <a:ext cx="1395114" cy="704046"/>
            </a:xfrm>
            <a:prstGeom prst="roundRect">
              <a:avLst>
                <a:gd name="adj" fmla="val 713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1200" b="1" dirty="0">
                  <a:solidFill>
                    <a:schemeClr val="tx1"/>
                  </a:solidFill>
                  <a:latin typeface="Century Gothic" panose="020B0502020202020204" pitchFamily="34" charset="0"/>
                </a:rPr>
                <a:t>Company</a:t>
              </a:r>
            </a:p>
          </p:txBody>
        </p:sp>
        <p:sp>
          <p:nvSpPr>
            <p:cNvPr id="80" name="Rectangle: Rounded Corners 79">
              <a:extLst>
                <a:ext uri="{FF2B5EF4-FFF2-40B4-BE49-F238E27FC236}">
                  <a16:creationId xmlns:a16="http://schemas.microsoft.com/office/drawing/2014/main" id="{7CD88305-F690-495A-B938-722D4CFBE59F}"/>
                </a:ext>
              </a:extLst>
            </p:cNvPr>
            <p:cNvSpPr/>
            <p:nvPr/>
          </p:nvSpPr>
          <p:spPr>
            <a:xfrm>
              <a:off x="5413189" y="5486691"/>
              <a:ext cx="1395114" cy="704046"/>
            </a:xfrm>
            <a:prstGeom prst="roundRect">
              <a:avLst>
                <a:gd name="adj" fmla="val 71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endParaRPr lang="en-US" sz="1000" b="1" dirty="0">
                <a:solidFill>
                  <a:schemeClr val="tx1"/>
                </a:solidFill>
                <a:latin typeface="Century Gothic" panose="020B0502020202020204" pitchFamily="34" charset="0"/>
              </a:endParaRPr>
            </a:p>
          </p:txBody>
        </p:sp>
        <p:sp>
          <p:nvSpPr>
            <p:cNvPr id="11" name="Rectangle: Rounded Corners 10">
              <a:extLst>
                <a:ext uri="{FF2B5EF4-FFF2-40B4-BE49-F238E27FC236}">
                  <a16:creationId xmlns:a16="http://schemas.microsoft.com/office/drawing/2014/main" id="{DF0D5077-1608-4BCF-A4CB-33D50CCEA1EA}"/>
                </a:ext>
              </a:extLst>
            </p:cNvPr>
            <p:cNvSpPr/>
            <p:nvPr/>
          </p:nvSpPr>
          <p:spPr>
            <a:xfrm>
              <a:off x="5388461" y="5465259"/>
              <a:ext cx="1395114" cy="704046"/>
            </a:xfrm>
            <a:prstGeom prst="roundRect">
              <a:avLst>
                <a:gd name="adj" fmla="val 713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1200" b="1" dirty="0">
                  <a:solidFill>
                    <a:schemeClr val="tx1"/>
                  </a:solidFill>
                  <a:latin typeface="Century Gothic" panose="020B0502020202020204" pitchFamily="34" charset="0"/>
                </a:rPr>
                <a:t>Competition</a:t>
              </a:r>
            </a:p>
          </p:txBody>
        </p:sp>
      </p:grpSp>
      <p:sp>
        <p:nvSpPr>
          <p:cNvPr id="20" name="TextBox 19">
            <a:extLst>
              <a:ext uri="{FF2B5EF4-FFF2-40B4-BE49-F238E27FC236}">
                <a16:creationId xmlns:a16="http://schemas.microsoft.com/office/drawing/2014/main" id="{E38DBA28-7041-4BE8-9CCC-09ABF4867631}"/>
              </a:ext>
            </a:extLst>
          </p:cNvPr>
          <p:cNvSpPr txBox="1"/>
          <p:nvPr/>
        </p:nvSpPr>
        <p:spPr>
          <a:xfrm>
            <a:off x="7189728" y="5316535"/>
            <a:ext cx="2976153" cy="1001493"/>
          </a:xfrm>
          <a:prstGeom prst="rect">
            <a:avLst/>
          </a:prstGeom>
          <a:noFill/>
        </p:spPr>
        <p:txBody>
          <a:bodyPr wrap="square" tIns="0" rtlCol="0" anchor="ctr" anchorCtr="0">
            <a:spAutoFit/>
          </a:bodyPr>
          <a:lstStyle/>
          <a:p>
            <a:pPr>
              <a:lnSpc>
                <a:spcPts val="1400"/>
              </a:lnSpc>
            </a:pPr>
            <a:r>
              <a:rPr lang="en-US" sz="900" b="1" dirty="0">
                <a:latin typeface="Century Gothic" panose="020B0502020202020204" pitchFamily="34" charset="0"/>
              </a:rPr>
              <a:t>Competitor Market Share Concentration</a:t>
            </a:r>
          </a:p>
          <a:p>
            <a:pPr marL="171450" indent="-171450">
              <a:lnSpc>
                <a:spcPts val="1400"/>
              </a:lnSpc>
              <a:buFont typeface="Arial" panose="020B0604020202020204" pitchFamily="34" charset="0"/>
              <a:buChar char="•"/>
            </a:pPr>
            <a:r>
              <a:rPr lang="en-US" sz="900" dirty="0">
                <a:latin typeface="Century Gothic" panose="020B0502020202020204" pitchFamily="34" charset="0"/>
              </a:rPr>
              <a:t>Competitor Behaviors (Target Segment, Products, Pricing, Distribution)</a:t>
            </a:r>
          </a:p>
          <a:p>
            <a:pPr>
              <a:lnSpc>
                <a:spcPts val="1400"/>
              </a:lnSpc>
              <a:spcBef>
                <a:spcPts val="600"/>
              </a:spcBef>
            </a:pPr>
            <a:r>
              <a:rPr lang="en-US" sz="900" b="1" dirty="0">
                <a:latin typeface="Century Gothic" panose="020B0502020202020204" pitchFamily="34" charset="0"/>
              </a:rPr>
              <a:t>Best Practices (Are they doing things we’re not?)</a:t>
            </a:r>
          </a:p>
          <a:p>
            <a:pPr marL="171450" indent="-171450">
              <a:lnSpc>
                <a:spcPts val="1400"/>
              </a:lnSpc>
              <a:buFont typeface="Arial" panose="020B0604020202020204" pitchFamily="34" charset="0"/>
              <a:buChar char="•"/>
            </a:pPr>
            <a:r>
              <a:rPr lang="en-US" sz="900" dirty="0">
                <a:latin typeface="Century Gothic" panose="020B0502020202020204" pitchFamily="34" charset="0"/>
              </a:rPr>
              <a:t>Barriers to entry</a:t>
            </a:r>
          </a:p>
        </p:txBody>
      </p:sp>
      <p:grpSp>
        <p:nvGrpSpPr>
          <p:cNvPr id="26" name="Group 25">
            <a:extLst>
              <a:ext uri="{FF2B5EF4-FFF2-40B4-BE49-F238E27FC236}">
                <a16:creationId xmlns:a16="http://schemas.microsoft.com/office/drawing/2014/main" id="{B2D9BFB9-5E7C-4E2B-807B-FDFDA770FC55}"/>
              </a:ext>
            </a:extLst>
          </p:cNvPr>
          <p:cNvGrpSpPr/>
          <p:nvPr/>
        </p:nvGrpSpPr>
        <p:grpSpPr>
          <a:xfrm>
            <a:off x="5388462" y="1950367"/>
            <a:ext cx="5509332" cy="3084299"/>
            <a:chOff x="3600450" y="1950367"/>
            <a:chExt cx="5887679" cy="3084299"/>
          </a:xfrm>
        </p:grpSpPr>
        <p:cxnSp>
          <p:nvCxnSpPr>
            <p:cNvPr id="25" name="Straight Connector 24">
              <a:extLst>
                <a:ext uri="{FF2B5EF4-FFF2-40B4-BE49-F238E27FC236}">
                  <a16:creationId xmlns:a16="http://schemas.microsoft.com/office/drawing/2014/main" id="{74FE2C3F-B367-46BE-96B3-62EE1BDFB4D8}"/>
                </a:ext>
              </a:extLst>
            </p:cNvPr>
            <p:cNvCxnSpPr/>
            <p:nvPr/>
          </p:nvCxnSpPr>
          <p:spPr>
            <a:xfrm>
              <a:off x="3600450" y="1950367"/>
              <a:ext cx="5887679" cy="0"/>
            </a:xfrm>
            <a:prstGeom prst="line">
              <a:avLst/>
            </a:prstGeom>
            <a:ln w="25400" cap="rnd">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89F232-2985-4337-A97A-8BB8AD259CC4}"/>
                </a:ext>
              </a:extLst>
            </p:cNvPr>
            <p:cNvCxnSpPr/>
            <p:nvPr/>
          </p:nvCxnSpPr>
          <p:spPr>
            <a:xfrm>
              <a:off x="3600450" y="3469433"/>
              <a:ext cx="5887679" cy="0"/>
            </a:xfrm>
            <a:prstGeom prst="line">
              <a:avLst/>
            </a:prstGeom>
            <a:ln w="25400" cap="rnd">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2106C1-6012-4D8A-BB60-64ED69D5FF68}"/>
                </a:ext>
              </a:extLst>
            </p:cNvPr>
            <p:cNvCxnSpPr/>
            <p:nvPr/>
          </p:nvCxnSpPr>
          <p:spPr>
            <a:xfrm>
              <a:off x="3600450" y="5034666"/>
              <a:ext cx="5887679" cy="0"/>
            </a:xfrm>
            <a:prstGeom prst="line">
              <a:avLst/>
            </a:prstGeom>
            <a:ln w="25400" cap="rnd">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2974E884-14B4-43A3-9706-72D050911653}"/>
              </a:ext>
            </a:extLst>
          </p:cNvPr>
          <p:cNvSpPr/>
          <p:nvPr/>
        </p:nvSpPr>
        <p:spPr>
          <a:xfrm>
            <a:off x="1456232" y="3140493"/>
            <a:ext cx="1858330" cy="704046"/>
          </a:xfrm>
          <a:prstGeom prst="roundRect">
            <a:avLst>
              <a:gd name="adj" fmla="val 7133"/>
            </a:avLst>
          </a:prstGeom>
          <a:gradFill>
            <a:gsLst>
              <a:gs pos="8000">
                <a:schemeClr val="accent1"/>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entury Gothic" panose="020B0502020202020204" pitchFamily="34" charset="0"/>
              </a:rPr>
              <a:t>Business Situation</a:t>
            </a:r>
          </a:p>
        </p:txBody>
      </p:sp>
      <p:sp>
        <p:nvSpPr>
          <p:cNvPr id="2" name="Left Brace 1">
            <a:extLst>
              <a:ext uri="{FF2B5EF4-FFF2-40B4-BE49-F238E27FC236}">
                <a16:creationId xmlns:a16="http://schemas.microsoft.com/office/drawing/2014/main" id="{75974CB3-C329-3749-BB0D-4D9FC93EDFA2}"/>
              </a:ext>
            </a:extLst>
          </p:cNvPr>
          <p:cNvSpPr/>
          <p:nvPr/>
        </p:nvSpPr>
        <p:spPr>
          <a:xfrm>
            <a:off x="3291606" y="1167750"/>
            <a:ext cx="1913427" cy="4649532"/>
          </a:xfrm>
          <a:prstGeom prst="leftBrace">
            <a:avLst>
              <a:gd name="adj1" fmla="val 60749"/>
              <a:gd name="adj2" fmla="val 50000"/>
            </a:avLst>
          </a:prstGeom>
          <a:ln>
            <a:gradFill flip="none" rotWithShape="1">
              <a:gsLst>
                <a:gs pos="37000">
                  <a:schemeClr val="accent1"/>
                </a:gs>
                <a:gs pos="33000">
                  <a:schemeClr val="accent1"/>
                </a:gs>
                <a:gs pos="83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9524618E-44B5-E44A-B221-D6422F963F91}"/>
              </a:ext>
            </a:extLst>
          </p:cNvPr>
          <p:cNvSpPr/>
          <p:nvPr/>
        </p:nvSpPr>
        <p:spPr>
          <a:xfrm>
            <a:off x="3280700" y="2709900"/>
            <a:ext cx="1913427" cy="1565232"/>
          </a:xfrm>
          <a:prstGeom prst="leftBrace">
            <a:avLst>
              <a:gd name="adj1" fmla="val 25000"/>
              <a:gd name="adj2" fmla="val 50000"/>
            </a:avLst>
          </a:prstGeom>
          <a:ln>
            <a:gradFill flip="none" rotWithShape="1">
              <a:gsLst>
                <a:gs pos="42000">
                  <a:schemeClr val="accent3"/>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6520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7180FB4-45BB-4D92-B468-D050BC602BED}"/>
              </a:ext>
            </a:extLst>
          </p:cNvPr>
          <p:cNvSpPr/>
          <p:nvPr/>
        </p:nvSpPr>
        <p:spPr>
          <a:xfrm>
            <a:off x="973396" y="1017722"/>
            <a:ext cx="10245210" cy="5454244"/>
          </a:xfrm>
          <a:prstGeom prst="roundRect">
            <a:avLst>
              <a:gd name="adj" fmla="val 1371"/>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nchorCtr="0"/>
          <a:lstStyle/>
          <a:p>
            <a:pPr algn="ctr">
              <a:lnSpc>
                <a:spcPts val="1900"/>
              </a:lnSpc>
            </a:pPr>
            <a:endParaRPr lang="en-US" sz="1000" dirty="0">
              <a:latin typeface="Century Gothic" panose="020B0502020202020204" pitchFamily="34" charset="0"/>
            </a:endParaRPr>
          </a:p>
        </p:txBody>
      </p:sp>
      <p:sp>
        <p:nvSpPr>
          <p:cNvPr id="83" name="Rectangle: Rounded Corners 82">
            <a:extLst>
              <a:ext uri="{FF2B5EF4-FFF2-40B4-BE49-F238E27FC236}">
                <a16:creationId xmlns:a16="http://schemas.microsoft.com/office/drawing/2014/main" id="{894D4971-A3DF-452C-95D1-278B6A4983E2}"/>
              </a:ext>
            </a:extLst>
          </p:cNvPr>
          <p:cNvSpPr/>
          <p:nvPr/>
        </p:nvSpPr>
        <p:spPr>
          <a:xfrm>
            <a:off x="852488" y="1844150"/>
            <a:ext cx="10487026" cy="4575777"/>
          </a:xfrm>
          <a:prstGeom prst="roundRect">
            <a:avLst>
              <a:gd name="adj" fmla="val 1688"/>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endParaRPr lang="en-US" sz="900" dirty="0">
              <a:solidFill>
                <a:schemeClr val="tx1"/>
              </a:solidFill>
              <a:latin typeface="Century Gothic" panose="020B0502020202020204" pitchFamily="34" charset="0"/>
            </a:endParaRPr>
          </a:p>
        </p:txBody>
      </p:sp>
      <p:sp>
        <p:nvSpPr>
          <p:cNvPr id="4" name="TextBox 3">
            <a:extLst>
              <a:ext uri="{FF2B5EF4-FFF2-40B4-BE49-F238E27FC236}">
                <a16:creationId xmlns:a16="http://schemas.microsoft.com/office/drawing/2014/main" id="{D6B03D16-8AA0-45DC-B38C-D89916A80A22}"/>
              </a:ext>
            </a:extLst>
          </p:cNvPr>
          <p:cNvSpPr txBox="1"/>
          <p:nvPr/>
        </p:nvSpPr>
        <p:spPr>
          <a:xfrm>
            <a:off x="3743433" y="276452"/>
            <a:ext cx="4705134" cy="477054"/>
          </a:xfrm>
          <a:prstGeom prst="rect">
            <a:avLst/>
          </a:prstGeom>
          <a:noFill/>
        </p:spPr>
        <p:txBody>
          <a:bodyPr wrap="none" rtlCol="0">
            <a:spAutoFit/>
          </a:bodyPr>
          <a:lstStyle/>
          <a:p>
            <a:pPr algn="ctr" defTabSz="412750" hangingPunct="0"/>
            <a:r>
              <a:rPr lang="en-US" sz="2500" b="1" kern="0" dirty="0">
                <a:solidFill>
                  <a:schemeClr val="tx1">
                    <a:lumMod val="75000"/>
                    <a:lumOff val="25000"/>
                  </a:schemeClr>
                </a:solidFill>
                <a:latin typeface="Century Gothic" panose="020B0502020202020204" pitchFamily="34" charset="0"/>
                <a:ea typeface="Helvetica Neue"/>
                <a:cs typeface="Helvetica Neue"/>
                <a:sym typeface="Helvetica Neue"/>
              </a:rPr>
              <a:t>Problem Definition Worksheet</a:t>
            </a:r>
          </a:p>
        </p:txBody>
      </p:sp>
      <p:grpSp>
        <p:nvGrpSpPr>
          <p:cNvPr id="2" name="Group 1">
            <a:extLst>
              <a:ext uri="{FF2B5EF4-FFF2-40B4-BE49-F238E27FC236}">
                <a16:creationId xmlns:a16="http://schemas.microsoft.com/office/drawing/2014/main" id="{479BD81F-A30D-4E6C-8794-E5E12AB9989B}"/>
              </a:ext>
            </a:extLst>
          </p:cNvPr>
          <p:cNvGrpSpPr/>
          <p:nvPr/>
        </p:nvGrpSpPr>
        <p:grpSpPr>
          <a:xfrm>
            <a:off x="1281953" y="3404763"/>
            <a:ext cx="9628096" cy="1546683"/>
            <a:chOff x="1281953" y="3497361"/>
            <a:chExt cx="9628096" cy="1546683"/>
          </a:xfrm>
        </p:grpSpPr>
        <p:cxnSp>
          <p:nvCxnSpPr>
            <p:cNvPr id="32" name="Straight Connector 31">
              <a:extLst>
                <a:ext uri="{FF2B5EF4-FFF2-40B4-BE49-F238E27FC236}">
                  <a16:creationId xmlns:a16="http://schemas.microsoft.com/office/drawing/2014/main" id="{5EA0C029-E367-48A9-84DB-088891838B06}"/>
                </a:ext>
              </a:extLst>
            </p:cNvPr>
            <p:cNvCxnSpPr>
              <a:cxnSpLocks/>
            </p:cNvCxnSpPr>
            <p:nvPr/>
          </p:nvCxnSpPr>
          <p:spPr>
            <a:xfrm>
              <a:off x="1281953" y="3497361"/>
              <a:ext cx="9628096" cy="0"/>
            </a:xfrm>
            <a:prstGeom prst="line">
              <a:avLst/>
            </a:prstGeom>
            <a:ln w="25400" cap="rnd">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DF019BB-8AF3-43AA-8FCF-784A646DEB65}"/>
                </a:ext>
              </a:extLst>
            </p:cNvPr>
            <p:cNvCxnSpPr>
              <a:cxnSpLocks/>
            </p:cNvCxnSpPr>
            <p:nvPr/>
          </p:nvCxnSpPr>
          <p:spPr>
            <a:xfrm>
              <a:off x="1281953" y="5044044"/>
              <a:ext cx="9628096" cy="0"/>
            </a:xfrm>
            <a:prstGeom prst="line">
              <a:avLst/>
            </a:prstGeom>
            <a:ln w="25400" cap="rnd">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4FBE1D02-395D-4FE7-BD04-7039830340BC}"/>
              </a:ext>
            </a:extLst>
          </p:cNvPr>
          <p:cNvSpPr txBox="1"/>
          <p:nvPr/>
        </p:nvSpPr>
        <p:spPr>
          <a:xfrm>
            <a:off x="2024063" y="2043472"/>
            <a:ext cx="3295650" cy="1175899"/>
          </a:xfrm>
          <a:prstGeom prst="rect">
            <a:avLst/>
          </a:prstGeom>
          <a:noFill/>
        </p:spPr>
        <p:txBody>
          <a:bodyPr wrap="square" rtlCol="0">
            <a:spAutoFit/>
          </a:bodyPr>
          <a:lstStyle/>
          <a:p>
            <a:pPr>
              <a:lnSpc>
                <a:spcPts val="1600"/>
              </a:lnSpc>
            </a:pPr>
            <a:r>
              <a:rPr lang="en-US" sz="1100" b="1" dirty="0">
                <a:solidFill>
                  <a:schemeClr val="tx2"/>
                </a:solidFill>
                <a:latin typeface="Century Gothic" panose="020B0502020202020204" pitchFamily="34" charset="0"/>
              </a:rPr>
              <a:t>PERSPECTIVE/CONTEXT</a:t>
            </a:r>
          </a:p>
          <a:p>
            <a:pPr marL="171450" indent="-171450">
              <a:lnSpc>
                <a:spcPts val="1400"/>
              </a:lnSpc>
              <a:buFont typeface="Arial" panose="020B0604020202020204" pitchFamily="34" charset="0"/>
              <a:buChar char="•"/>
            </a:pPr>
            <a:r>
              <a:rPr lang="en-US" sz="900" dirty="0">
                <a:latin typeface="Century Gothic" panose="020B0502020202020204" pitchFamily="34" charset="0"/>
              </a:rPr>
              <a:t>Consolidation</a:t>
            </a:r>
          </a:p>
          <a:p>
            <a:pPr marL="171450" indent="-171450">
              <a:lnSpc>
                <a:spcPts val="1400"/>
              </a:lnSpc>
              <a:buFont typeface="Arial" panose="020B0604020202020204" pitchFamily="34" charset="0"/>
              <a:buChar char="•"/>
            </a:pPr>
            <a:r>
              <a:rPr lang="en-US" sz="900" dirty="0">
                <a:latin typeface="Century Gothic" panose="020B0502020202020204" pitchFamily="34" charset="0"/>
              </a:rPr>
              <a:t>Deregulation leading to many new non-traditional players e.g. microfinance banks</a:t>
            </a:r>
          </a:p>
          <a:p>
            <a:pPr marL="171450" indent="-171450">
              <a:lnSpc>
                <a:spcPts val="1400"/>
              </a:lnSpc>
              <a:buFont typeface="Arial" panose="020B0604020202020204" pitchFamily="34" charset="0"/>
              <a:buChar char="•"/>
            </a:pPr>
            <a:r>
              <a:rPr lang="en-US" sz="900" dirty="0">
                <a:latin typeface="Century Gothic" panose="020B0502020202020204" pitchFamily="34" charset="0"/>
              </a:rPr>
              <a:t>Banking crisis</a:t>
            </a:r>
          </a:p>
          <a:p>
            <a:pPr marL="171450" indent="-171450">
              <a:lnSpc>
                <a:spcPts val="1400"/>
              </a:lnSpc>
              <a:buFont typeface="Arial" panose="020B0604020202020204" pitchFamily="34" charset="0"/>
              <a:buChar char="•"/>
            </a:pPr>
            <a:r>
              <a:rPr lang="en-US" sz="900" dirty="0">
                <a:latin typeface="Century Gothic" panose="020B0502020202020204" pitchFamily="34" charset="0"/>
              </a:rPr>
              <a:t>Emergence of internet and electronic-banking</a:t>
            </a:r>
          </a:p>
        </p:txBody>
      </p:sp>
      <p:sp>
        <p:nvSpPr>
          <p:cNvPr id="47" name="TextBox 46">
            <a:extLst>
              <a:ext uri="{FF2B5EF4-FFF2-40B4-BE49-F238E27FC236}">
                <a16:creationId xmlns:a16="http://schemas.microsoft.com/office/drawing/2014/main" id="{00728E1C-6A62-4B9B-84FE-B67936ACC5BA}"/>
              </a:ext>
            </a:extLst>
          </p:cNvPr>
          <p:cNvSpPr txBox="1"/>
          <p:nvPr/>
        </p:nvSpPr>
        <p:spPr>
          <a:xfrm>
            <a:off x="6900445" y="2133240"/>
            <a:ext cx="3295650" cy="996363"/>
          </a:xfrm>
          <a:prstGeom prst="rect">
            <a:avLst/>
          </a:prstGeom>
          <a:noFill/>
        </p:spPr>
        <p:txBody>
          <a:bodyPr wrap="square" rtlCol="0">
            <a:spAutoFit/>
          </a:bodyPr>
          <a:lstStyle/>
          <a:p>
            <a:pPr>
              <a:lnSpc>
                <a:spcPts val="1600"/>
              </a:lnSpc>
            </a:pPr>
            <a:r>
              <a:rPr lang="en-US" sz="1100" b="1" dirty="0">
                <a:solidFill>
                  <a:schemeClr val="tx2"/>
                </a:solidFill>
                <a:latin typeface="Century Gothic" panose="020B0502020202020204" pitchFamily="34" charset="0"/>
              </a:rPr>
              <a:t>DECISION MAKERS/STAKEHOLDER</a:t>
            </a:r>
          </a:p>
          <a:p>
            <a:pPr marL="171450" indent="-171450">
              <a:lnSpc>
                <a:spcPts val="1400"/>
              </a:lnSpc>
              <a:buFont typeface="Arial" panose="020B0604020202020204" pitchFamily="34" charset="0"/>
              <a:buChar char="•"/>
            </a:pPr>
            <a:r>
              <a:rPr lang="en-US" sz="900" dirty="0">
                <a:latin typeface="Century Gothic" panose="020B0502020202020204" pitchFamily="34" charset="0"/>
              </a:rPr>
              <a:t>CEO of ABC Bank</a:t>
            </a:r>
          </a:p>
          <a:p>
            <a:pPr marL="171450" indent="-171450">
              <a:lnSpc>
                <a:spcPts val="1400"/>
              </a:lnSpc>
              <a:buFont typeface="Arial" panose="020B0604020202020204" pitchFamily="34" charset="0"/>
              <a:buChar char="•"/>
            </a:pPr>
            <a:r>
              <a:rPr lang="en-US" sz="900" dirty="0">
                <a:latin typeface="Century Gothic" panose="020B0502020202020204" pitchFamily="34" charset="0"/>
              </a:rPr>
              <a:t>ABC Board of Directors</a:t>
            </a:r>
          </a:p>
          <a:p>
            <a:pPr marL="171450" indent="-171450">
              <a:lnSpc>
                <a:spcPts val="1400"/>
              </a:lnSpc>
              <a:buFont typeface="Arial" panose="020B0604020202020204" pitchFamily="34" charset="0"/>
              <a:buChar char="•"/>
            </a:pPr>
            <a:r>
              <a:rPr lang="en-US" sz="900" dirty="0">
                <a:latin typeface="Century Gothic" panose="020B0502020202020204" pitchFamily="34" charset="0"/>
              </a:rPr>
              <a:t>Shareholders</a:t>
            </a:r>
          </a:p>
          <a:p>
            <a:pPr marL="171450" indent="-171450">
              <a:lnSpc>
                <a:spcPts val="1400"/>
              </a:lnSpc>
              <a:buFont typeface="Arial" panose="020B0604020202020204" pitchFamily="34" charset="0"/>
              <a:buChar char="•"/>
            </a:pPr>
            <a:r>
              <a:rPr lang="en-US" sz="900" dirty="0">
                <a:latin typeface="Century Gothic" panose="020B0502020202020204" pitchFamily="34" charset="0"/>
              </a:rPr>
              <a:t>CBN</a:t>
            </a:r>
          </a:p>
        </p:txBody>
      </p:sp>
      <p:sp>
        <p:nvSpPr>
          <p:cNvPr id="51" name="TextBox 50">
            <a:extLst>
              <a:ext uri="{FF2B5EF4-FFF2-40B4-BE49-F238E27FC236}">
                <a16:creationId xmlns:a16="http://schemas.microsoft.com/office/drawing/2014/main" id="{7F35F9A9-5787-4007-A9B5-18B355F0B6C0}"/>
              </a:ext>
            </a:extLst>
          </p:cNvPr>
          <p:cNvSpPr txBox="1"/>
          <p:nvPr/>
        </p:nvSpPr>
        <p:spPr>
          <a:xfrm>
            <a:off x="2024063" y="3949228"/>
            <a:ext cx="3295650" cy="457754"/>
          </a:xfrm>
          <a:prstGeom prst="rect">
            <a:avLst/>
          </a:prstGeom>
          <a:noFill/>
        </p:spPr>
        <p:txBody>
          <a:bodyPr wrap="square" rtlCol="0">
            <a:spAutoFit/>
          </a:bodyPr>
          <a:lstStyle/>
          <a:p>
            <a:pPr>
              <a:lnSpc>
                <a:spcPts val="1600"/>
              </a:lnSpc>
            </a:pPr>
            <a:r>
              <a:rPr lang="en-US" sz="1100" b="1" dirty="0">
                <a:solidFill>
                  <a:schemeClr val="tx2"/>
                </a:solidFill>
                <a:latin typeface="Century Gothic" panose="020B0502020202020204" pitchFamily="34" charset="0"/>
              </a:rPr>
              <a:t>CRITERIA FOR SUCCESS</a:t>
            </a:r>
          </a:p>
          <a:p>
            <a:pPr marL="171450" indent="-171450">
              <a:lnSpc>
                <a:spcPts val="1400"/>
              </a:lnSpc>
              <a:buFont typeface="Arial" panose="020B0604020202020204" pitchFamily="34" charset="0"/>
              <a:buChar char="•"/>
            </a:pPr>
            <a:r>
              <a:rPr lang="en-US" sz="900" dirty="0">
                <a:latin typeface="Century Gothic" panose="020B0502020202020204" pitchFamily="34" charset="0"/>
              </a:rPr>
              <a:t>Close the N1 billion gap within 2 years</a:t>
            </a:r>
          </a:p>
        </p:txBody>
      </p:sp>
      <p:sp>
        <p:nvSpPr>
          <p:cNvPr id="53" name="TextBox 52">
            <a:extLst>
              <a:ext uri="{FF2B5EF4-FFF2-40B4-BE49-F238E27FC236}">
                <a16:creationId xmlns:a16="http://schemas.microsoft.com/office/drawing/2014/main" id="{65DAA703-396D-4CC5-A041-729CB3552B18}"/>
              </a:ext>
            </a:extLst>
          </p:cNvPr>
          <p:cNvSpPr txBox="1"/>
          <p:nvPr/>
        </p:nvSpPr>
        <p:spPr>
          <a:xfrm>
            <a:off x="6900445" y="3859460"/>
            <a:ext cx="3295650" cy="637290"/>
          </a:xfrm>
          <a:prstGeom prst="rect">
            <a:avLst/>
          </a:prstGeom>
          <a:noFill/>
        </p:spPr>
        <p:txBody>
          <a:bodyPr wrap="square" rtlCol="0">
            <a:spAutoFit/>
          </a:bodyPr>
          <a:lstStyle/>
          <a:p>
            <a:pPr>
              <a:lnSpc>
                <a:spcPts val="1600"/>
              </a:lnSpc>
            </a:pPr>
            <a:r>
              <a:rPr lang="en-US" sz="1100" b="1" dirty="0">
                <a:solidFill>
                  <a:schemeClr val="tx2"/>
                </a:solidFill>
                <a:latin typeface="Century Gothic" panose="020B0502020202020204" pitchFamily="34" charset="0"/>
              </a:rPr>
              <a:t>SCOPE FOR SOLUTION SPACE</a:t>
            </a:r>
          </a:p>
          <a:p>
            <a:pPr marL="171450" indent="-171450">
              <a:lnSpc>
                <a:spcPts val="1400"/>
              </a:lnSpc>
              <a:buFont typeface="Arial" panose="020B0604020202020204" pitchFamily="34" charset="0"/>
              <a:buChar char="•"/>
            </a:pPr>
            <a:r>
              <a:rPr lang="en-US" sz="900" dirty="0">
                <a:latin typeface="Century Gothic" panose="020B0502020202020204" pitchFamily="34" charset="0"/>
              </a:rPr>
              <a:t>Focus on retail banking only</a:t>
            </a:r>
          </a:p>
          <a:p>
            <a:pPr marL="171450" indent="-171450">
              <a:lnSpc>
                <a:spcPts val="1400"/>
              </a:lnSpc>
              <a:buFont typeface="Arial" panose="020B0604020202020204" pitchFamily="34" charset="0"/>
              <a:buChar char="•"/>
            </a:pPr>
            <a:r>
              <a:rPr lang="en-US" sz="900" dirty="0">
                <a:latin typeface="Century Gothic" panose="020B0502020202020204" pitchFamily="34" charset="0"/>
              </a:rPr>
              <a:t>Focus on Nigeria Only</a:t>
            </a:r>
          </a:p>
        </p:txBody>
      </p:sp>
      <p:sp>
        <p:nvSpPr>
          <p:cNvPr id="56" name="TextBox 55">
            <a:extLst>
              <a:ext uri="{FF2B5EF4-FFF2-40B4-BE49-F238E27FC236}">
                <a16:creationId xmlns:a16="http://schemas.microsoft.com/office/drawing/2014/main" id="{5340FDD2-B4DA-4177-B258-06DED8EA1FDB}"/>
              </a:ext>
            </a:extLst>
          </p:cNvPr>
          <p:cNvSpPr txBox="1"/>
          <p:nvPr/>
        </p:nvSpPr>
        <p:spPr>
          <a:xfrm>
            <a:off x="2024063" y="5406143"/>
            <a:ext cx="3295650" cy="637290"/>
          </a:xfrm>
          <a:prstGeom prst="rect">
            <a:avLst/>
          </a:prstGeom>
          <a:noFill/>
        </p:spPr>
        <p:txBody>
          <a:bodyPr wrap="square" rtlCol="0">
            <a:spAutoFit/>
          </a:bodyPr>
          <a:lstStyle/>
          <a:p>
            <a:pPr>
              <a:lnSpc>
                <a:spcPts val="1600"/>
              </a:lnSpc>
            </a:pPr>
            <a:r>
              <a:rPr lang="en-US" sz="1100" b="1" dirty="0">
                <a:solidFill>
                  <a:schemeClr val="tx2"/>
                </a:solidFill>
                <a:latin typeface="Century Gothic" panose="020B0502020202020204" pitchFamily="34" charset="0"/>
              </a:rPr>
              <a:t>CONSTRAINTS WITHIN SOLUTION SPACE</a:t>
            </a:r>
          </a:p>
          <a:p>
            <a:pPr marL="171450" indent="-171450">
              <a:lnSpc>
                <a:spcPts val="1400"/>
              </a:lnSpc>
              <a:buFont typeface="Arial" panose="020B0604020202020204" pitchFamily="34" charset="0"/>
              <a:buChar char="•"/>
            </a:pPr>
            <a:r>
              <a:rPr lang="en-US" sz="900" dirty="0">
                <a:latin typeface="Century Gothic" panose="020B0502020202020204" pitchFamily="34" charset="0"/>
              </a:rPr>
              <a:t>Keep operating the bank as an independent company</a:t>
            </a:r>
          </a:p>
        </p:txBody>
      </p:sp>
      <p:sp>
        <p:nvSpPr>
          <p:cNvPr id="58" name="TextBox 57">
            <a:extLst>
              <a:ext uri="{FF2B5EF4-FFF2-40B4-BE49-F238E27FC236}">
                <a16:creationId xmlns:a16="http://schemas.microsoft.com/office/drawing/2014/main" id="{D75B2101-4698-45E8-8921-7F747905B329}"/>
              </a:ext>
            </a:extLst>
          </p:cNvPr>
          <p:cNvSpPr txBox="1"/>
          <p:nvPr/>
        </p:nvSpPr>
        <p:spPr>
          <a:xfrm>
            <a:off x="6900445" y="5406143"/>
            <a:ext cx="3295650" cy="637290"/>
          </a:xfrm>
          <a:prstGeom prst="rect">
            <a:avLst/>
          </a:prstGeom>
          <a:noFill/>
        </p:spPr>
        <p:txBody>
          <a:bodyPr wrap="square" rtlCol="0">
            <a:spAutoFit/>
          </a:bodyPr>
          <a:lstStyle/>
          <a:p>
            <a:pPr>
              <a:lnSpc>
                <a:spcPts val="1600"/>
              </a:lnSpc>
            </a:pPr>
            <a:r>
              <a:rPr lang="en-US" sz="1100" b="1" dirty="0">
                <a:solidFill>
                  <a:schemeClr val="tx2"/>
                </a:solidFill>
                <a:latin typeface="Century Gothic" panose="020B0502020202020204" pitchFamily="34" charset="0"/>
              </a:rPr>
              <a:t>KEY SOURCES OF INSIGHTS</a:t>
            </a:r>
          </a:p>
          <a:p>
            <a:pPr marL="171450" indent="-171450">
              <a:lnSpc>
                <a:spcPts val="1400"/>
              </a:lnSpc>
              <a:buFont typeface="Arial" panose="020B0604020202020204" pitchFamily="34" charset="0"/>
              <a:buChar char="•"/>
            </a:pPr>
            <a:r>
              <a:rPr lang="en-US" sz="900" dirty="0">
                <a:latin typeface="Century Gothic" panose="020B0502020202020204" pitchFamily="34" charset="0"/>
              </a:rPr>
              <a:t>Pass Studies on Banking, CBN Website, Financial and Banking Databases and Journals etc.</a:t>
            </a:r>
          </a:p>
        </p:txBody>
      </p:sp>
      <p:sp>
        <p:nvSpPr>
          <p:cNvPr id="59" name="Rectangle 58">
            <a:extLst>
              <a:ext uri="{FF2B5EF4-FFF2-40B4-BE49-F238E27FC236}">
                <a16:creationId xmlns:a16="http://schemas.microsoft.com/office/drawing/2014/main" id="{BA5C12A3-AB93-4C60-88E4-A38F180D53C2}"/>
              </a:ext>
            </a:extLst>
          </p:cNvPr>
          <p:cNvSpPr/>
          <p:nvPr/>
        </p:nvSpPr>
        <p:spPr>
          <a:xfrm>
            <a:off x="2024063" y="1010668"/>
            <a:ext cx="8143874" cy="84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nchorCtr="0"/>
          <a:lstStyle/>
          <a:p>
            <a:pPr>
              <a:lnSpc>
                <a:spcPts val="1900"/>
              </a:lnSpc>
            </a:pPr>
            <a:r>
              <a:rPr lang="en-US" sz="1500" b="1" dirty="0">
                <a:latin typeface="Century Gothic" panose="020B0502020202020204" pitchFamily="34" charset="0"/>
              </a:rPr>
              <a:t>Basic question to be resolved:</a:t>
            </a:r>
          </a:p>
          <a:p>
            <a:pPr>
              <a:lnSpc>
                <a:spcPts val="1900"/>
              </a:lnSpc>
            </a:pPr>
            <a:r>
              <a:rPr lang="en-US" sz="1000" dirty="0">
                <a:latin typeface="Century Gothic" panose="020B0502020202020204" pitchFamily="34" charset="0"/>
              </a:rPr>
              <a:t>How can ABC Bank close the N1 billion profitability gap in 2 years and create a sustainable economic platform for the future?</a:t>
            </a:r>
          </a:p>
        </p:txBody>
      </p:sp>
      <p:grpSp>
        <p:nvGrpSpPr>
          <p:cNvPr id="10" name="Group 9">
            <a:extLst>
              <a:ext uri="{FF2B5EF4-FFF2-40B4-BE49-F238E27FC236}">
                <a16:creationId xmlns:a16="http://schemas.microsoft.com/office/drawing/2014/main" id="{BFB730D0-6490-4CB4-8F92-ADFC2960E3EF}"/>
              </a:ext>
            </a:extLst>
          </p:cNvPr>
          <p:cNvGrpSpPr/>
          <p:nvPr/>
        </p:nvGrpSpPr>
        <p:grpSpPr>
          <a:xfrm>
            <a:off x="6158334" y="5463270"/>
            <a:ext cx="523035" cy="523035"/>
            <a:chOff x="6158334" y="5555868"/>
            <a:chExt cx="523035" cy="523035"/>
          </a:xfrm>
        </p:grpSpPr>
        <p:sp>
          <p:nvSpPr>
            <p:cNvPr id="57" name="Oval 56">
              <a:extLst>
                <a:ext uri="{FF2B5EF4-FFF2-40B4-BE49-F238E27FC236}">
                  <a16:creationId xmlns:a16="http://schemas.microsoft.com/office/drawing/2014/main" id="{67860461-F749-45D4-AE50-048143594908}"/>
                </a:ext>
              </a:extLst>
            </p:cNvPr>
            <p:cNvSpPr/>
            <p:nvPr/>
          </p:nvSpPr>
          <p:spPr>
            <a:xfrm>
              <a:off x="6158334" y="5555868"/>
              <a:ext cx="523035" cy="523035"/>
            </a:xfrm>
            <a:prstGeom prst="ellipse">
              <a:avLst/>
            </a:prstGeom>
            <a:gradFill>
              <a:gsLst>
                <a:gs pos="0">
                  <a:schemeClr val="accent1">
                    <a:alpha val="8000"/>
                  </a:schemeClr>
                </a:gs>
                <a:gs pos="100000">
                  <a:schemeClr val="accent2">
                    <a:alpha val="8000"/>
                  </a:schemeClr>
                </a:gs>
              </a:gsLst>
              <a:lin ang="5400000" scaled="1"/>
            </a:gra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endParaRPr lang="en-US" sz="1000" b="1" dirty="0">
                <a:solidFill>
                  <a:schemeClr val="tx1"/>
                </a:solidFill>
                <a:latin typeface="Century Gothic" panose="020B0502020202020204" pitchFamily="34" charset="0"/>
              </a:endParaRPr>
            </a:p>
          </p:txBody>
        </p:sp>
        <p:sp>
          <p:nvSpPr>
            <p:cNvPr id="81" name="Freeform: Shape 80">
              <a:extLst>
                <a:ext uri="{FF2B5EF4-FFF2-40B4-BE49-F238E27FC236}">
                  <a16:creationId xmlns:a16="http://schemas.microsoft.com/office/drawing/2014/main" id="{3E17F03A-C341-40DE-A628-75B55A173534}"/>
                </a:ext>
              </a:extLst>
            </p:cNvPr>
            <p:cNvSpPr/>
            <p:nvPr/>
          </p:nvSpPr>
          <p:spPr>
            <a:xfrm>
              <a:off x="6312818" y="5693533"/>
              <a:ext cx="214066" cy="247704"/>
            </a:xfrm>
            <a:custGeom>
              <a:avLst/>
              <a:gdLst>
                <a:gd name="connsiteX0" fmla="*/ 592861 w 1544791"/>
                <a:gd name="connsiteY0" fmla="*/ 1671160 h 1787545"/>
                <a:gd name="connsiteX1" fmla="*/ 951876 w 1544791"/>
                <a:gd name="connsiteY1" fmla="*/ 1671160 h 1787545"/>
                <a:gd name="connsiteX2" fmla="*/ 971739 w 1544791"/>
                <a:gd name="connsiteY2" fmla="*/ 1691721 h 1787545"/>
                <a:gd name="connsiteX3" fmla="*/ 971227 w 1544791"/>
                <a:gd name="connsiteY3" fmla="*/ 1787545 h 1787545"/>
                <a:gd name="connsiteX4" fmla="*/ 573510 w 1544791"/>
                <a:gd name="connsiteY4" fmla="*/ 1787545 h 1787545"/>
                <a:gd name="connsiteX5" fmla="*/ 572999 w 1544791"/>
                <a:gd name="connsiteY5" fmla="*/ 1691721 h 1787545"/>
                <a:gd name="connsiteX6" fmla="*/ 592861 w 1544791"/>
                <a:gd name="connsiteY6" fmla="*/ 1671160 h 1787545"/>
                <a:gd name="connsiteX7" fmla="*/ 14474 w 1544791"/>
                <a:gd name="connsiteY7" fmla="*/ 680635 h 1787545"/>
                <a:gd name="connsiteX8" fmla="*/ 162350 w 1544791"/>
                <a:gd name="connsiteY8" fmla="*/ 680682 h 1787545"/>
                <a:gd name="connsiteX9" fmla="*/ 176492 w 1544791"/>
                <a:gd name="connsiteY9" fmla="*/ 693986 h 1787545"/>
                <a:gd name="connsiteX10" fmla="*/ 176538 w 1544791"/>
                <a:gd name="connsiteY10" fmla="*/ 784507 h 1787545"/>
                <a:gd name="connsiteX11" fmla="*/ 161048 w 1544791"/>
                <a:gd name="connsiteY11" fmla="*/ 798090 h 1787545"/>
                <a:gd name="connsiteX12" fmla="*/ 87970 w 1544791"/>
                <a:gd name="connsiteY12" fmla="*/ 797997 h 1787545"/>
                <a:gd name="connsiteX13" fmla="*/ 16660 w 1544791"/>
                <a:gd name="connsiteY13" fmla="*/ 798136 h 1787545"/>
                <a:gd name="connsiteX14" fmla="*/ 7 w 1544791"/>
                <a:gd name="connsiteY14" fmla="*/ 782274 h 1787545"/>
                <a:gd name="connsiteX15" fmla="*/ 100 w 1544791"/>
                <a:gd name="connsiteY15" fmla="*/ 695288 h 1787545"/>
                <a:gd name="connsiteX16" fmla="*/ 14474 w 1544791"/>
                <a:gd name="connsiteY16" fmla="*/ 680635 h 1787545"/>
                <a:gd name="connsiteX17" fmla="*/ 1527566 w 1544791"/>
                <a:gd name="connsiteY17" fmla="*/ 680496 h 1787545"/>
                <a:gd name="connsiteX18" fmla="*/ 1544777 w 1544791"/>
                <a:gd name="connsiteY18" fmla="*/ 697847 h 1787545"/>
                <a:gd name="connsiteX19" fmla="*/ 1544777 w 1544791"/>
                <a:gd name="connsiteY19" fmla="*/ 781298 h 1787545"/>
                <a:gd name="connsiteX20" fmla="*/ 1527287 w 1544791"/>
                <a:gd name="connsiteY20" fmla="*/ 798137 h 1787545"/>
                <a:gd name="connsiteX21" fmla="*/ 1457698 w 1544791"/>
                <a:gd name="connsiteY21" fmla="*/ 797951 h 1787545"/>
                <a:gd name="connsiteX22" fmla="*/ 1384621 w 1544791"/>
                <a:gd name="connsiteY22" fmla="*/ 798090 h 1787545"/>
                <a:gd name="connsiteX23" fmla="*/ 1368014 w 1544791"/>
                <a:gd name="connsiteY23" fmla="*/ 781856 h 1787545"/>
                <a:gd name="connsiteX24" fmla="*/ 1368014 w 1544791"/>
                <a:gd name="connsiteY24" fmla="*/ 696638 h 1787545"/>
                <a:gd name="connsiteX25" fmla="*/ 1384900 w 1544791"/>
                <a:gd name="connsiteY25" fmla="*/ 680543 h 1787545"/>
                <a:gd name="connsiteX26" fmla="*/ 1527566 w 1544791"/>
                <a:gd name="connsiteY26" fmla="*/ 680496 h 1787545"/>
                <a:gd name="connsiteX27" fmla="*/ 891569 w 1544791"/>
                <a:gd name="connsiteY27" fmla="*/ 600772 h 1787545"/>
                <a:gd name="connsiteX28" fmla="*/ 871171 w 1544791"/>
                <a:gd name="connsiteY28" fmla="*/ 617605 h 1787545"/>
                <a:gd name="connsiteX29" fmla="*/ 729574 w 1544791"/>
                <a:gd name="connsiteY29" fmla="*/ 769342 h 1787545"/>
                <a:gd name="connsiteX30" fmla="*/ 704036 w 1544791"/>
                <a:gd name="connsiteY30" fmla="*/ 770319 h 1787545"/>
                <a:gd name="connsiteX31" fmla="*/ 661008 w 1544791"/>
                <a:gd name="connsiteY31" fmla="*/ 732129 h 1787545"/>
                <a:gd name="connsiteX32" fmla="*/ 639564 w 1544791"/>
                <a:gd name="connsiteY32" fmla="*/ 733432 h 1787545"/>
                <a:gd name="connsiteX33" fmla="*/ 592210 w 1544791"/>
                <a:gd name="connsiteY33" fmla="*/ 786972 h 1787545"/>
                <a:gd name="connsiteX34" fmla="*/ 593466 w 1544791"/>
                <a:gd name="connsiteY34" fmla="*/ 810463 h 1787545"/>
                <a:gd name="connsiteX35" fmla="*/ 683848 w 1544791"/>
                <a:gd name="connsiteY35" fmla="*/ 889913 h 1787545"/>
                <a:gd name="connsiteX36" fmla="*/ 720224 w 1544791"/>
                <a:gd name="connsiteY36" fmla="*/ 904148 h 1787545"/>
                <a:gd name="connsiteX37" fmla="*/ 759159 w 1544791"/>
                <a:gd name="connsiteY37" fmla="*/ 887867 h 1787545"/>
                <a:gd name="connsiteX38" fmla="*/ 958390 w 1544791"/>
                <a:gd name="connsiteY38" fmla="*/ 675425 h 1787545"/>
                <a:gd name="connsiteX39" fmla="*/ 957273 w 1544791"/>
                <a:gd name="connsiteY39" fmla="*/ 657051 h 1787545"/>
                <a:gd name="connsiteX40" fmla="*/ 912525 w 1544791"/>
                <a:gd name="connsiteY40" fmla="*/ 615512 h 1787545"/>
                <a:gd name="connsiteX41" fmla="*/ 891569 w 1544791"/>
                <a:gd name="connsiteY41" fmla="*/ 600772 h 1787545"/>
                <a:gd name="connsiteX42" fmla="*/ 803096 w 1544791"/>
                <a:gd name="connsiteY42" fmla="*/ 300345 h 1787545"/>
                <a:gd name="connsiteX43" fmla="*/ 1215673 w 1544791"/>
                <a:gd name="connsiteY43" fmla="*/ 690450 h 1787545"/>
                <a:gd name="connsiteX44" fmla="*/ 1130733 w 1544791"/>
                <a:gd name="connsiteY44" fmla="*/ 1010857 h 1787545"/>
                <a:gd name="connsiteX45" fmla="*/ 981090 w 1544791"/>
                <a:gd name="connsiteY45" fmla="*/ 1366662 h 1787545"/>
                <a:gd name="connsiteX46" fmla="*/ 975275 w 1544791"/>
                <a:gd name="connsiteY46" fmla="*/ 1450020 h 1787545"/>
                <a:gd name="connsiteX47" fmla="*/ 908617 w 1544791"/>
                <a:gd name="connsiteY47" fmla="*/ 1516632 h 1787545"/>
                <a:gd name="connsiteX48" fmla="*/ 770835 w 1544791"/>
                <a:gd name="connsiteY48" fmla="*/ 1516632 h 1787545"/>
                <a:gd name="connsiteX49" fmla="*/ 634819 w 1544791"/>
                <a:gd name="connsiteY49" fmla="*/ 1516585 h 1787545"/>
                <a:gd name="connsiteX50" fmla="*/ 569417 w 1544791"/>
                <a:gd name="connsiteY50" fmla="*/ 1452159 h 1787545"/>
                <a:gd name="connsiteX51" fmla="*/ 485501 w 1544791"/>
                <a:gd name="connsiteY51" fmla="*/ 1120961 h 1787545"/>
                <a:gd name="connsiteX52" fmla="*/ 417307 w 1544791"/>
                <a:gd name="connsiteY52" fmla="*/ 1015741 h 1787545"/>
                <a:gd name="connsiteX53" fmla="*/ 325623 w 1544791"/>
                <a:gd name="connsiteY53" fmla="*/ 729245 h 1787545"/>
                <a:gd name="connsiteX54" fmla="*/ 711479 w 1544791"/>
                <a:gd name="connsiteY54" fmla="*/ 303386 h 1787545"/>
                <a:gd name="connsiteX55" fmla="*/ 803096 w 1544791"/>
                <a:gd name="connsiteY55" fmla="*/ 300345 h 1787545"/>
                <a:gd name="connsiteX56" fmla="*/ 275281 w 1544791"/>
                <a:gd name="connsiteY56" fmla="*/ 165389 h 1787545"/>
                <a:gd name="connsiteX57" fmla="*/ 286177 w 1544791"/>
                <a:gd name="connsiteY57" fmla="*/ 171233 h 1787545"/>
                <a:gd name="connsiteX58" fmla="*/ 383350 w 1544791"/>
                <a:gd name="connsiteY58" fmla="*/ 268546 h 1787545"/>
                <a:gd name="connsiteX59" fmla="*/ 389444 w 1544791"/>
                <a:gd name="connsiteY59" fmla="*/ 279710 h 1787545"/>
                <a:gd name="connsiteX60" fmla="*/ 382374 w 1544791"/>
                <a:gd name="connsiteY60" fmla="*/ 288269 h 1787545"/>
                <a:gd name="connsiteX61" fmla="*/ 319809 w 1544791"/>
                <a:gd name="connsiteY61" fmla="*/ 351252 h 1787545"/>
                <a:gd name="connsiteX62" fmla="*/ 298504 w 1544791"/>
                <a:gd name="connsiteY62" fmla="*/ 350554 h 1787545"/>
                <a:gd name="connsiteX63" fmla="*/ 203610 w 1544791"/>
                <a:gd name="connsiteY63" fmla="*/ 255893 h 1787545"/>
                <a:gd name="connsiteX64" fmla="*/ 203285 w 1544791"/>
                <a:gd name="connsiteY64" fmla="*/ 233286 h 1787545"/>
                <a:gd name="connsiteX65" fmla="*/ 264873 w 1544791"/>
                <a:gd name="connsiteY65" fmla="*/ 171791 h 1787545"/>
                <a:gd name="connsiteX66" fmla="*/ 275281 w 1544791"/>
                <a:gd name="connsiteY66" fmla="*/ 165389 h 1787545"/>
                <a:gd name="connsiteX67" fmla="*/ 1267690 w 1544791"/>
                <a:gd name="connsiteY67" fmla="*/ 164982 h 1787545"/>
                <a:gd name="connsiteX68" fmla="*/ 1276935 w 1544791"/>
                <a:gd name="connsiteY68" fmla="*/ 168906 h 1787545"/>
                <a:gd name="connsiteX69" fmla="*/ 1344524 w 1544791"/>
                <a:gd name="connsiteY69" fmla="*/ 236681 h 1787545"/>
                <a:gd name="connsiteX70" fmla="*/ 1348571 w 1544791"/>
                <a:gd name="connsiteY70" fmla="*/ 246868 h 1787545"/>
                <a:gd name="connsiteX71" fmla="*/ 1342709 w 1544791"/>
                <a:gd name="connsiteY71" fmla="*/ 253985 h 1787545"/>
                <a:gd name="connsiteX72" fmla="*/ 1245536 w 1544791"/>
                <a:gd name="connsiteY72" fmla="*/ 351298 h 1787545"/>
                <a:gd name="connsiteX73" fmla="*/ 1225488 w 1544791"/>
                <a:gd name="connsiteY73" fmla="*/ 351670 h 1787545"/>
                <a:gd name="connsiteX74" fmla="*/ 1161527 w 1544791"/>
                <a:gd name="connsiteY74" fmla="*/ 287617 h 1787545"/>
                <a:gd name="connsiteX75" fmla="*/ 1160876 w 1544791"/>
                <a:gd name="connsiteY75" fmla="*/ 268917 h 1787545"/>
                <a:gd name="connsiteX76" fmla="*/ 1259491 w 1544791"/>
                <a:gd name="connsiteY76" fmla="*/ 170581 h 1787545"/>
                <a:gd name="connsiteX77" fmla="*/ 1267690 w 1544791"/>
                <a:gd name="connsiteY77" fmla="*/ 164982 h 1787545"/>
                <a:gd name="connsiteX78" fmla="*/ 728085 w 1544791"/>
                <a:gd name="connsiteY78" fmla="*/ 5 h 1787545"/>
                <a:gd name="connsiteX79" fmla="*/ 816979 w 1544791"/>
                <a:gd name="connsiteY79" fmla="*/ 5 h 1787545"/>
                <a:gd name="connsiteX80" fmla="*/ 832143 w 1544791"/>
                <a:gd name="connsiteY80" fmla="*/ 15960 h 1787545"/>
                <a:gd name="connsiteX81" fmla="*/ 832190 w 1544791"/>
                <a:gd name="connsiteY81" fmla="*/ 139695 h 1787545"/>
                <a:gd name="connsiteX82" fmla="*/ 815723 w 1544791"/>
                <a:gd name="connsiteY82" fmla="*/ 156209 h 1787545"/>
                <a:gd name="connsiteX83" fmla="*/ 728597 w 1544791"/>
                <a:gd name="connsiteY83" fmla="*/ 156209 h 1787545"/>
                <a:gd name="connsiteX84" fmla="*/ 712502 w 1544791"/>
                <a:gd name="connsiteY84" fmla="*/ 139323 h 1787545"/>
                <a:gd name="connsiteX85" fmla="*/ 712596 w 1544791"/>
                <a:gd name="connsiteY85" fmla="*/ 78340 h 1787545"/>
                <a:gd name="connsiteX86" fmla="*/ 712549 w 1544791"/>
                <a:gd name="connsiteY86" fmla="*/ 15588 h 1787545"/>
                <a:gd name="connsiteX87" fmla="*/ 728085 w 1544791"/>
                <a:gd name="connsiteY87" fmla="*/ 5 h 178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544791" h="1787545">
                  <a:moveTo>
                    <a:pt x="592861" y="1671160"/>
                  </a:moveTo>
                  <a:cubicBezTo>
                    <a:pt x="712548" y="1671672"/>
                    <a:pt x="832189" y="1671672"/>
                    <a:pt x="951876" y="1671160"/>
                  </a:cubicBezTo>
                  <a:cubicBezTo>
                    <a:pt x="967506" y="1671114"/>
                    <a:pt x="972111" y="1677068"/>
                    <a:pt x="971739" y="1691721"/>
                  </a:cubicBezTo>
                  <a:cubicBezTo>
                    <a:pt x="970994" y="1723631"/>
                    <a:pt x="971320" y="1755588"/>
                    <a:pt x="971227" y="1787545"/>
                  </a:cubicBezTo>
                  <a:cubicBezTo>
                    <a:pt x="838655" y="1787545"/>
                    <a:pt x="706083" y="1787545"/>
                    <a:pt x="573510" y="1787545"/>
                  </a:cubicBezTo>
                  <a:cubicBezTo>
                    <a:pt x="573417" y="1755634"/>
                    <a:pt x="573742" y="1723631"/>
                    <a:pt x="572999" y="1691721"/>
                  </a:cubicBezTo>
                  <a:cubicBezTo>
                    <a:pt x="572626" y="1677068"/>
                    <a:pt x="577231" y="1671114"/>
                    <a:pt x="592861" y="1671160"/>
                  </a:cubicBezTo>
                  <a:close/>
                  <a:moveTo>
                    <a:pt x="14474" y="680635"/>
                  </a:moveTo>
                  <a:cubicBezTo>
                    <a:pt x="63781" y="680821"/>
                    <a:pt x="113043" y="680775"/>
                    <a:pt x="162350" y="680682"/>
                  </a:cubicBezTo>
                  <a:cubicBezTo>
                    <a:pt x="171561" y="680682"/>
                    <a:pt x="176492" y="684357"/>
                    <a:pt x="176492" y="693986"/>
                  </a:cubicBezTo>
                  <a:cubicBezTo>
                    <a:pt x="176398" y="724128"/>
                    <a:pt x="176352" y="754271"/>
                    <a:pt x="176538" y="784507"/>
                  </a:cubicBezTo>
                  <a:cubicBezTo>
                    <a:pt x="176631" y="795345"/>
                    <a:pt x="170724" y="798183"/>
                    <a:pt x="161048" y="798090"/>
                  </a:cubicBezTo>
                  <a:cubicBezTo>
                    <a:pt x="136673" y="797811"/>
                    <a:pt x="112345" y="797997"/>
                    <a:pt x="87970" y="797997"/>
                  </a:cubicBezTo>
                  <a:cubicBezTo>
                    <a:pt x="64200" y="797997"/>
                    <a:pt x="40431" y="797625"/>
                    <a:pt x="16660" y="798136"/>
                  </a:cubicBezTo>
                  <a:cubicBezTo>
                    <a:pt x="5077" y="798369"/>
                    <a:pt x="-225" y="794694"/>
                    <a:pt x="7" y="782274"/>
                  </a:cubicBezTo>
                  <a:cubicBezTo>
                    <a:pt x="565" y="753294"/>
                    <a:pt x="379" y="724268"/>
                    <a:pt x="100" y="695288"/>
                  </a:cubicBezTo>
                  <a:cubicBezTo>
                    <a:pt x="7" y="685054"/>
                    <a:pt x="4101" y="680589"/>
                    <a:pt x="14474" y="680635"/>
                  </a:cubicBezTo>
                  <a:close/>
                  <a:moveTo>
                    <a:pt x="1527566" y="680496"/>
                  </a:moveTo>
                  <a:cubicBezTo>
                    <a:pt x="1540312" y="680403"/>
                    <a:pt x="1545056" y="685102"/>
                    <a:pt x="1544777" y="697847"/>
                  </a:cubicBezTo>
                  <a:cubicBezTo>
                    <a:pt x="1544172" y="725664"/>
                    <a:pt x="1544126" y="753527"/>
                    <a:pt x="1544777" y="781298"/>
                  </a:cubicBezTo>
                  <a:cubicBezTo>
                    <a:pt x="1545103" y="794462"/>
                    <a:pt x="1539754" y="798462"/>
                    <a:pt x="1527287" y="798137"/>
                  </a:cubicBezTo>
                  <a:cubicBezTo>
                    <a:pt x="1504122" y="797486"/>
                    <a:pt x="1480910" y="797951"/>
                    <a:pt x="1457698" y="797951"/>
                  </a:cubicBezTo>
                  <a:cubicBezTo>
                    <a:pt x="1433324" y="797951"/>
                    <a:pt x="1408949" y="797579"/>
                    <a:pt x="1384621" y="798090"/>
                  </a:cubicBezTo>
                  <a:cubicBezTo>
                    <a:pt x="1372759" y="798323"/>
                    <a:pt x="1367828" y="793857"/>
                    <a:pt x="1368014" y="781856"/>
                  </a:cubicBezTo>
                  <a:cubicBezTo>
                    <a:pt x="1368433" y="753481"/>
                    <a:pt x="1368433" y="725059"/>
                    <a:pt x="1368014" y="696638"/>
                  </a:cubicBezTo>
                  <a:cubicBezTo>
                    <a:pt x="1367875" y="684497"/>
                    <a:pt x="1373317" y="680450"/>
                    <a:pt x="1384900" y="680543"/>
                  </a:cubicBezTo>
                  <a:cubicBezTo>
                    <a:pt x="1432487" y="680868"/>
                    <a:pt x="1480026" y="680962"/>
                    <a:pt x="1527566" y="680496"/>
                  </a:cubicBezTo>
                  <a:close/>
                  <a:moveTo>
                    <a:pt x="891569" y="600772"/>
                  </a:moveTo>
                  <a:cubicBezTo>
                    <a:pt x="886440" y="601057"/>
                    <a:pt x="881405" y="606604"/>
                    <a:pt x="871171" y="617605"/>
                  </a:cubicBezTo>
                  <a:cubicBezTo>
                    <a:pt x="824050" y="668262"/>
                    <a:pt x="776463" y="718500"/>
                    <a:pt x="729574" y="769342"/>
                  </a:cubicBezTo>
                  <a:cubicBezTo>
                    <a:pt x="720318" y="779343"/>
                    <a:pt x="713806" y="779902"/>
                    <a:pt x="704036" y="770319"/>
                  </a:cubicBezTo>
                  <a:cubicBezTo>
                    <a:pt x="690360" y="756923"/>
                    <a:pt x="674963" y="745293"/>
                    <a:pt x="661008" y="732129"/>
                  </a:cubicBezTo>
                  <a:cubicBezTo>
                    <a:pt x="652635" y="724221"/>
                    <a:pt x="646774" y="724873"/>
                    <a:pt x="639564" y="733432"/>
                  </a:cubicBezTo>
                  <a:cubicBezTo>
                    <a:pt x="624214" y="751666"/>
                    <a:pt x="608863" y="769947"/>
                    <a:pt x="592210" y="786972"/>
                  </a:cubicBezTo>
                  <a:cubicBezTo>
                    <a:pt x="582814" y="796601"/>
                    <a:pt x="583697" y="802090"/>
                    <a:pt x="593466" y="810463"/>
                  </a:cubicBezTo>
                  <a:cubicBezTo>
                    <a:pt x="623981" y="836512"/>
                    <a:pt x="653752" y="863399"/>
                    <a:pt x="683848" y="889913"/>
                  </a:cubicBezTo>
                  <a:cubicBezTo>
                    <a:pt x="694221" y="899031"/>
                    <a:pt x="705990" y="904845"/>
                    <a:pt x="720224" y="904148"/>
                  </a:cubicBezTo>
                  <a:cubicBezTo>
                    <a:pt x="735855" y="905031"/>
                    <a:pt x="748693" y="898984"/>
                    <a:pt x="759159" y="887867"/>
                  </a:cubicBezTo>
                  <a:cubicBezTo>
                    <a:pt x="825585" y="817068"/>
                    <a:pt x="891824" y="746084"/>
                    <a:pt x="958390" y="675425"/>
                  </a:cubicBezTo>
                  <a:cubicBezTo>
                    <a:pt x="965414" y="667936"/>
                    <a:pt x="964437" y="663378"/>
                    <a:pt x="957273" y="657051"/>
                  </a:cubicBezTo>
                  <a:cubicBezTo>
                    <a:pt x="942016" y="643562"/>
                    <a:pt x="927316" y="629514"/>
                    <a:pt x="912525" y="615512"/>
                  </a:cubicBezTo>
                  <a:cubicBezTo>
                    <a:pt x="901919" y="605465"/>
                    <a:pt x="896697" y="600487"/>
                    <a:pt x="891569" y="600772"/>
                  </a:cubicBezTo>
                  <a:close/>
                  <a:moveTo>
                    <a:pt x="803096" y="300345"/>
                  </a:moveTo>
                  <a:cubicBezTo>
                    <a:pt x="1012936" y="314648"/>
                    <a:pt x="1189665" y="474485"/>
                    <a:pt x="1215673" y="690450"/>
                  </a:cubicBezTo>
                  <a:cubicBezTo>
                    <a:pt x="1229861" y="808230"/>
                    <a:pt x="1201625" y="916009"/>
                    <a:pt x="1130733" y="1010857"/>
                  </a:cubicBezTo>
                  <a:cubicBezTo>
                    <a:pt x="1051144" y="1117380"/>
                    <a:pt x="998859" y="1234601"/>
                    <a:pt x="981090" y="1366662"/>
                  </a:cubicBezTo>
                  <a:cubicBezTo>
                    <a:pt x="977368" y="1394293"/>
                    <a:pt x="975415" y="1422063"/>
                    <a:pt x="975275" y="1450020"/>
                  </a:cubicBezTo>
                  <a:cubicBezTo>
                    <a:pt x="975089" y="1494350"/>
                    <a:pt x="952436" y="1516585"/>
                    <a:pt x="908617" y="1516632"/>
                  </a:cubicBezTo>
                  <a:cubicBezTo>
                    <a:pt x="862659" y="1516678"/>
                    <a:pt x="816746" y="1516632"/>
                    <a:pt x="770835" y="1516632"/>
                  </a:cubicBezTo>
                  <a:cubicBezTo>
                    <a:pt x="725481" y="1516585"/>
                    <a:pt x="680173" y="1516678"/>
                    <a:pt x="634819" y="1516585"/>
                  </a:cubicBezTo>
                  <a:cubicBezTo>
                    <a:pt x="593187" y="1516492"/>
                    <a:pt x="569742" y="1493885"/>
                    <a:pt x="569417" y="1452159"/>
                  </a:cubicBezTo>
                  <a:cubicBezTo>
                    <a:pt x="568533" y="1334845"/>
                    <a:pt x="539879" y="1224647"/>
                    <a:pt x="485501" y="1120961"/>
                  </a:cubicBezTo>
                  <a:cubicBezTo>
                    <a:pt x="466011" y="1083795"/>
                    <a:pt x="442566" y="1049233"/>
                    <a:pt x="417307" y="1015741"/>
                  </a:cubicBezTo>
                  <a:cubicBezTo>
                    <a:pt x="353347" y="930988"/>
                    <a:pt x="322414" y="835163"/>
                    <a:pt x="325623" y="729245"/>
                  </a:cubicBezTo>
                  <a:cubicBezTo>
                    <a:pt x="332136" y="514618"/>
                    <a:pt x="498153" y="331993"/>
                    <a:pt x="711479" y="303386"/>
                  </a:cubicBezTo>
                  <a:cubicBezTo>
                    <a:pt x="742466" y="299229"/>
                    <a:pt x="773118" y="298302"/>
                    <a:pt x="803096" y="300345"/>
                  </a:cubicBezTo>
                  <a:close/>
                  <a:moveTo>
                    <a:pt x="275281" y="165389"/>
                  </a:moveTo>
                  <a:cubicBezTo>
                    <a:pt x="278630" y="165186"/>
                    <a:pt x="282060" y="167023"/>
                    <a:pt x="286177" y="171233"/>
                  </a:cubicBezTo>
                  <a:cubicBezTo>
                    <a:pt x="318274" y="203981"/>
                    <a:pt x="350929" y="236123"/>
                    <a:pt x="383350" y="268546"/>
                  </a:cubicBezTo>
                  <a:cubicBezTo>
                    <a:pt x="386141" y="271383"/>
                    <a:pt x="389490" y="273988"/>
                    <a:pt x="389444" y="279710"/>
                  </a:cubicBezTo>
                  <a:cubicBezTo>
                    <a:pt x="387444" y="282128"/>
                    <a:pt x="385165" y="285431"/>
                    <a:pt x="382374" y="288269"/>
                  </a:cubicBezTo>
                  <a:cubicBezTo>
                    <a:pt x="361487" y="309294"/>
                    <a:pt x="340229" y="329854"/>
                    <a:pt x="319809" y="351252"/>
                  </a:cubicBezTo>
                  <a:cubicBezTo>
                    <a:pt x="311529" y="359951"/>
                    <a:pt x="306040" y="358230"/>
                    <a:pt x="298504" y="350554"/>
                  </a:cubicBezTo>
                  <a:cubicBezTo>
                    <a:pt x="267152" y="318690"/>
                    <a:pt x="235614" y="287106"/>
                    <a:pt x="203610" y="255893"/>
                  </a:cubicBezTo>
                  <a:cubicBezTo>
                    <a:pt x="195098" y="247613"/>
                    <a:pt x="194214" y="241892"/>
                    <a:pt x="203285" y="233286"/>
                  </a:cubicBezTo>
                  <a:cubicBezTo>
                    <a:pt x="224310" y="213330"/>
                    <a:pt x="244731" y="192677"/>
                    <a:pt x="264873" y="171791"/>
                  </a:cubicBezTo>
                  <a:cubicBezTo>
                    <a:pt x="268664" y="167837"/>
                    <a:pt x="271932" y="165593"/>
                    <a:pt x="275281" y="165389"/>
                  </a:cubicBezTo>
                  <a:close/>
                  <a:moveTo>
                    <a:pt x="1267690" y="164982"/>
                  </a:moveTo>
                  <a:cubicBezTo>
                    <a:pt x="1270481" y="164383"/>
                    <a:pt x="1273446" y="165371"/>
                    <a:pt x="1276935" y="168906"/>
                  </a:cubicBezTo>
                  <a:cubicBezTo>
                    <a:pt x="1299356" y="191653"/>
                    <a:pt x="1322056" y="214074"/>
                    <a:pt x="1344524" y="236681"/>
                  </a:cubicBezTo>
                  <a:cubicBezTo>
                    <a:pt x="1346943" y="239100"/>
                    <a:pt x="1349594" y="241612"/>
                    <a:pt x="1348571" y="246868"/>
                  </a:cubicBezTo>
                  <a:cubicBezTo>
                    <a:pt x="1347082" y="248729"/>
                    <a:pt x="1345128" y="251566"/>
                    <a:pt x="1342709" y="253985"/>
                  </a:cubicBezTo>
                  <a:cubicBezTo>
                    <a:pt x="1310334" y="286454"/>
                    <a:pt x="1277726" y="318643"/>
                    <a:pt x="1245536" y="351298"/>
                  </a:cubicBezTo>
                  <a:cubicBezTo>
                    <a:pt x="1238326" y="358601"/>
                    <a:pt x="1233023" y="359485"/>
                    <a:pt x="1225488" y="351670"/>
                  </a:cubicBezTo>
                  <a:cubicBezTo>
                    <a:pt x="1204509" y="329993"/>
                    <a:pt x="1183064" y="308735"/>
                    <a:pt x="1161527" y="287617"/>
                  </a:cubicBezTo>
                  <a:cubicBezTo>
                    <a:pt x="1154875" y="281151"/>
                    <a:pt x="1153573" y="276127"/>
                    <a:pt x="1160876" y="268917"/>
                  </a:cubicBezTo>
                  <a:cubicBezTo>
                    <a:pt x="1193949" y="236355"/>
                    <a:pt x="1226743" y="203468"/>
                    <a:pt x="1259491" y="170581"/>
                  </a:cubicBezTo>
                  <a:cubicBezTo>
                    <a:pt x="1262282" y="167767"/>
                    <a:pt x="1264899" y="165580"/>
                    <a:pt x="1267690" y="164982"/>
                  </a:cubicBezTo>
                  <a:close/>
                  <a:moveTo>
                    <a:pt x="728085" y="5"/>
                  </a:moveTo>
                  <a:cubicBezTo>
                    <a:pt x="757716" y="424"/>
                    <a:pt x="787347" y="424"/>
                    <a:pt x="816979" y="5"/>
                  </a:cubicBezTo>
                  <a:cubicBezTo>
                    <a:pt x="828608" y="-134"/>
                    <a:pt x="832190" y="5448"/>
                    <a:pt x="832143" y="15960"/>
                  </a:cubicBezTo>
                  <a:cubicBezTo>
                    <a:pt x="832003" y="57220"/>
                    <a:pt x="831910" y="98435"/>
                    <a:pt x="832190" y="139695"/>
                  </a:cubicBezTo>
                  <a:cubicBezTo>
                    <a:pt x="832283" y="151418"/>
                    <a:pt x="827863" y="156441"/>
                    <a:pt x="815723" y="156209"/>
                  </a:cubicBezTo>
                  <a:cubicBezTo>
                    <a:pt x="786696" y="155697"/>
                    <a:pt x="757623" y="155651"/>
                    <a:pt x="728597" y="156209"/>
                  </a:cubicBezTo>
                  <a:cubicBezTo>
                    <a:pt x="716131" y="156441"/>
                    <a:pt x="712316" y="150673"/>
                    <a:pt x="712502" y="139323"/>
                  </a:cubicBezTo>
                  <a:cubicBezTo>
                    <a:pt x="712828" y="118996"/>
                    <a:pt x="712596" y="98668"/>
                    <a:pt x="712596" y="78340"/>
                  </a:cubicBezTo>
                  <a:cubicBezTo>
                    <a:pt x="712596" y="57408"/>
                    <a:pt x="712781" y="36521"/>
                    <a:pt x="712549" y="15588"/>
                  </a:cubicBezTo>
                  <a:cubicBezTo>
                    <a:pt x="712409" y="4750"/>
                    <a:pt x="716735" y="-181"/>
                    <a:pt x="728085" y="5"/>
                  </a:cubicBezTo>
                  <a:close/>
                </a:path>
              </a:pathLst>
            </a:custGeom>
            <a:gradFill>
              <a:gsLst>
                <a:gs pos="0">
                  <a:schemeClr val="accent1"/>
                </a:gs>
                <a:gs pos="100000">
                  <a:schemeClr val="accent2"/>
                </a:gs>
              </a:gsLst>
              <a:lin ang="5400000" scaled="1"/>
            </a:gradFill>
            <a:ln w="4652" cap="flat">
              <a:no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FA9FA1CC-32F4-4D15-8F46-D786D360AC75}"/>
              </a:ext>
            </a:extLst>
          </p:cNvPr>
          <p:cNvGrpSpPr/>
          <p:nvPr/>
        </p:nvGrpSpPr>
        <p:grpSpPr>
          <a:xfrm>
            <a:off x="6158334" y="3916587"/>
            <a:ext cx="523035" cy="523035"/>
            <a:chOff x="6158334" y="4009185"/>
            <a:chExt cx="523035" cy="523035"/>
          </a:xfrm>
        </p:grpSpPr>
        <p:sp>
          <p:nvSpPr>
            <p:cNvPr id="52" name="Oval 51">
              <a:extLst>
                <a:ext uri="{FF2B5EF4-FFF2-40B4-BE49-F238E27FC236}">
                  <a16:creationId xmlns:a16="http://schemas.microsoft.com/office/drawing/2014/main" id="{3CAD678C-C386-43D2-BC34-429E4B454ABC}"/>
                </a:ext>
              </a:extLst>
            </p:cNvPr>
            <p:cNvSpPr/>
            <p:nvPr/>
          </p:nvSpPr>
          <p:spPr>
            <a:xfrm>
              <a:off x="6158334" y="4009185"/>
              <a:ext cx="523035" cy="523035"/>
            </a:xfrm>
            <a:prstGeom prst="ellipse">
              <a:avLst/>
            </a:prstGeom>
            <a:gradFill>
              <a:gsLst>
                <a:gs pos="0">
                  <a:schemeClr val="accent1">
                    <a:alpha val="8000"/>
                  </a:schemeClr>
                </a:gs>
                <a:gs pos="100000">
                  <a:schemeClr val="accent2">
                    <a:alpha val="8000"/>
                  </a:schemeClr>
                </a:gs>
              </a:gsLst>
              <a:lin ang="5400000" scaled="1"/>
            </a:gra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endParaRPr lang="en-US" sz="1000" b="1" dirty="0">
                <a:solidFill>
                  <a:schemeClr val="tx1"/>
                </a:solidFill>
                <a:latin typeface="Century Gothic" panose="020B0502020202020204" pitchFamily="34" charset="0"/>
              </a:endParaRPr>
            </a:p>
          </p:txBody>
        </p:sp>
        <p:sp>
          <p:nvSpPr>
            <p:cNvPr id="14341" name="Freeform: Shape 14340">
              <a:extLst>
                <a:ext uri="{FF2B5EF4-FFF2-40B4-BE49-F238E27FC236}">
                  <a16:creationId xmlns:a16="http://schemas.microsoft.com/office/drawing/2014/main" id="{3589FC4E-CDA3-444F-BF47-8F58A74BEFFB}"/>
                </a:ext>
              </a:extLst>
            </p:cNvPr>
            <p:cNvSpPr/>
            <p:nvPr/>
          </p:nvSpPr>
          <p:spPr>
            <a:xfrm>
              <a:off x="6315361" y="4163983"/>
              <a:ext cx="208980" cy="213438"/>
            </a:xfrm>
            <a:custGeom>
              <a:avLst/>
              <a:gdLst>
                <a:gd name="connsiteX0" fmla="*/ 1242530 w 1744372"/>
                <a:gd name="connsiteY0" fmla="*/ 0 h 1781585"/>
                <a:gd name="connsiteX1" fmla="*/ 1387010 w 1744372"/>
                <a:gd name="connsiteY1" fmla="*/ 36422 h 1781585"/>
                <a:gd name="connsiteX2" fmla="*/ 1683367 w 1744372"/>
                <a:gd name="connsiteY2" fmla="*/ 302218 h 1781585"/>
                <a:gd name="connsiteX3" fmla="*/ 1747002 w 1744372"/>
                <a:gd name="connsiteY3" fmla="*/ 559548 h 1781585"/>
                <a:gd name="connsiteX4" fmla="*/ 1650294 w 1744372"/>
                <a:gd name="connsiteY4" fmla="*/ 877396 h 1781585"/>
                <a:gd name="connsiteX5" fmla="*/ 1350401 w 1744372"/>
                <a:gd name="connsiteY5" fmla="*/ 1100117 h 1781585"/>
                <a:gd name="connsiteX6" fmla="*/ 934497 w 1744372"/>
                <a:gd name="connsiteY6" fmla="*/ 1067556 h 1781585"/>
                <a:gd name="connsiteX7" fmla="*/ 895888 w 1744372"/>
                <a:gd name="connsiteY7" fmla="*/ 1073231 h 1781585"/>
                <a:gd name="connsiteX8" fmla="*/ 573714 w 1744372"/>
                <a:gd name="connsiteY8" fmla="*/ 1395591 h 1781585"/>
                <a:gd name="connsiteX9" fmla="*/ 574133 w 1744372"/>
                <a:gd name="connsiteY9" fmla="*/ 1427222 h 1781585"/>
                <a:gd name="connsiteX10" fmla="*/ 682609 w 1744372"/>
                <a:gd name="connsiteY10" fmla="*/ 1535234 h 1781585"/>
                <a:gd name="connsiteX11" fmla="*/ 682702 w 1744372"/>
                <a:gd name="connsiteY11" fmla="*/ 1627616 h 1781585"/>
                <a:gd name="connsiteX12" fmla="*/ 549805 w 1744372"/>
                <a:gd name="connsiteY12" fmla="*/ 1760420 h 1781585"/>
                <a:gd name="connsiteX13" fmla="*/ 457283 w 1744372"/>
                <a:gd name="connsiteY13" fmla="*/ 1760467 h 1781585"/>
                <a:gd name="connsiteX14" fmla="*/ 345550 w 1744372"/>
                <a:gd name="connsiteY14" fmla="*/ 1648362 h 1781585"/>
                <a:gd name="connsiteX15" fmla="*/ 320803 w 1744372"/>
                <a:gd name="connsiteY15" fmla="*/ 1648734 h 1781585"/>
                <a:gd name="connsiteX16" fmla="*/ 247167 w 1744372"/>
                <a:gd name="connsiteY16" fmla="*/ 1722696 h 1781585"/>
                <a:gd name="connsiteX17" fmla="*/ 157530 w 1744372"/>
                <a:gd name="connsiteY17" fmla="*/ 1722789 h 1781585"/>
                <a:gd name="connsiteX18" fmla="*/ 22213 w 1744372"/>
                <a:gd name="connsiteY18" fmla="*/ 1587472 h 1781585"/>
                <a:gd name="connsiteX19" fmla="*/ 21887 w 1744372"/>
                <a:gd name="connsiteY19" fmla="*/ 1497648 h 1781585"/>
                <a:gd name="connsiteX20" fmla="*/ 572225 w 1744372"/>
                <a:gd name="connsiteY20" fmla="*/ 948380 h 1781585"/>
                <a:gd name="connsiteX21" fmla="*/ 675865 w 1744372"/>
                <a:gd name="connsiteY21" fmla="*/ 845393 h 1781585"/>
                <a:gd name="connsiteX22" fmla="*/ 680516 w 1744372"/>
                <a:gd name="connsiteY22" fmla="*/ 815622 h 1781585"/>
                <a:gd name="connsiteX23" fmla="*/ 619300 w 1744372"/>
                <a:gd name="connsiteY23" fmla="*/ 564711 h 1781585"/>
                <a:gd name="connsiteX24" fmla="*/ 1015668 w 1744372"/>
                <a:gd name="connsiteY24" fmla="*/ 23630 h 1781585"/>
                <a:gd name="connsiteX25" fmla="*/ 1124145 w 1744372"/>
                <a:gd name="connsiteY25" fmla="*/ 93 h 1781585"/>
                <a:gd name="connsiteX26" fmla="*/ 1242530 w 1744372"/>
                <a:gd name="connsiteY26" fmla="*/ 0 h 1781585"/>
                <a:gd name="connsiteX27" fmla="*/ 1459204 w 1744372"/>
                <a:gd name="connsiteY27" fmla="*/ 563595 h 1781585"/>
                <a:gd name="connsiteX28" fmla="*/ 1193176 w 1744372"/>
                <a:gd name="connsiteY28" fmla="*/ 285565 h 1781585"/>
                <a:gd name="connsiteX29" fmla="*/ 906401 w 1744372"/>
                <a:gd name="connsiteY29" fmla="*/ 553315 h 1781585"/>
                <a:gd name="connsiteX30" fmla="*/ 1169173 w 1744372"/>
                <a:gd name="connsiteY30" fmla="*/ 838415 h 1781585"/>
                <a:gd name="connsiteX31" fmla="*/ 1459204 w 1744372"/>
                <a:gd name="connsiteY31" fmla="*/ 563595 h 178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44372" h="1781585">
                  <a:moveTo>
                    <a:pt x="1242530" y="0"/>
                  </a:moveTo>
                  <a:cubicBezTo>
                    <a:pt x="1291558" y="8699"/>
                    <a:pt x="1340354" y="17816"/>
                    <a:pt x="1387010" y="36422"/>
                  </a:cubicBezTo>
                  <a:cubicBezTo>
                    <a:pt x="1518420" y="88847"/>
                    <a:pt x="1617081" y="177461"/>
                    <a:pt x="1683367" y="302218"/>
                  </a:cubicBezTo>
                  <a:cubicBezTo>
                    <a:pt x="1726069" y="382599"/>
                    <a:pt x="1746816" y="469166"/>
                    <a:pt x="1747002" y="559548"/>
                  </a:cubicBezTo>
                  <a:cubicBezTo>
                    <a:pt x="1747281" y="674816"/>
                    <a:pt x="1715417" y="781804"/>
                    <a:pt x="1650294" y="877396"/>
                  </a:cubicBezTo>
                  <a:cubicBezTo>
                    <a:pt x="1576286" y="986012"/>
                    <a:pt x="1476275" y="1061741"/>
                    <a:pt x="1350401" y="1100117"/>
                  </a:cubicBezTo>
                  <a:cubicBezTo>
                    <a:pt x="1208061" y="1143517"/>
                    <a:pt x="1068650" y="1133051"/>
                    <a:pt x="934497" y="1067556"/>
                  </a:cubicBezTo>
                  <a:cubicBezTo>
                    <a:pt x="918495" y="1059741"/>
                    <a:pt x="909145" y="1059834"/>
                    <a:pt x="895888" y="1073231"/>
                  </a:cubicBezTo>
                  <a:cubicBezTo>
                    <a:pt x="789132" y="1181289"/>
                    <a:pt x="681633" y="1288649"/>
                    <a:pt x="573714" y="1395591"/>
                  </a:cubicBezTo>
                  <a:cubicBezTo>
                    <a:pt x="560829" y="1408336"/>
                    <a:pt x="561713" y="1415314"/>
                    <a:pt x="574133" y="1427222"/>
                  </a:cubicBezTo>
                  <a:cubicBezTo>
                    <a:pt x="610974" y="1462528"/>
                    <a:pt x="646652" y="1498997"/>
                    <a:pt x="682609" y="1535234"/>
                  </a:cubicBezTo>
                  <a:cubicBezTo>
                    <a:pt x="713543" y="1566400"/>
                    <a:pt x="713543" y="1596682"/>
                    <a:pt x="682702" y="1627616"/>
                  </a:cubicBezTo>
                  <a:cubicBezTo>
                    <a:pt x="638465" y="1671946"/>
                    <a:pt x="594228" y="1716276"/>
                    <a:pt x="549805" y="1760420"/>
                  </a:cubicBezTo>
                  <a:cubicBezTo>
                    <a:pt x="519150" y="1790889"/>
                    <a:pt x="487891" y="1790889"/>
                    <a:pt x="457283" y="1760467"/>
                  </a:cubicBezTo>
                  <a:cubicBezTo>
                    <a:pt x="419837" y="1723300"/>
                    <a:pt x="382298" y="1686226"/>
                    <a:pt x="345550" y="1648362"/>
                  </a:cubicBezTo>
                  <a:cubicBezTo>
                    <a:pt x="335782" y="1638314"/>
                    <a:pt x="330153" y="1638873"/>
                    <a:pt x="320803" y="1648734"/>
                  </a:cubicBezTo>
                  <a:cubicBezTo>
                    <a:pt x="296893" y="1673993"/>
                    <a:pt x="271961" y="1698274"/>
                    <a:pt x="247167" y="1722696"/>
                  </a:cubicBezTo>
                  <a:cubicBezTo>
                    <a:pt x="217536" y="1751908"/>
                    <a:pt x="186789" y="1751908"/>
                    <a:pt x="157530" y="1722789"/>
                  </a:cubicBezTo>
                  <a:cubicBezTo>
                    <a:pt x="112316" y="1677807"/>
                    <a:pt x="67195" y="1632686"/>
                    <a:pt x="22213" y="1587472"/>
                  </a:cubicBezTo>
                  <a:cubicBezTo>
                    <a:pt x="-7046" y="1558073"/>
                    <a:pt x="-7651" y="1527186"/>
                    <a:pt x="21887" y="1497648"/>
                  </a:cubicBezTo>
                  <a:cubicBezTo>
                    <a:pt x="205163" y="1314373"/>
                    <a:pt x="388764" y="1131470"/>
                    <a:pt x="572225" y="948380"/>
                  </a:cubicBezTo>
                  <a:cubicBezTo>
                    <a:pt x="606694" y="913958"/>
                    <a:pt x="640744" y="879117"/>
                    <a:pt x="675865" y="845393"/>
                  </a:cubicBezTo>
                  <a:cubicBezTo>
                    <a:pt x="686191" y="835485"/>
                    <a:pt x="686936" y="827995"/>
                    <a:pt x="680516" y="815622"/>
                  </a:cubicBezTo>
                  <a:cubicBezTo>
                    <a:pt x="639675" y="737055"/>
                    <a:pt x="619114" y="652953"/>
                    <a:pt x="619300" y="564711"/>
                  </a:cubicBezTo>
                  <a:cubicBezTo>
                    <a:pt x="619905" y="313940"/>
                    <a:pt x="778759" y="98987"/>
                    <a:pt x="1015668" y="23630"/>
                  </a:cubicBezTo>
                  <a:cubicBezTo>
                    <a:pt x="1051067" y="12373"/>
                    <a:pt x="1087815" y="7071"/>
                    <a:pt x="1124145" y="93"/>
                  </a:cubicBezTo>
                  <a:cubicBezTo>
                    <a:pt x="1163638" y="0"/>
                    <a:pt x="1203084" y="0"/>
                    <a:pt x="1242530" y="0"/>
                  </a:cubicBezTo>
                  <a:close/>
                  <a:moveTo>
                    <a:pt x="1459204" y="563595"/>
                  </a:moveTo>
                  <a:cubicBezTo>
                    <a:pt x="1461995" y="415998"/>
                    <a:pt x="1340168" y="290636"/>
                    <a:pt x="1193176" y="285565"/>
                  </a:cubicBezTo>
                  <a:cubicBezTo>
                    <a:pt x="1043671" y="280402"/>
                    <a:pt x="911099" y="396321"/>
                    <a:pt x="906401" y="553315"/>
                  </a:cubicBezTo>
                  <a:cubicBezTo>
                    <a:pt x="901889" y="704866"/>
                    <a:pt x="1023018" y="832461"/>
                    <a:pt x="1169173" y="838415"/>
                  </a:cubicBezTo>
                  <a:cubicBezTo>
                    <a:pt x="1323980" y="844648"/>
                    <a:pt x="1459390" y="722542"/>
                    <a:pt x="1459204" y="563595"/>
                  </a:cubicBezTo>
                  <a:close/>
                </a:path>
              </a:pathLst>
            </a:custGeom>
            <a:gradFill>
              <a:gsLst>
                <a:gs pos="0">
                  <a:schemeClr val="accent1"/>
                </a:gs>
                <a:gs pos="100000">
                  <a:schemeClr val="accent2"/>
                </a:gs>
              </a:gsLst>
              <a:lin ang="5400000" scaled="1"/>
            </a:gradFill>
            <a:ln w="4652" cap="flat">
              <a:noFill/>
              <a:prstDash val="solid"/>
              <a:miter/>
            </a:ln>
          </p:spPr>
          <p:txBody>
            <a:bodyPr rtlCol="0" anchor="ctr"/>
            <a:lstStyle/>
            <a:p>
              <a:endParaRPr lang="en-US" dirty="0"/>
            </a:p>
          </p:txBody>
        </p:sp>
      </p:grpSp>
      <p:grpSp>
        <p:nvGrpSpPr>
          <p:cNvPr id="3" name="Group 2">
            <a:extLst>
              <a:ext uri="{FF2B5EF4-FFF2-40B4-BE49-F238E27FC236}">
                <a16:creationId xmlns:a16="http://schemas.microsoft.com/office/drawing/2014/main" id="{445DBC51-2564-4EEF-A535-8956118EE5CD}"/>
              </a:ext>
            </a:extLst>
          </p:cNvPr>
          <p:cNvGrpSpPr/>
          <p:nvPr/>
        </p:nvGrpSpPr>
        <p:grpSpPr>
          <a:xfrm>
            <a:off x="1281952" y="2369904"/>
            <a:ext cx="523035" cy="523035"/>
            <a:chOff x="1281952" y="2462502"/>
            <a:chExt cx="523035" cy="523035"/>
          </a:xfrm>
        </p:grpSpPr>
        <p:sp>
          <p:nvSpPr>
            <p:cNvPr id="21" name="Oval 20">
              <a:extLst>
                <a:ext uri="{FF2B5EF4-FFF2-40B4-BE49-F238E27FC236}">
                  <a16:creationId xmlns:a16="http://schemas.microsoft.com/office/drawing/2014/main" id="{03BE43BE-F16B-42B6-9573-C2B0D503C1F2}"/>
                </a:ext>
              </a:extLst>
            </p:cNvPr>
            <p:cNvSpPr/>
            <p:nvPr/>
          </p:nvSpPr>
          <p:spPr>
            <a:xfrm>
              <a:off x="1281952" y="2462502"/>
              <a:ext cx="523035" cy="523035"/>
            </a:xfrm>
            <a:prstGeom prst="ellipse">
              <a:avLst/>
            </a:prstGeom>
            <a:gradFill>
              <a:gsLst>
                <a:gs pos="0">
                  <a:schemeClr val="accent1">
                    <a:alpha val="8000"/>
                  </a:schemeClr>
                </a:gs>
                <a:gs pos="100000">
                  <a:schemeClr val="accent2">
                    <a:alpha val="8000"/>
                  </a:schemeClr>
                </a:gs>
              </a:gsLst>
              <a:lin ang="5400000" scaled="1"/>
            </a:gra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endParaRPr lang="en-US" sz="2000" b="1" dirty="0">
                <a:gradFill>
                  <a:gsLst>
                    <a:gs pos="0">
                      <a:schemeClr val="accent1"/>
                    </a:gs>
                    <a:gs pos="100000">
                      <a:schemeClr val="accent2"/>
                    </a:gs>
                  </a:gsLst>
                  <a:lin ang="5400000" scaled="1"/>
                </a:gradFill>
                <a:latin typeface="Century Gothic" panose="020B0502020202020204" pitchFamily="34" charset="0"/>
              </a:endParaRPr>
            </a:p>
          </p:txBody>
        </p:sp>
        <p:sp>
          <p:nvSpPr>
            <p:cNvPr id="14342" name="Freeform: Shape 14341">
              <a:extLst>
                <a:ext uri="{FF2B5EF4-FFF2-40B4-BE49-F238E27FC236}">
                  <a16:creationId xmlns:a16="http://schemas.microsoft.com/office/drawing/2014/main" id="{9656BA39-5331-40FC-8AD0-32D0896B8D4D}"/>
                </a:ext>
              </a:extLst>
            </p:cNvPr>
            <p:cNvSpPr/>
            <p:nvPr/>
          </p:nvSpPr>
          <p:spPr>
            <a:xfrm>
              <a:off x="1424825" y="2605375"/>
              <a:ext cx="237288" cy="237288"/>
            </a:xfrm>
            <a:custGeom>
              <a:avLst/>
              <a:gdLst>
                <a:gd name="connsiteX0" fmla="*/ 231019 w 1674597"/>
                <a:gd name="connsiteY0" fmla="*/ 244 h 1674597"/>
                <a:gd name="connsiteX1" fmla="*/ 315866 w 1674597"/>
                <a:gd name="connsiteY1" fmla="*/ 3361 h 1674597"/>
                <a:gd name="connsiteX2" fmla="*/ 450066 w 1674597"/>
                <a:gd name="connsiteY2" fmla="*/ 168029 h 1674597"/>
                <a:gd name="connsiteX3" fmla="*/ 450159 w 1674597"/>
                <a:gd name="connsiteY3" fmla="*/ 185473 h 1674597"/>
                <a:gd name="connsiteX4" fmla="*/ 462579 w 1674597"/>
                <a:gd name="connsiteY4" fmla="*/ 199102 h 1674597"/>
                <a:gd name="connsiteX5" fmla="*/ 723211 w 1674597"/>
                <a:gd name="connsiteY5" fmla="*/ 234222 h 1674597"/>
                <a:gd name="connsiteX6" fmla="*/ 1045943 w 1674597"/>
                <a:gd name="connsiteY6" fmla="*/ 278274 h 1674597"/>
                <a:gd name="connsiteX7" fmla="*/ 1218566 w 1674597"/>
                <a:gd name="connsiteY7" fmla="*/ 301532 h 1674597"/>
                <a:gd name="connsiteX8" fmla="*/ 1235685 w 1674597"/>
                <a:gd name="connsiteY8" fmla="*/ 290321 h 1674597"/>
                <a:gd name="connsiteX9" fmla="*/ 1405842 w 1674597"/>
                <a:gd name="connsiteY9" fmla="*/ 167704 h 1674597"/>
                <a:gd name="connsiteX10" fmla="*/ 1512226 w 1674597"/>
                <a:gd name="connsiteY10" fmla="*/ 167797 h 1674597"/>
                <a:gd name="connsiteX11" fmla="*/ 1678011 w 1674597"/>
                <a:gd name="connsiteY11" fmla="*/ 333303 h 1674597"/>
                <a:gd name="connsiteX12" fmla="*/ 1678011 w 1674597"/>
                <a:gd name="connsiteY12" fmla="*/ 451920 h 1674597"/>
                <a:gd name="connsiteX13" fmla="*/ 1527158 w 1674597"/>
                <a:gd name="connsiteY13" fmla="*/ 616077 h 1674597"/>
                <a:gd name="connsiteX14" fmla="*/ 1510458 w 1674597"/>
                <a:gd name="connsiteY14" fmla="*/ 633846 h 1674597"/>
                <a:gd name="connsiteX15" fmla="*/ 1510458 w 1674597"/>
                <a:gd name="connsiteY15" fmla="*/ 1043751 h 1674597"/>
                <a:gd name="connsiteX16" fmla="*/ 1527158 w 1674597"/>
                <a:gd name="connsiteY16" fmla="*/ 1061520 h 1674597"/>
                <a:gd name="connsiteX17" fmla="*/ 1678011 w 1674597"/>
                <a:gd name="connsiteY17" fmla="*/ 1225631 h 1674597"/>
                <a:gd name="connsiteX18" fmla="*/ 1678011 w 1674597"/>
                <a:gd name="connsiteY18" fmla="*/ 1344248 h 1674597"/>
                <a:gd name="connsiteX19" fmla="*/ 1512226 w 1674597"/>
                <a:gd name="connsiteY19" fmla="*/ 1509754 h 1674597"/>
                <a:gd name="connsiteX20" fmla="*/ 1397097 w 1674597"/>
                <a:gd name="connsiteY20" fmla="*/ 1509800 h 1674597"/>
                <a:gd name="connsiteX21" fmla="*/ 1237220 w 1674597"/>
                <a:gd name="connsiteY21" fmla="*/ 1392206 h 1674597"/>
                <a:gd name="connsiteX22" fmla="*/ 1213310 w 1674597"/>
                <a:gd name="connsiteY22" fmla="*/ 1376484 h 1674597"/>
                <a:gd name="connsiteX23" fmla="*/ 914813 w 1674597"/>
                <a:gd name="connsiteY23" fmla="*/ 1417558 h 1674597"/>
                <a:gd name="connsiteX24" fmla="*/ 595477 w 1674597"/>
                <a:gd name="connsiteY24" fmla="*/ 1460679 h 1674597"/>
                <a:gd name="connsiteX25" fmla="*/ 464253 w 1674597"/>
                <a:gd name="connsiteY25" fmla="*/ 1478216 h 1674597"/>
                <a:gd name="connsiteX26" fmla="*/ 449973 w 1674597"/>
                <a:gd name="connsiteY26" fmla="*/ 1495613 h 1674597"/>
                <a:gd name="connsiteX27" fmla="*/ 443274 w 1674597"/>
                <a:gd name="connsiteY27" fmla="*/ 1557666 h 1674597"/>
                <a:gd name="connsiteX28" fmla="*/ 282885 w 1674597"/>
                <a:gd name="connsiteY28" fmla="*/ 1677260 h 1674597"/>
                <a:gd name="connsiteX29" fmla="*/ 167757 w 1674597"/>
                <a:gd name="connsiteY29" fmla="*/ 1677260 h 1674597"/>
                <a:gd name="connsiteX30" fmla="*/ 1087 w 1674597"/>
                <a:gd name="connsiteY30" fmla="*/ 1510870 h 1674597"/>
                <a:gd name="connsiteX31" fmla="*/ 1134 w 1674597"/>
                <a:gd name="connsiteY31" fmla="*/ 1392253 h 1674597"/>
                <a:gd name="connsiteX32" fmla="*/ 149382 w 1674597"/>
                <a:gd name="connsiteY32" fmla="*/ 1229398 h 1674597"/>
                <a:gd name="connsiteX33" fmla="*/ 168687 w 1674597"/>
                <a:gd name="connsiteY33" fmla="*/ 1206838 h 1674597"/>
                <a:gd name="connsiteX34" fmla="*/ 168454 w 1674597"/>
                <a:gd name="connsiteY34" fmla="*/ 496902 h 1674597"/>
                <a:gd name="connsiteX35" fmla="*/ 168547 w 1674597"/>
                <a:gd name="connsiteY35" fmla="*/ 463782 h 1674597"/>
                <a:gd name="connsiteX36" fmla="*/ 154546 w 1674597"/>
                <a:gd name="connsiteY36" fmla="*/ 448850 h 1674597"/>
                <a:gd name="connsiteX37" fmla="*/ 2809 w 1674597"/>
                <a:gd name="connsiteY37" fmla="*/ 307905 h 1674597"/>
                <a:gd name="connsiteX38" fmla="*/ 1181 w 1674597"/>
                <a:gd name="connsiteY38" fmla="*/ 217337 h 1674597"/>
                <a:gd name="connsiteX39" fmla="*/ 4855 w 1674597"/>
                <a:gd name="connsiteY39" fmla="*/ 130444 h 1674597"/>
                <a:gd name="connsiteX40" fmla="*/ 167710 w 1674597"/>
                <a:gd name="connsiteY40" fmla="*/ 337 h 1674597"/>
                <a:gd name="connsiteX41" fmla="*/ 231019 w 1674597"/>
                <a:gd name="connsiteY41" fmla="*/ 244 h 1674597"/>
                <a:gd name="connsiteX42" fmla="*/ 282653 w 1674597"/>
                <a:gd name="connsiteY42" fmla="*/ 838752 h 1674597"/>
                <a:gd name="connsiteX43" fmla="*/ 282653 w 1674597"/>
                <a:gd name="connsiteY43" fmla="*/ 1068963 h 1674597"/>
                <a:gd name="connsiteX44" fmla="*/ 282606 w 1674597"/>
                <a:gd name="connsiteY44" fmla="*/ 1212001 h 1674597"/>
                <a:gd name="connsiteX45" fmla="*/ 294747 w 1674597"/>
                <a:gd name="connsiteY45" fmla="*/ 1228654 h 1674597"/>
                <a:gd name="connsiteX46" fmla="*/ 443600 w 1674597"/>
                <a:gd name="connsiteY46" fmla="*/ 1351365 h 1674597"/>
                <a:gd name="connsiteX47" fmla="*/ 461090 w 1674597"/>
                <a:gd name="connsiteY47" fmla="*/ 1362017 h 1674597"/>
                <a:gd name="connsiteX48" fmla="*/ 611246 w 1674597"/>
                <a:gd name="connsiteY48" fmla="*/ 1341875 h 1674597"/>
                <a:gd name="connsiteX49" fmla="*/ 902858 w 1674597"/>
                <a:gd name="connsiteY49" fmla="*/ 1301964 h 1674597"/>
                <a:gd name="connsiteX50" fmla="*/ 1215264 w 1674597"/>
                <a:gd name="connsiteY50" fmla="*/ 1259913 h 1674597"/>
                <a:gd name="connsiteX51" fmla="*/ 1229079 w 1674597"/>
                <a:gd name="connsiteY51" fmla="*/ 1243912 h 1674597"/>
                <a:gd name="connsiteX52" fmla="*/ 1229079 w 1674597"/>
                <a:gd name="connsiteY52" fmla="*/ 1226468 h 1674597"/>
                <a:gd name="connsiteX53" fmla="*/ 1380863 w 1674597"/>
                <a:gd name="connsiteY53" fmla="*/ 1061380 h 1674597"/>
                <a:gd name="connsiteX54" fmla="*/ 1396679 w 1674597"/>
                <a:gd name="connsiteY54" fmla="*/ 1044541 h 1674597"/>
                <a:gd name="connsiteX55" fmla="*/ 1396679 w 1674597"/>
                <a:gd name="connsiteY55" fmla="*/ 632916 h 1674597"/>
                <a:gd name="connsiteX56" fmla="*/ 1380909 w 1674597"/>
                <a:gd name="connsiteY56" fmla="*/ 616077 h 1674597"/>
                <a:gd name="connsiteX57" fmla="*/ 1232661 w 1674597"/>
                <a:gd name="connsiteY57" fmla="*/ 485598 h 1674597"/>
                <a:gd name="connsiteX58" fmla="*/ 1229126 w 1674597"/>
                <a:gd name="connsiteY58" fmla="*/ 433592 h 1674597"/>
                <a:gd name="connsiteX59" fmla="*/ 1215264 w 1674597"/>
                <a:gd name="connsiteY59" fmla="*/ 417591 h 1674597"/>
                <a:gd name="connsiteX60" fmla="*/ 1059898 w 1674597"/>
                <a:gd name="connsiteY60" fmla="*/ 396658 h 1674597"/>
                <a:gd name="connsiteX61" fmla="*/ 735445 w 1674597"/>
                <a:gd name="connsiteY61" fmla="*/ 352561 h 1674597"/>
                <a:gd name="connsiteX62" fmla="*/ 464486 w 1674597"/>
                <a:gd name="connsiteY62" fmla="*/ 315766 h 1674597"/>
                <a:gd name="connsiteX63" fmla="*/ 441972 w 1674597"/>
                <a:gd name="connsiteY63" fmla="*/ 331163 h 1674597"/>
                <a:gd name="connsiteX64" fmla="*/ 303259 w 1674597"/>
                <a:gd name="connsiteY64" fmla="*/ 447827 h 1674597"/>
                <a:gd name="connsiteX65" fmla="*/ 282234 w 1674597"/>
                <a:gd name="connsiteY65" fmla="*/ 472527 h 1674597"/>
                <a:gd name="connsiteX66" fmla="*/ 282653 w 1674597"/>
                <a:gd name="connsiteY66" fmla="*/ 838752 h 167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674597" h="1674597">
                  <a:moveTo>
                    <a:pt x="231019" y="244"/>
                  </a:moveTo>
                  <a:cubicBezTo>
                    <a:pt x="255580" y="1965"/>
                    <a:pt x="285909" y="-3012"/>
                    <a:pt x="315866" y="3361"/>
                  </a:cubicBezTo>
                  <a:cubicBezTo>
                    <a:pt x="395130" y="20293"/>
                    <a:pt x="449508" y="86951"/>
                    <a:pt x="450066" y="168029"/>
                  </a:cubicBezTo>
                  <a:cubicBezTo>
                    <a:pt x="450112" y="173844"/>
                    <a:pt x="450252" y="179658"/>
                    <a:pt x="450159" y="185473"/>
                  </a:cubicBezTo>
                  <a:cubicBezTo>
                    <a:pt x="449973" y="194032"/>
                    <a:pt x="454252" y="197986"/>
                    <a:pt x="462579" y="199102"/>
                  </a:cubicBezTo>
                  <a:cubicBezTo>
                    <a:pt x="549472" y="210732"/>
                    <a:pt x="636365" y="222407"/>
                    <a:pt x="723211" y="234222"/>
                  </a:cubicBezTo>
                  <a:cubicBezTo>
                    <a:pt x="830804" y="248829"/>
                    <a:pt x="938350" y="263667"/>
                    <a:pt x="1045943" y="278274"/>
                  </a:cubicBezTo>
                  <a:cubicBezTo>
                    <a:pt x="1103484" y="286088"/>
                    <a:pt x="1161118" y="293252"/>
                    <a:pt x="1218566" y="301532"/>
                  </a:cubicBezTo>
                  <a:cubicBezTo>
                    <a:pt x="1229219" y="303067"/>
                    <a:pt x="1232568" y="299578"/>
                    <a:pt x="1235685" y="290321"/>
                  </a:cubicBezTo>
                  <a:cubicBezTo>
                    <a:pt x="1262850" y="209289"/>
                    <a:pt x="1320717" y="167750"/>
                    <a:pt x="1405842" y="167704"/>
                  </a:cubicBezTo>
                  <a:cubicBezTo>
                    <a:pt x="1441288" y="167657"/>
                    <a:pt x="1476780" y="167518"/>
                    <a:pt x="1512226" y="167797"/>
                  </a:cubicBezTo>
                  <a:cubicBezTo>
                    <a:pt x="1603538" y="168494"/>
                    <a:pt x="1677313" y="242084"/>
                    <a:pt x="1678011" y="333303"/>
                  </a:cubicBezTo>
                  <a:cubicBezTo>
                    <a:pt x="1678337" y="372842"/>
                    <a:pt x="1678337" y="412381"/>
                    <a:pt x="1678011" y="451920"/>
                  </a:cubicBezTo>
                  <a:cubicBezTo>
                    <a:pt x="1677313" y="536394"/>
                    <a:pt x="1611399" y="608495"/>
                    <a:pt x="1527158" y="616077"/>
                  </a:cubicBezTo>
                  <a:cubicBezTo>
                    <a:pt x="1514319" y="617240"/>
                    <a:pt x="1510411" y="621240"/>
                    <a:pt x="1510458" y="633846"/>
                  </a:cubicBezTo>
                  <a:cubicBezTo>
                    <a:pt x="1510830" y="770466"/>
                    <a:pt x="1510784" y="907131"/>
                    <a:pt x="1510458" y="1043751"/>
                  </a:cubicBezTo>
                  <a:cubicBezTo>
                    <a:pt x="1510411" y="1056357"/>
                    <a:pt x="1514319" y="1060404"/>
                    <a:pt x="1527158" y="1061520"/>
                  </a:cubicBezTo>
                  <a:cubicBezTo>
                    <a:pt x="1611306" y="1069009"/>
                    <a:pt x="1677313" y="1141203"/>
                    <a:pt x="1678011" y="1225631"/>
                  </a:cubicBezTo>
                  <a:cubicBezTo>
                    <a:pt x="1678337" y="1265170"/>
                    <a:pt x="1678337" y="1304709"/>
                    <a:pt x="1678011" y="1344248"/>
                  </a:cubicBezTo>
                  <a:cubicBezTo>
                    <a:pt x="1677313" y="1435420"/>
                    <a:pt x="1603538" y="1509056"/>
                    <a:pt x="1512226" y="1509754"/>
                  </a:cubicBezTo>
                  <a:cubicBezTo>
                    <a:pt x="1473849" y="1510033"/>
                    <a:pt x="1435473" y="1509986"/>
                    <a:pt x="1397097" y="1509800"/>
                  </a:cubicBezTo>
                  <a:cubicBezTo>
                    <a:pt x="1322764" y="1509428"/>
                    <a:pt x="1259548" y="1463423"/>
                    <a:pt x="1237220" y="1392206"/>
                  </a:cubicBezTo>
                  <a:cubicBezTo>
                    <a:pt x="1232940" y="1378484"/>
                    <a:pt x="1228149" y="1374344"/>
                    <a:pt x="1213310" y="1376484"/>
                  </a:cubicBezTo>
                  <a:cubicBezTo>
                    <a:pt x="1113904" y="1390764"/>
                    <a:pt x="1014312" y="1404068"/>
                    <a:pt x="914813" y="1417558"/>
                  </a:cubicBezTo>
                  <a:cubicBezTo>
                    <a:pt x="808383" y="1431978"/>
                    <a:pt x="701907" y="1446305"/>
                    <a:pt x="595477" y="1460679"/>
                  </a:cubicBezTo>
                  <a:cubicBezTo>
                    <a:pt x="551751" y="1466586"/>
                    <a:pt x="508072" y="1472773"/>
                    <a:pt x="464253" y="1478216"/>
                  </a:cubicBezTo>
                  <a:cubicBezTo>
                    <a:pt x="452810" y="1479611"/>
                    <a:pt x="449694" y="1485286"/>
                    <a:pt x="449973" y="1495613"/>
                  </a:cubicBezTo>
                  <a:cubicBezTo>
                    <a:pt x="450624" y="1516592"/>
                    <a:pt x="449554" y="1537292"/>
                    <a:pt x="443274" y="1557666"/>
                  </a:cubicBezTo>
                  <a:cubicBezTo>
                    <a:pt x="421133" y="1629209"/>
                    <a:pt x="357823" y="1676841"/>
                    <a:pt x="282885" y="1677260"/>
                  </a:cubicBezTo>
                  <a:cubicBezTo>
                    <a:pt x="244509" y="1677493"/>
                    <a:pt x="206133" y="1677493"/>
                    <a:pt x="167757" y="1677260"/>
                  </a:cubicBezTo>
                  <a:cubicBezTo>
                    <a:pt x="75328" y="1676655"/>
                    <a:pt x="1692" y="1603113"/>
                    <a:pt x="1087" y="1510870"/>
                  </a:cubicBezTo>
                  <a:cubicBezTo>
                    <a:pt x="808" y="1471331"/>
                    <a:pt x="762" y="1431792"/>
                    <a:pt x="1134" y="1392253"/>
                  </a:cubicBezTo>
                  <a:cubicBezTo>
                    <a:pt x="1878" y="1309639"/>
                    <a:pt x="67095" y="1237120"/>
                    <a:pt x="149382" y="1229398"/>
                  </a:cubicBezTo>
                  <a:cubicBezTo>
                    <a:pt x="166501" y="1227817"/>
                    <a:pt x="168687" y="1221305"/>
                    <a:pt x="168687" y="1206838"/>
                  </a:cubicBezTo>
                  <a:cubicBezTo>
                    <a:pt x="168361" y="970208"/>
                    <a:pt x="168454" y="733531"/>
                    <a:pt x="168454" y="496902"/>
                  </a:cubicBezTo>
                  <a:cubicBezTo>
                    <a:pt x="168454" y="485877"/>
                    <a:pt x="168036" y="474806"/>
                    <a:pt x="168547" y="463782"/>
                  </a:cubicBezTo>
                  <a:cubicBezTo>
                    <a:pt x="169013" y="453548"/>
                    <a:pt x="165012" y="449920"/>
                    <a:pt x="154546" y="448850"/>
                  </a:cubicBezTo>
                  <a:cubicBezTo>
                    <a:pt x="75561" y="440663"/>
                    <a:pt x="15880" y="385727"/>
                    <a:pt x="2809" y="307905"/>
                  </a:cubicBezTo>
                  <a:cubicBezTo>
                    <a:pt x="-2215" y="278041"/>
                    <a:pt x="995" y="247526"/>
                    <a:pt x="1181" y="217337"/>
                  </a:cubicBezTo>
                  <a:cubicBezTo>
                    <a:pt x="1367" y="188357"/>
                    <a:pt x="-1936" y="159191"/>
                    <a:pt x="4855" y="130444"/>
                  </a:cubicBezTo>
                  <a:cubicBezTo>
                    <a:pt x="22904" y="54157"/>
                    <a:pt x="89376" y="942"/>
                    <a:pt x="167710" y="337"/>
                  </a:cubicBezTo>
                  <a:cubicBezTo>
                    <a:pt x="187061" y="151"/>
                    <a:pt x="206272" y="244"/>
                    <a:pt x="231019" y="244"/>
                  </a:cubicBezTo>
                  <a:close/>
                  <a:moveTo>
                    <a:pt x="282653" y="838752"/>
                  </a:moveTo>
                  <a:cubicBezTo>
                    <a:pt x="282653" y="915504"/>
                    <a:pt x="282653" y="992257"/>
                    <a:pt x="282653" y="1068963"/>
                  </a:cubicBezTo>
                  <a:cubicBezTo>
                    <a:pt x="282653" y="1116642"/>
                    <a:pt x="282699" y="1164322"/>
                    <a:pt x="282606" y="1212001"/>
                  </a:cubicBezTo>
                  <a:cubicBezTo>
                    <a:pt x="282606" y="1220700"/>
                    <a:pt x="282839" y="1227259"/>
                    <a:pt x="294747" y="1228654"/>
                  </a:cubicBezTo>
                  <a:cubicBezTo>
                    <a:pt x="370615" y="1237446"/>
                    <a:pt x="420528" y="1278473"/>
                    <a:pt x="443600" y="1351365"/>
                  </a:cubicBezTo>
                  <a:cubicBezTo>
                    <a:pt x="446717" y="1361180"/>
                    <a:pt x="450950" y="1363506"/>
                    <a:pt x="461090" y="1362017"/>
                  </a:cubicBezTo>
                  <a:cubicBezTo>
                    <a:pt x="511096" y="1354807"/>
                    <a:pt x="561194" y="1348667"/>
                    <a:pt x="611246" y="1341875"/>
                  </a:cubicBezTo>
                  <a:cubicBezTo>
                    <a:pt x="708466" y="1328665"/>
                    <a:pt x="805638" y="1315175"/>
                    <a:pt x="902858" y="1301964"/>
                  </a:cubicBezTo>
                  <a:cubicBezTo>
                    <a:pt x="1006962" y="1287823"/>
                    <a:pt x="1111113" y="1273729"/>
                    <a:pt x="1215264" y="1259913"/>
                  </a:cubicBezTo>
                  <a:cubicBezTo>
                    <a:pt x="1225451" y="1258564"/>
                    <a:pt x="1229591" y="1253820"/>
                    <a:pt x="1229079" y="1243912"/>
                  </a:cubicBezTo>
                  <a:cubicBezTo>
                    <a:pt x="1228800" y="1238097"/>
                    <a:pt x="1229033" y="1232282"/>
                    <a:pt x="1229079" y="1226468"/>
                  </a:cubicBezTo>
                  <a:cubicBezTo>
                    <a:pt x="1229824" y="1140970"/>
                    <a:pt x="1295412" y="1069195"/>
                    <a:pt x="1380863" y="1061380"/>
                  </a:cubicBezTo>
                  <a:cubicBezTo>
                    <a:pt x="1392957" y="1060264"/>
                    <a:pt x="1396679" y="1056357"/>
                    <a:pt x="1396679" y="1044541"/>
                  </a:cubicBezTo>
                  <a:cubicBezTo>
                    <a:pt x="1396399" y="907317"/>
                    <a:pt x="1396399" y="770140"/>
                    <a:pt x="1396679" y="632916"/>
                  </a:cubicBezTo>
                  <a:cubicBezTo>
                    <a:pt x="1396725" y="621147"/>
                    <a:pt x="1393004" y="617147"/>
                    <a:pt x="1380909" y="616077"/>
                  </a:cubicBezTo>
                  <a:cubicBezTo>
                    <a:pt x="1308762" y="609611"/>
                    <a:pt x="1249268" y="556489"/>
                    <a:pt x="1232661" y="485598"/>
                  </a:cubicBezTo>
                  <a:cubicBezTo>
                    <a:pt x="1228614" y="468340"/>
                    <a:pt x="1228986" y="450990"/>
                    <a:pt x="1229126" y="433592"/>
                  </a:cubicBezTo>
                  <a:cubicBezTo>
                    <a:pt x="1229172" y="423731"/>
                    <a:pt x="1225497" y="418893"/>
                    <a:pt x="1215264" y="417591"/>
                  </a:cubicBezTo>
                  <a:cubicBezTo>
                    <a:pt x="1163444" y="410892"/>
                    <a:pt x="1111671" y="403682"/>
                    <a:pt x="1059898" y="396658"/>
                  </a:cubicBezTo>
                  <a:cubicBezTo>
                    <a:pt x="951747" y="381959"/>
                    <a:pt x="843596" y="367167"/>
                    <a:pt x="735445" y="352561"/>
                  </a:cubicBezTo>
                  <a:cubicBezTo>
                    <a:pt x="645110" y="340327"/>
                    <a:pt x="554728" y="328651"/>
                    <a:pt x="464486" y="315766"/>
                  </a:cubicBezTo>
                  <a:cubicBezTo>
                    <a:pt x="450019" y="313719"/>
                    <a:pt x="446158" y="318557"/>
                    <a:pt x="441972" y="331163"/>
                  </a:cubicBezTo>
                  <a:cubicBezTo>
                    <a:pt x="419597" y="397914"/>
                    <a:pt x="372523" y="437407"/>
                    <a:pt x="303259" y="447827"/>
                  </a:cubicBezTo>
                  <a:cubicBezTo>
                    <a:pt x="285211" y="450525"/>
                    <a:pt x="282141" y="456432"/>
                    <a:pt x="282234" y="472527"/>
                  </a:cubicBezTo>
                  <a:cubicBezTo>
                    <a:pt x="282932" y="594586"/>
                    <a:pt x="282653" y="716646"/>
                    <a:pt x="282653" y="838752"/>
                  </a:cubicBezTo>
                  <a:close/>
                </a:path>
              </a:pathLst>
            </a:custGeom>
            <a:gradFill>
              <a:gsLst>
                <a:gs pos="0">
                  <a:schemeClr val="accent1"/>
                </a:gs>
                <a:gs pos="100000">
                  <a:schemeClr val="accent2"/>
                </a:gs>
              </a:gsLst>
              <a:lin ang="5400000" scaled="1"/>
            </a:gradFill>
            <a:ln w="4652"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88692589-B53C-4AB1-88A2-35A6E3BF04B0}"/>
              </a:ext>
            </a:extLst>
          </p:cNvPr>
          <p:cNvGrpSpPr/>
          <p:nvPr/>
        </p:nvGrpSpPr>
        <p:grpSpPr>
          <a:xfrm>
            <a:off x="1281952" y="3916587"/>
            <a:ext cx="523035" cy="523035"/>
            <a:chOff x="1281952" y="4009185"/>
            <a:chExt cx="523035" cy="523035"/>
          </a:xfrm>
        </p:grpSpPr>
        <p:sp>
          <p:nvSpPr>
            <p:cNvPr id="50" name="Oval 49">
              <a:extLst>
                <a:ext uri="{FF2B5EF4-FFF2-40B4-BE49-F238E27FC236}">
                  <a16:creationId xmlns:a16="http://schemas.microsoft.com/office/drawing/2014/main" id="{AC596D1E-CADC-4B83-9DA9-6A557E057FED}"/>
                </a:ext>
              </a:extLst>
            </p:cNvPr>
            <p:cNvSpPr/>
            <p:nvPr/>
          </p:nvSpPr>
          <p:spPr>
            <a:xfrm>
              <a:off x="1281952" y="4009185"/>
              <a:ext cx="523035" cy="523035"/>
            </a:xfrm>
            <a:prstGeom prst="ellipse">
              <a:avLst/>
            </a:prstGeom>
            <a:gradFill>
              <a:gsLst>
                <a:gs pos="0">
                  <a:schemeClr val="accent1">
                    <a:alpha val="8000"/>
                  </a:schemeClr>
                </a:gs>
                <a:gs pos="100000">
                  <a:schemeClr val="accent2">
                    <a:alpha val="8000"/>
                  </a:schemeClr>
                </a:gs>
              </a:gsLst>
              <a:lin ang="5400000" scaled="1"/>
            </a:gra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endParaRPr lang="en-US" sz="2000" b="1" dirty="0">
                <a:gradFill>
                  <a:gsLst>
                    <a:gs pos="0">
                      <a:schemeClr val="accent1"/>
                    </a:gs>
                    <a:gs pos="100000">
                      <a:schemeClr val="accent2"/>
                    </a:gs>
                  </a:gsLst>
                  <a:lin ang="5400000" scaled="1"/>
                </a:gradFill>
                <a:latin typeface="Century Gothic" panose="020B0502020202020204" pitchFamily="34" charset="0"/>
              </a:endParaRPr>
            </a:p>
          </p:txBody>
        </p:sp>
        <p:sp>
          <p:nvSpPr>
            <p:cNvPr id="14343" name="Freeform: Shape 14342">
              <a:extLst>
                <a:ext uri="{FF2B5EF4-FFF2-40B4-BE49-F238E27FC236}">
                  <a16:creationId xmlns:a16="http://schemas.microsoft.com/office/drawing/2014/main" id="{F76930F3-F098-46DF-A68F-C699318EEC6A}"/>
                </a:ext>
              </a:extLst>
            </p:cNvPr>
            <p:cNvSpPr/>
            <p:nvPr/>
          </p:nvSpPr>
          <p:spPr>
            <a:xfrm>
              <a:off x="1458163" y="4155210"/>
              <a:ext cx="170612" cy="230984"/>
            </a:xfrm>
            <a:custGeom>
              <a:avLst/>
              <a:gdLst>
                <a:gd name="connsiteX0" fmla="*/ 572945 w 1209431"/>
                <a:gd name="connsiteY0" fmla="*/ 0 h 1637384"/>
                <a:gd name="connsiteX1" fmla="*/ 636859 w 1209431"/>
                <a:gd name="connsiteY1" fmla="*/ 0 h 1637384"/>
                <a:gd name="connsiteX2" fmla="*/ 775478 w 1209431"/>
                <a:gd name="connsiteY2" fmla="*/ 94243 h 1637384"/>
                <a:gd name="connsiteX3" fmla="*/ 796690 w 1209431"/>
                <a:gd name="connsiteY3" fmla="*/ 102383 h 1637384"/>
                <a:gd name="connsiteX4" fmla="*/ 927680 w 1209431"/>
                <a:gd name="connsiteY4" fmla="*/ 102430 h 1637384"/>
                <a:gd name="connsiteX5" fmla="*/ 1049368 w 1209431"/>
                <a:gd name="connsiteY5" fmla="*/ 173926 h 1637384"/>
                <a:gd name="connsiteX6" fmla="*/ 1077138 w 1209431"/>
                <a:gd name="connsiteY6" fmla="*/ 191555 h 1637384"/>
                <a:gd name="connsiteX7" fmla="*/ 1159891 w 1209431"/>
                <a:gd name="connsiteY7" fmla="*/ 215604 h 1637384"/>
                <a:gd name="connsiteX8" fmla="*/ 1209804 w 1209431"/>
                <a:gd name="connsiteY8" fmla="*/ 322732 h 1637384"/>
                <a:gd name="connsiteX9" fmla="*/ 1209804 w 1209431"/>
                <a:gd name="connsiteY9" fmla="*/ 1508161 h 1637384"/>
                <a:gd name="connsiteX10" fmla="*/ 1209711 w 1209431"/>
                <a:gd name="connsiteY10" fmla="*/ 1516162 h 1637384"/>
                <a:gd name="connsiteX11" fmla="*/ 1084255 w 1209431"/>
                <a:gd name="connsiteY11" fmla="*/ 1637477 h 1637384"/>
                <a:gd name="connsiteX12" fmla="*/ 951637 w 1209431"/>
                <a:gd name="connsiteY12" fmla="*/ 1637524 h 1637384"/>
                <a:gd name="connsiteX13" fmla="*/ 128898 w 1209431"/>
                <a:gd name="connsiteY13" fmla="*/ 1637663 h 1637384"/>
                <a:gd name="connsiteX14" fmla="*/ 67077 w 1209431"/>
                <a:gd name="connsiteY14" fmla="*/ 1624918 h 1637384"/>
                <a:gd name="connsiteX15" fmla="*/ 0 w 1209431"/>
                <a:gd name="connsiteY15" fmla="*/ 1505044 h 1637384"/>
                <a:gd name="connsiteX16" fmla="*/ 47 w 1209431"/>
                <a:gd name="connsiteY16" fmla="*/ 326035 h 1637384"/>
                <a:gd name="connsiteX17" fmla="*/ 186 w 1209431"/>
                <a:gd name="connsiteY17" fmla="*/ 313243 h 1637384"/>
                <a:gd name="connsiteX18" fmla="*/ 52517 w 1209431"/>
                <a:gd name="connsiteY18" fmla="*/ 213837 h 1637384"/>
                <a:gd name="connsiteX19" fmla="*/ 134293 w 1209431"/>
                <a:gd name="connsiteY19" fmla="*/ 191509 h 1637384"/>
                <a:gd name="connsiteX20" fmla="*/ 159738 w 1209431"/>
                <a:gd name="connsiteY20" fmla="*/ 175321 h 1637384"/>
                <a:gd name="connsiteX21" fmla="*/ 184671 w 1209431"/>
                <a:gd name="connsiteY21" fmla="*/ 138573 h 1637384"/>
                <a:gd name="connsiteX22" fmla="*/ 283751 w 1209431"/>
                <a:gd name="connsiteY22" fmla="*/ 102476 h 1637384"/>
                <a:gd name="connsiteX23" fmla="*/ 413160 w 1209431"/>
                <a:gd name="connsiteY23" fmla="*/ 102383 h 1637384"/>
                <a:gd name="connsiteX24" fmla="*/ 434372 w 1209431"/>
                <a:gd name="connsiteY24" fmla="*/ 94289 h 1637384"/>
                <a:gd name="connsiteX25" fmla="*/ 572945 w 1209431"/>
                <a:gd name="connsiteY25" fmla="*/ 0 h 1637384"/>
                <a:gd name="connsiteX26" fmla="*/ 715937 w 1209431"/>
                <a:gd name="connsiteY26" fmla="*/ 541267 h 1637384"/>
                <a:gd name="connsiteX27" fmla="*/ 572154 w 1209431"/>
                <a:gd name="connsiteY27" fmla="*/ 541267 h 1637384"/>
                <a:gd name="connsiteX28" fmla="*/ 457165 w 1209431"/>
                <a:gd name="connsiteY28" fmla="*/ 541500 h 1637384"/>
                <a:gd name="connsiteX29" fmla="*/ 398322 w 1209431"/>
                <a:gd name="connsiteY29" fmla="*/ 595180 h 1637384"/>
                <a:gd name="connsiteX30" fmla="*/ 449908 w 1209431"/>
                <a:gd name="connsiteY30" fmla="*/ 655326 h 1637384"/>
                <a:gd name="connsiteX31" fmla="*/ 472143 w 1209431"/>
                <a:gd name="connsiteY31" fmla="*/ 656907 h 1637384"/>
                <a:gd name="connsiteX32" fmla="*/ 957777 w 1209431"/>
                <a:gd name="connsiteY32" fmla="*/ 656861 h 1637384"/>
                <a:gd name="connsiteX33" fmla="*/ 987920 w 1209431"/>
                <a:gd name="connsiteY33" fmla="*/ 654163 h 1637384"/>
                <a:gd name="connsiteX34" fmla="*/ 1032203 w 1209431"/>
                <a:gd name="connsiteY34" fmla="*/ 602576 h 1637384"/>
                <a:gd name="connsiteX35" fmla="*/ 971546 w 1209431"/>
                <a:gd name="connsiteY35" fmla="*/ 541453 h 1637384"/>
                <a:gd name="connsiteX36" fmla="*/ 715937 w 1209431"/>
                <a:gd name="connsiteY36" fmla="*/ 541267 h 1637384"/>
                <a:gd name="connsiteX37" fmla="*/ 716821 w 1209431"/>
                <a:gd name="connsiteY37" fmla="*/ 838276 h 1637384"/>
                <a:gd name="connsiteX38" fmla="*/ 458049 w 1209431"/>
                <a:gd name="connsiteY38" fmla="*/ 838229 h 1637384"/>
                <a:gd name="connsiteX39" fmla="*/ 405253 w 1209431"/>
                <a:gd name="connsiteY39" fmla="*/ 867860 h 1637384"/>
                <a:gd name="connsiteX40" fmla="*/ 453676 w 1209431"/>
                <a:gd name="connsiteY40" fmla="*/ 951450 h 1637384"/>
                <a:gd name="connsiteX41" fmla="*/ 977593 w 1209431"/>
                <a:gd name="connsiteY41" fmla="*/ 951683 h 1637384"/>
                <a:gd name="connsiteX42" fmla="*/ 985547 w 1209431"/>
                <a:gd name="connsiteY42" fmla="*/ 951125 h 1637384"/>
                <a:gd name="connsiteX43" fmla="*/ 1032110 w 1209431"/>
                <a:gd name="connsiteY43" fmla="*/ 901399 h 1637384"/>
                <a:gd name="connsiteX44" fmla="*/ 974011 w 1209431"/>
                <a:gd name="connsiteY44" fmla="*/ 838415 h 1637384"/>
                <a:gd name="connsiteX45" fmla="*/ 716821 w 1209431"/>
                <a:gd name="connsiteY45" fmla="*/ 838276 h 1637384"/>
                <a:gd name="connsiteX46" fmla="*/ 715100 w 1209431"/>
                <a:gd name="connsiteY46" fmla="*/ 1135144 h 1637384"/>
                <a:gd name="connsiteX47" fmla="*/ 456328 w 1209431"/>
                <a:gd name="connsiteY47" fmla="*/ 1135284 h 1637384"/>
                <a:gd name="connsiteX48" fmla="*/ 398229 w 1209431"/>
                <a:gd name="connsiteY48" fmla="*/ 1193662 h 1637384"/>
                <a:gd name="connsiteX49" fmla="*/ 456932 w 1209431"/>
                <a:gd name="connsiteY49" fmla="*/ 1248552 h 1637384"/>
                <a:gd name="connsiteX50" fmla="*/ 972848 w 1209431"/>
                <a:gd name="connsiteY50" fmla="*/ 1248645 h 1637384"/>
                <a:gd name="connsiteX51" fmla="*/ 980849 w 1209431"/>
                <a:gd name="connsiteY51" fmla="*/ 1248366 h 1637384"/>
                <a:gd name="connsiteX52" fmla="*/ 1032250 w 1209431"/>
                <a:gd name="connsiteY52" fmla="*/ 1192965 h 1637384"/>
                <a:gd name="connsiteX53" fmla="*/ 973871 w 1209431"/>
                <a:gd name="connsiteY53" fmla="*/ 1135237 h 1637384"/>
                <a:gd name="connsiteX54" fmla="*/ 715100 w 1209431"/>
                <a:gd name="connsiteY54" fmla="*/ 1135144 h 1637384"/>
                <a:gd name="connsiteX55" fmla="*/ 687236 w 1209431"/>
                <a:gd name="connsiteY55" fmla="*/ 199742 h 1637384"/>
                <a:gd name="connsiteX56" fmla="*/ 604158 w 1209431"/>
                <a:gd name="connsiteY56" fmla="*/ 116571 h 1637384"/>
                <a:gd name="connsiteX57" fmla="*/ 522521 w 1209431"/>
                <a:gd name="connsiteY57" fmla="*/ 201184 h 1637384"/>
                <a:gd name="connsiteX58" fmla="*/ 604809 w 1209431"/>
                <a:gd name="connsiteY58" fmla="*/ 283240 h 1637384"/>
                <a:gd name="connsiteX59" fmla="*/ 687236 w 1209431"/>
                <a:gd name="connsiteY59" fmla="*/ 199742 h 1637384"/>
                <a:gd name="connsiteX60" fmla="*/ 316685 w 1209431"/>
                <a:gd name="connsiteY60" fmla="*/ 894561 h 1637384"/>
                <a:gd name="connsiteX61" fmla="*/ 259609 w 1209431"/>
                <a:gd name="connsiteY61" fmla="*/ 838462 h 1637384"/>
                <a:gd name="connsiteX62" fmla="*/ 203370 w 1209431"/>
                <a:gd name="connsiteY62" fmla="*/ 895910 h 1637384"/>
                <a:gd name="connsiteX63" fmla="*/ 260958 w 1209431"/>
                <a:gd name="connsiteY63" fmla="*/ 951683 h 1637384"/>
                <a:gd name="connsiteX64" fmla="*/ 316685 w 1209431"/>
                <a:gd name="connsiteY64" fmla="*/ 894561 h 1637384"/>
                <a:gd name="connsiteX65" fmla="*/ 316685 w 1209431"/>
                <a:gd name="connsiteY65" fmla="*/ 1192174 h 1637384"/>
                <a:gd name="connsiteX66" fmla="*/ 260725 w 1209431"/>
                <a:gd name="connsiteY66" fmla="*/ 1135284 h 1637384"/>
                <a:gd name="connsiteX67" fmla="*/ 203370 w 1209431"/>
                <a:gd name="connsiteY67" fmla="*/ 1191243 h 1637384"/>
                <a:gd name="connsiteX68" fmla="*/ 259795 w 1209431"/>
                <a:gd name="connsiteY68" fmla="*/ 1248505 h 1637384"/>
                <a:gd name="connsiteX69" fmla="*/ 316685 w 1209431"/>
                <a:gd name="connsiteY69" fmla="*/ 1192174 h 1637384"/>
                <a:gd name="connsiteX70" fmla="*/ 316685 w 1209431"/>
                <a:gd name="connsiteY70" fmla="*/ 598576 h 1637384"/>
                <a:gd name="connsiteX71" fmla="*/ 260493 w 1209431"/>
                <a:gd name="connsiteY71" fmla="*/ 541500 h 1637384"/>
                <a:gd name="connsiteX72" fmla="*/ 203370 w 1209431"/>
                <a:gd name="connsiteY72" fmla="*/ 598296 h 1637384"/>
                <a:gd name="connsiteX73" fmla="*/ 260911 w 1209431"/>
                <a:gd name="connsiteY73" fmla="*/ 655698 h 1637384"/>
                <a:gd name="connsiteX74" fmla="*/ 316685 w 1209431"/>
                <a:gd name="connsiteY74" fmla="*/ 598576 h 16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09431" h="1637384">
                  <a:moveTo>
                    <a:pt x="572945" y="0"/>
                  </a:moveTo>
                  <a:cubicBezTo>
                    <a:pt x="594250" y="0"/>
                    <a:pt x="615554" y="0"/>
                    <a:pt x="636859" y="0"/>
                  </a:cubicBezTo>
                  <a:cubicBezTo>
                    <a:pt x="695749" y="12792"/>
                    <a:pt x="742963" y="42702"/>
                    <a:pt x="775478" y="94243"/>
                  </a:cubicBezTo>
                  <a:cubicBezTo>
                    <a:pt x="780548" y="102337"/>
                    <a:pt x="788596" y="102383"/>
                    <a:pt x="796690" y="102383"/>
                  </a:cubicBezTo>
                  <a:cubicBezTo>
                    <a:pt x="840369" y="102430"/>
                    <a:pt x="884048" y="102569"/>
                    <a:pt x="927680" y="102430"/>
                  </a:cubicBezTo>
                  <a:cubicBezTo>
                    <a:pt x="982384" y="102290"/>
                    <a:pt x="1025365" y="122850"/>
                    <a:pt x="1049368" y="173926"/>
                  </a:cubicBezTo>
                  <a:cubicBezTo>
                    <a:pt x="1055648" y="187322"/>
                    <a:pt x="1063090" y="191695"/>
                    <a:pt x="1077138" y="191555"/>
                  </a:cubicBezTo>
                  <a:cubicBezTo>
                    <a:pt x="1106909" y="191276"/>
                    <a:pt x="1135331" y="197091"/>
                    <a:pt x="1159891" y="215604"/>
                  </a:cubicBezTo>
                  <a:cubicBezTo>
                    <a:pt x="1195616" y="242491"/>
                    <a:pt x="1209804" y="279239"/>
                    <a:pt x="1209804" y="322732"/>
                  </a:cubicBezTo>
                  <a:cubicBezTo>
                    <a:pt x="1209804" y="717891"/>
                    <a:pt x="1209804" y="1113003"/>
                    <a:pt x="1209804" y="1508161"/>
                  </a:cubicBezTo>
                  <a:cubicBezTo>
                    <a:pt x="1209804" y="1510812"/>
                    <a:pt x="1209804" y="1513510"/>
                    <a:pt x="1209711" y="1516162"/>
                  </a:cubicBezTo>
                  <a:cubicBezTo>
                    <a:pt x="1206966" y="1587983"/>
                    <a:pt x="1156123" y="1637198"/>
                    <a:pt x="1084255" y="1637477"/>
                  </a:cubicBezTo>
                  <a:cubicBezTo>
                    <a:pt x="1040064" y="1637663"/>
                    <a:pt x="995874" y="1637524"/>
                    <a:pt x="951637" y="1637524"/>
                  </a:cubicBezTo>
                  <a:cubicBezTo>
                    <a:pt x="677375" y="1637524"/>
                    <a:pt x="403113" y="1637477"/>
                    <a:pt x="128898" y="1637663"/>
                  </a:cubicBezTo>
                  <a:cubicBezTo>
                    <a:pt x="107221" y="1637663"/>
                    <a:pt x="86335" y="1635291"/>
                    <a:pt x="67077" y="1624918"/>
                  </a:cubicBezTo>
                  <a:cubicBezTo>
                    <a:pt x="19211" y="1599287"/>
                    <a:pt x="0" y="1557748"/>
                    <a:pt x="0" y="1505044"/>
                  </a:cubicBezTo>
                  <a:cubicBezTo>
                    <a:pt x="93" y="1112026"/>
                    <a:pt x="47" y="719007"/>
                    <a:pt x="47" y="326035"/>
                  </a:cubicBezTo>
                  <a:cubicBezTo>
                    <a:pt x="47" y="321755"/>
                    <a:pt x="-47" y="317522"/>
                    <a:pt x="186" y="313243"/>
                  </a:cubicBezTo>
                  <a:cubicBezTo>
                    <a:pt x="2465" y="272122"/>
                    <a:pt x="18328" y="238165"/>
                    <a:pt x="52517" y="213837"/>
                  </a:cubicBezTo>
                  <a:cubicBezTo>
                    <a:pt x="77031" y="196393"/>
                    <a:pt x="105081" y="191276"/>
                    <a:pt x="134293" y="191509"/>
                  </a:cubicBezTo>
                  <a:cubicBezTo>
                    <a:pt x="146992" y="191602"/>
                    <a:pt x="155133" y="188299"/>
                    <a:pt x="159738" y="175321"/>
                  </a:cubicBezTo>
                  <a:cubicBezTo>
                    <a:pt x="164715" y="161180"/>
                    <a:pt x="174158" y="149458"/>
                    <a:pt x="184671" y="138573"/>
                  </a:cubicBezTo>
                  <a:cubicBezTo>
                    <a:pt x="211883" y="110430"/>
                    <a:pt x="246398" y="102523"/>
                    <a:pt x="283751" y="102476"/>
                  </a:cubicBezTo>
                  <a:cubicBezTo>
                    <a:pt x="326872" y="102383"/>
                    <a:pt x="370039" y="102430"/>
                    <a:pt x="413160" y="102383"/>
                  </a:cubicBezTo>
                  <a:cubicBezTo>
                    <a:pt x="421254" y="102383"/>
                    <a:pt x="429302" y="102337"/>
                    <a:pt x="434372" y="94289"/>
                  </a:cubicBezTo>
                  <a:cubicBezTo>
                    <a:pt x="466747" y="42656"/>
                    <a:pt x="514148" y="12932"/>
                    <a:pt x="572945" y="0"/>
                  </a:cubicBezTo>
                  <a:close/>
                  <a:moveTo>
                    <a:pt x="715937" y="541267"/>
                  </a:moveTo>
                  <a:cubicBezTo>
                    <a:pt x="668025" y="541267"/>
                    <a:pt x="620113" y="541267"/>
                    <a:pt x="572154" y="541267"/>
                  </a:cubicBezTo>
                  <a:cubicBezTo>
                    <a:pt x="533825" y="541267"/>
                    <a:pt x="495448" y="540802"/>
                    <a:pt x="457165" y="541500"/>
                  </a:cubicBezTo>
                  <a:cubicBezTo>
                    <a:pt x="424417" y="542104"/>
                    <a:pt x="399810" y="565223"/>
                    <a:pt x="398322" y="595180"/>
                  </a:cubicBezTo>
                  <a:cubicBezTo>
                    <a:pt x="396787" y="626439"/>
                    <a:pt x="417021" y="650209"/>
                    <a:pt x="449908" y="655326"/>
                  </a:cubicBezTo>
                  <a:cubicBezTo>
                    <a:pt x="457212" y="656442"/>
                    <a:pt x="464747" y="656861"/>
                    <a:pt x="472143" y="656907"/>
                  </a:cubicBezTo>
                  <a:cubicBezTo>
                    <a:pt x="634021" y="657000"/>
                    <a:pt x="795899" y="657000"/>
                    <a:pt x="957777" y="656861"/>
                  </a:cubicBezTo>
                  <a:cubicBezTo>
                    <a:pt x="967824" y="656861"/>
                    <a:pt x="978011" y="655977"/>
                    <a:pt x="987920" y="654163"/>
                  </a:cubicBezTo>
                  <a:cubicBezTo>
                    <a:pt x="1013038" y="649511"/>
                    <a:pt x="1031180" y="627927"/>
                    <a:pt x="1032203" y="602576"/>
                  </a:cubicBezTo>
                  <a:cubicBezTo>
                    <a:pt x="1033692" y="566805"/>
                    <a:pt x="1009224" y="541593"/>
                    <a:pt x="971546" y="541453"/>
                  </a:cubicBezTo>
                  <a:cubicBezTo>
                    <a:pt x="886327" y="541081"/>
                    <a:pt x="801155" y="541314"/>
                    <a:pt x="715937" y="541267"/>
                  </a:cubicBezTo>
                  <a:close/>
                  <a:moveTo>
                    <a:pt x="716821" y="838276"/>
                  </a:moveTo>
                  <a:cubicBezTo>
                    <a:pt x="630579" y="838276"/>
                    <a:pt x="544337" y="838322"/>
                    <a:pt x="458049" y="838229"/>
                  </a:cubicBezTo>
                  <a:cubicBezTo>
                    <a:pt x="434791" y="838229"/>
                    <a:pt x="416556" y="847346"/>
                    <a:pt x="405253" y="867860"/>
                  </a:cubicBezTo>
                  <a:cubicBezTo>
                    <a:pt x="384553" y="905445"/>
                    <a:pt x="410276" y="951264"/>
                    <a:pt x="453676" y="951450"/>
                  </a:cubicBezTo>
                  <a:cubicBezTo>
                    <a:pt x="628300" y="952148"/>
                    <a:pt x="802923" y="951729"/>
                    <a:pt x="977593" y="951683"/>
                  </a:cubicBezTo>
                  <a:cubicBezTo>
                    <a:pt x="980244" y="951683"/>
                    <a:pt x="982942" y="951497"/>
                    <a:pt x="985547" y="951125"/>
                  </a:cubicBezTo>
                  <a:cubicBezTo>
                    <a:pt x="1010061" y="947683"/>
                    <a:pt x="1030250" y="926099"/>
                    <a:pt x="1032110" y="901399"/>
                  </a:cubicBezTo>
                  <a:cubicBezTo>
                    <a:pt x="1034808" y="865209"/>
                    <a:pt x="1010806" y="838555"/>
                    <a:pt x="974011" y="838415"/>
                  </a:cubicBezTo>
                  <a:cubicBezTo>
                    <a:pt x="888235" y="838043"/>
                    <a:pt x="802551" y="838322"/>
                    <a:pt x="716821" y="838276"/>
                  </a:cubicBezTo>
                  <a:close/>
                  <a:moveTo>
                    <a:pt x="715100" y="1135144"/>
                  </a:moveTo>
                  <a:cubicBezTo>
                    <a:pt x="628858" y="1135144"/>
                    <a:pt x="542616" y="1134819"/>
                    <a:pt x="456328" y="1135284"/>
                  </a:cubicBezTo>
                  <a:cubicBezTo>
                    <a:pt x="421440" y="1135470"/>
                    <a:pt x="397391" y="1160450"/>
                    <a:pt x="398229" y="1193662"/>
                  </a:cubicBezTo>
                  <a:cubicBezTo>
                    <a:pt x="399019" y="1225014"/>
                    <a:pt x="423394" y="1248505"/>
                    <a:pt x="456932" y="1248552"/>
                  </a:cubicBezTo>
                  <a:cubicBezTo>
                    <a:pt x="628904" y="1248784"/>
                    <a:pt x="800876" y="1248691"/>
                    <a:pt x="972848" y="1248645"/>
                  </a:cubicBezTo>
                  <a:cubicBezTo>
                    <a:pt x="975500" y="1248645"/>
                    <a:pt x="978197" y="1248598"/>
                    <a:pt x="980849" y="1248366"/>
                  </a:cubicBezTo>
                  <a:cubicBezTo>
                    <a:pt x="1009968" y="1245761"/>
                    <a:pt x="1031831" y="1222177"/>
                    <a:pt x="1032250" y="1192965"/>
                  </a:cubicBezTo>
                  <a:cubicBezTo>
                    <a:pt x="1032715" y="1159008"/>
                    <a:pt x="1009596" y="1135424"/>
                    <a:pt x="973871" y="1135237"/>
                  </a:cubicBezTo>
                  <a:cubicBezTo>
                    <a:pt x="887630" y="1134819"/>
                    <a:pt x="801388" y="1135098"/>
                    <a:pt x="715100" y="1135144"/>
                  </a:cubicBezTo>
                  <a:close/>
                  <a:moveTo>
                    <a:pt x="687236" y="199742"/>
                  </a:moveTo>
                  <a:cubicBezTo>
                    <a:pt x="687097" y="153458"/>
                    <a:pt x="649418" y="115733"/>
                    <a:pt x="604158" y="116571"/>
                  </a:cubicBezTo>
                  <a:cubicBezTo>
                    <a:pt x="558106" y="117408"/>
                    <a:pt x="522242" y="154575"/>
                    <a:pt x="522521" y="201184"/>
                  </a:cubicBezTo>
                  <a:cubicBezTo>
                    <a:pt x="522800" y="246491"/>
                    <a:pt x="559595" y="283193"/>
                    <a:pt x="604809" y="283240"/>
                  </a:cubicBezTo>
                  <a:cubicBezTo>
                    <a:pt x="650628" y="283286"/>
                    <a:pt x="687422" y="246073"/>
                    <a:pt x="687236" y="199742"/>
                  </a:cubicBezTo>
                  <a:close/>
                  <a:moveTo>
                    <a:pt x="316685" y="894561"/>
                  </a:moveTo>
                  <a:cubicBezTo>
                    <a:pt x="316452" y="862604"/>
                    <a:pt x="291613" y="838229"/>
                    <a:pt x="259609" y="838462"/>
                  </a:cubicBezTo>
                  <a:cubicBezTo>
                    <a:pt x="228257" y="838694"/>
                    <a:pt x="203045" y="864418"/>
                    <a:pt x="203370" y="895910"/>
                  </a:cubicBezTo>
                  <a:cubicBezTo>
                    <a:pt x="203696" y="927494"/>
                    <a:pt x="228908" y="951962"/>
                    <a:pt x="260958" y="951683"/>
                  </a:cubicBezTo>
                  <a:cubicBezTo>
                    <a:pt x="293427" y="951450"/>
                    <a:pt x="316918" y="927355"/>
                    <a:pt x="316685" y="894561"/>
                  </a:cubicBezTo>
                  <a:close/>
                  <a:moveTo>
                    <a:pt x="316685" y="1192174"/>
                  </a:moveTo>
                  <a:cubicBezTo>
                    <a:pt x="316871" y="1159380"/>
                    <a:pt x="293334" y="1135424"/>
                    <a:pt x="260725" y="1135284"/>
                  </a:cubicBezTo>
                  <a:cubicBezTo>
                    <a:pt x="228675" y="1135144"/>
                    <a:pt x="203557" y="1159612"/>
                    <a:pt x="203370" y="1191243"/>
                  </a:cubicBezTo>
                  <a:cubicBezTo>
                    <a:pt x="203138" y="1222735"/>
                    <a:pt x="228396" y="1248366"/>
                    <a:pt x="259795" y="1248505"/>
                  </a:cubicBezTo>
                  <a:cubicBezTo>
                    <a:pt x="291799" y="1248645"/>
                    <a:pt x="316499" y="1224224"/>
                    <a:pt x="316685" y="1192174"/>
                  </a:cubicBezTo>
                  <a:close/>
                  <a:moveTo>
                    <a:pt x="316685" y="598576"/>
                  </a:moveTo>
                  <a:cubicBezTo>
                    <a:pt x="316545" y="566805"/>
                    <a:pt x="291519" y="541407"/>
                    <a:pt x="260493" y="541500"/>
                  </a:cubicBezTo>
                  <a:cubicBezTo>
                    <a:pt x="229559" y="541593"/>
                    <a:pt x="203557" y="567456"/>
                    <a:pt x="203370" y="598296"/>
                  </a:cubicBezTo>
                  <a:cubicBezTo>
                    <a:pt x="203184" y="630393"/>
                    <a:pt x="228815" y="655977"/>
                    <a:pt x="260911" y="655698"/>
                  </a:cubicBezTo>
                  <a:cubicBezTo>
                    <a:pt x="292729" y="655419"/>
                    <a:pt x="316824" y="630719"/>
                    <a:pt x="316685" y="598576"/>
                  </a:cubicBezTo>
                  <a:close/>
                </a:path>
              </a:pathLst>
            </a:custGeom>
            <a:gradFill>
              <a:gsLst>
                <a:gs pos="0">
                  <a:schemeClr val="accent1"/>
                </a:gs>
                <a:gs pos="100000">
                  <a:schemeClr val="accent2"/>
                </a:gs>
              </a:gsLst>
              <a:lin ang="5400000" scaled="1"/>
            </a:gradFill>
            <a:ln w="4652"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60518DB4-3F40-4D68-9A7D-122EF49D0E43}"/>
              </a:ext>
            </a:extLst>
          </p:cNvPr>
          <p:cNvGrpSpPr/>
          <p:nvPr/>
        </p:nvGrpSpPr>
        <p:grpSpPr>
          <a:xfrm>
            <a:off x="1281952" y="5463270"/>
            <a:ext cx="523035" cy="523035"/>
            <a:chOff x="1281952" y="5555868"/>
            <a:chExt cx="523035" cy="523035"/>
          </a:xfrm>
        </p:grpSpPr>
        <p:sp>
          <p:nvSpPr>
            <p:cNvPr id="55" name="Oval 54">
              <a:extLst>
                <a:ext uri="{FF2B5EF4-FFF2-40B4-BE49-F238E27FC236}">
                  <a16:creationId xmlns:a16="http://schemas.microsoft.com/office/drawing/2014/main" id="{7A65CCD0-D398-4624-B829-B91F802DE3DE}"/>
                </a:ext>
              </a:extLst>
            </p:cNvPr>
            <p:cNvSpPr/>
            <p:nvPr/>
          </p:nvSpPr>
          <p:spPr>
            <a:xfrm>
              <a:off x="1281952" y="5555868"/>
              <a:ext cx="523035" cy="523035"/>
            </a:xfrm>
            <a:prstGeom prst="ellipse">
              <a:avLst/>
            </a:prstGeom>
            <a:gradFill>
              <a:gsLst>
                <a:gs pos="0">
                  <a:schemeClr val="accent1">
                    <a:alpha val="8000"/>
                  </a:schemeClr>
                </a:gs>
                <a:gs pos="100000">
                  <a:schemeClr val="accent2">
                    <a:alpha val="8000"/>
                  </a:schemeClr>
                </a:gs>
              </a:gsLst>
              <a:lin ang="5400000" scaled="1"/>
            </a:gra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endParaRPr lang="en-US" sz="2000" b="1" dirty="0">
                <a:gradFill>
                  <a:gsLst>
                    <a:gs pos="0">
                      <a:schemeClr val="accent1"/>
                    </a:gs>
                    <a:gs pos="100000">
                      <a:schemeClr val="accent2"/>
                    </a:gs>
                  </a:gsLst>
                  <a:lin ang="5400000" scaled="1"/>
                </a:gradFill>
                <a:latin typeface="Century Gothic" panose="020B0502020202020204" pitchFamily="34" charset="0"/>
              </a:endParaRPr>
            </a:p>
          </p:txBody>
        </p:sp>
        <p:sp>
          <p:nvSpPr>
            <p:cNvPr id="80" name="Freeform: Shape 79">
              <a:extLst>
                <a:ext uri="{FF2B5EF4-FFF2-40B4-BE49-F238E27FC236}">
                  <a16:creationId xmlns:a16="http://schemas.microsoft.com/office/drawing/2014/main" id="{D36D24FB-098A-4266-81C3-0FC3F390A4EB}"/>
                </a:ext>
              </a:extLst>
            </p:cNvPr>
            <p:cNvSpPr/>
            <p:nvPr/>
          </p:nvSpPr>
          <p:spPr>
            <a:xfrm>
              <a:off x="1427987" y="5701894"/>
              <a:ext cx="230964" cy="230982"/>
            </a:xfrm>
            <a:custGeom>
              <a:avLst/>
              <a:gdLst>
                <a:gd name="connsiteX0" fmla="*/ 954846 w 1639041"/>
                <a:gd name="connsiteY0" fmla="*/ 867324 h 1639174"/>
                <a:gd name="connsiteX1" fmla="*/ 1260274 w 1639041"/>
                <a:gd name="connsiteY1" fmla="*/ 867371 h 1639174"/>
                <a:gd name="connsiteX2" fmla="*/ 1635803 w 1639041"/>
                <a:gd name="connsiteY2" fmla="*/ 1201500 h 1639174"/>
                <a:gd name="connsiteX3" fmla="*/ 1334747 w 1639041"/>
                <a:gd name="connsiteY3" fmla="*/ 1632197 h 1639174"/>
                <a:gd name="connsiteX4" fmla="*/ 1298790 w 1639041"/>
                <a:gd name="connsiteY4" fmla="*/ 1639174 h 1639174"/>
                <a:gd name="connsiteX5" fmla="*/ 918191 w 1639041"/>
                <a:gd name="connsiteY5" fmla="*/ 1639174 h 1639174"/>
                <a:gd name="connsiteX6" fmla="*/ 783851 w 1639041"/>
                <a:gd name="connsiteY6" fmla="*/ 1594890 h 1639174"/>
                <a:gd name="connsiteX7" fmla="*/ 644302 w 1639041"/>
                <a:gd name="connsiteY7" fmla="*/ 1468365 h 1639174"/>
                <a:gd name="connsiteX8" fmla="*/ 641976 w 1639041"/>
                <a:gd name="connsiteY8" fmla="*/ 1459481 h 1639174"/>
                <a:gd name="connsiteX9" fmla="*/ 660024 w 1639041"/>
                <a:gd name="connsiteY9" fmla="*/ 1463062 h 1639174"/>
                <a:gd name="connsiteX10" fmla="*/ 1001735 w 1639041"/>
                <a:gd name="connsiteY10" fmla="*/ 1452968 h 1639174"/>
                <a:gd name="connsiteX11" fmla="*/ 1051136 w 1639041"/>
                <a:gd name="connsiteY11" fmla="*/ 1442688 h 1639174"/>
                <a:gd name="connsiteX12" fmla="*/ 1243017 w 1639041"/>
                <a:gd name="connsiteY12" fmla="*/ 1442874 h 1639174"/>
                <a:gd name="connsiteX13" fmla="*/ 1416384 w 1639041"/>
                <a:gd name="connsiteY13" fmla="*/ 1350027 h 1639174"/>
                <a:gd name="connsiteX14" fmla="*/ 1273066 w 1639041"/>
                <a:gd name="connsiteY14" fmla="*/ 1063903 h 1639174"/>
                <a:gd name="connsiteX15" fmla="*/ 1054159 w 1639041"/>
                <a:gd name="connsiteY15" fmla="*/ 1061531 h 1639174"/>
                <a:gd name="connsiteX16" fmla="*/ 943961 w 1639041"/>
                <a:gd name="connsiteY16" fmla="*/ 1063671 h 1639174"/>
                <a:gd name="connsiteX17" fmla="*/ 861906 w 1639041"/>
                <a:gd name="connsiteY17" fmla="*/ 1092139 h 1639174"/>
                <a:gd name="connsiteX18" fmla="*/ 746917 w 1639041"/>
                <a:gd name="connsiteY18" fmla="*/ 1076137 h 1639174"/>
                <a:gd name="connsiteX19" fmla="*/ 721891 w 1639041"/>
                <a:gd name="connsiteY19" fmla="*/ 1010502 h 1639174"/>
                <a:gd name="connsiteX20" fmla="*/ 721612 w 1639041"/>
                <a:gd name="connsiteY20" fmla="*/ 976964 h 1639174"/>
                <a:gd name="connsiteX21" fmla="*/ 743428 w 1639041"/>
                <a:gd name="connsiteY21" fmla="*/ 935285 h 1639174"/>
                <a:gd name="connsiteX22" fmla="*/ 954846 w 1639041"/>
                <a:gd name="connsiteY22" fmla="*/ 867324 h 1639174"/>
                <a:gd name="connsiteX23" fmla="*/ 610856 w 1639041"/>
                <a:gd name="connsiteY23" fmla="*/ 866953 h 1639174"/>
                <a:gd name="connsiteX24" fmla="*/ 628486 w 1639041"/>
                <a:gd name="connsiteY24" fmla="*/ 884164 h 1639174"/>
                <a:gd name="connsiteX25" fmla="*/ 628346 w 1639041"/>
                <a:gd name="connsiteY25" fmla="*/ 1004084 h 1639174"/>
                <a:gd name="connsiteX26" fmla="*/ 719891 w 1639041"/>
                <a:gd name="connsiteY26" fmla="*/ 1173544 h 1639174"/>
                <a:gd name="connsiteX27" fmla="*/ 928612 w 1639041"/>
                <a:gd name="connsiteY27" fmla="*/ 1165868 h 1639174"/>
                <a:gd name="connsiteX28" fmla="*/ 961174 w 1639041"/>
                <a:gd name="connsiteY28" fmla="*/ 1155076 h 1639174"/>
                <a:gd name="connsiteX29" fmla="*/ 1161102 w 1639041"/>
                <a:gd name="connsiteY29" fmla="*/ 1154844 h 1639174"/>
                <a:gd name="connsiteX30" fmla="*/ 1170777 w 1639041"/>
                <a:gd name="connsiteY30" fmla="*/ 1170566 h 1639174"/>
                <a:gd name="connsiteX31" fmla="*/ 867861 w 1639041"/>
                <a:gd name="connsiteY31" fmla="*/ 1393753 h 1639174"/>
                <a:gd name="connsiteX32" fmla="*/ 437489 w 1639041"/>
                <a:gd name="connsiteY32" fmla="*/ 1062043 h 1639174"/>
                <a:gd name="connsiteX33" fmla="*/ 434279 w 1639041"/>
                <a:gd name="connsiteY33" fmla="*/ 878349 h 1639174"/>
                <a:gd name="connsiteX34" fmla="*/ 449397 w 1639041"/>
                <a:gd name="connsiteY34" fmla="*/ 867185 h 1639174"/>
                <a:gd name="connsiteX35" fmla="*/ 532476 w 1639041"/>
                <a:gd name="connsiteY35" fmla="*/ 867185 h 1639174"/>
                <a:gd name="connsiteX36" fmla="*/ 610856 w 1639041"/>
                <a:gd name="connsiteY36" fmla="*/ 866953 h 1639174"/>
                <a:gd name="connsiteX37" fmla="*/ 814645 w 1639041"/>
                <a:gd name="connsiteY37" fmla="*/ 243862 h 1639174"/>
                <a:gd name="connsiteX38" fmla="*/ 1200872 w 1639041"/>
                <a:gd name="connsiteY38" fmla="*/ 579666 h 1639174"/>
                <a:gd name="connsiteX39" fmla="*/ 1203942 w 1639041"/>
                <a:gd name="connsiteY39" fmla="*/ 761639 h 1639174"/>
                <a:gd name="connsiteX40" fmla="*/ 1189476 w 1639041"/>
                <a:gd name="connsiteY40" fmla="*/ 773547 h 1639174"/>
                <a:gd name="connsiteX41" fmla="*/ 1106397 w 1639041"/>
                <a:gd name="connsiteY41" fmla="*/ 773454 h 1639174"/>
                <a:gd name="connsiteX42" fmla="*/ 1028109 w 1639041"/>
                <a:gd name="connsiteY42" fmla="*/ 773733 h 1639174"/>
                <a:gd name="connsiteX43" fmla="*/ 1009596 w 1639041"/>
                <a:gd name="connsiteY43" fmla="*/ 755731 h 1639174"/>
                <a:gd name="connsiteX44" fmla="*/ 1009735 w 1639041"/>
                <a:gd name="connsiteY44" fmla="*/ 635858 h 1639174"/>
                <a:gd name="connsiteX45" fmla="*/ 916516 w 1639041"/>
                <a:gd name="connsiteY45" fmla="*/ 465933 h 1639174"/>
                <a:gd name="connsiteX46" fmla="*/ 710541 w 1639041"/>
                <a:gd name="connsiteY46" fmla="*/ 474166 h 1639174"/>
                <a:gd name="connsiteX47" fmla="*/ 675328 w 1639041"/>
                <a:gd name="connsiteY47" fmla="*/ 485842 h 1639174"/>
                <a:gd name="connsiteX48" fmla="*/ 481958 w 1639041"/>
                <a:gd name="connsiteY48" fmla="*/ 485563 h 1639174"/>
                <a:gd name="connsiteX49" fmla="*/ 470050 w 1639041"/>
                <a:gd name="connsiteY49" fmla="*/ 468212 h 1639174"/>
                <a:gd name="connsiteX50" fmla="*/ 814645 w 1639041"/>
                <a:gd name="connsiteY50" fmla="*/ 243862 h 1639174"/>
                <a:gd name="connsiteX51" fmla="*/ 369342 w 1639041"/>
                <a:gd name="connsiteY51" fmla="*/ 488 h 1639174"/>
                <a:gd name="connsiteX52" fmla="*/ 693935 w 1639041"/>
                <a:gd name="connsiteY52" fmla="*/ 953 h 1639174"/>
                <a:gd name="connsiteX53" fmla="*/ 906283 w 1639041"/>
                <a:gd name="connsiteY53" fmla="*/ 79520 h 1639174"/>
                <a:gd name="connsiteX54" fmla="*/ 989873 w 1639041"/>
                <a:gd name="connsiteY54" fmla="*/ 166971 h 1639174"/>
                <a:gd name="connsiteX55" fmla="*/ 996386 w 1639041"/>
                <a:gd name="connsiteY55" fmla="*/ 180972 h 1639174"/>
                <a:gd name="connsiteX56" fmla="*/ 979640 w 1639041"/>
                <a:gd name="connsiteY56" fmla="*/ 178228 h 1639174"/>
                <a:gd name="connsiteX57" fmla="*/ 634952 w 1639041"/>
                <a:gd name="connsiteY57" fmla="*/ 188322 h 1639174"/>
                <a:gd name="connsiteX58" fmla="*/ 587039 w 1639041"/>
                <a:gd name="connsiteY58" fmla="*/ 197998 h 1639174"/>
                <a:gd name="connsiteX59" fmla="*/ 393530 w 1639041"/>
                <a:gd name="connsiteY59" fmla="*/ 197858 h 1639174"/>
                <a:gd name="connsiteX60" fmla="*/ 220814 w 1639041"/>
                <a:gd name="connsiteY60" fmla="*/ 291868 h 1639174"/>
                <a:gd name="connsiteX61" fmla="*/ 364690 w 1639041"/>
                <a:gd name="connsiteY61" fmla="*/ 576736 h 1639174"/>
                <a:gd name="connsiteX62" fmla="*/ 588388 w 1639041"/>
                <a:gd name="connsiteY62" fmla="*/ 579108 h 1639174"/>
                <a:gd name="connsiteX63" fmla="*/ 693795 w 1639041"/>
                <a:gd name="connsiteY63" fmla="*/ 577015 h 1639174"/>
                <a:gd name="connsiteX64" fmla="*/ 775850 w 1639041"/>
                <a:gd name="connsiteY64" fmla="*/ 548593 h 1639174"/>
                <a:gd name="connsiteX65" fmla="*/ 890886 w 1639041"/>
                <a:gd name="connsiteY65" fmla="*/ 564316 h 1639174"/>
                <a:gd name="connsiteX66" fmla="*/ 916005 w 1639041"/>
                <a:gd name="connsiteY66" fmla="*/ 629858 h 1639174"/>
                <a:gd name="connsiteX67" fmla="*/ 916237 w 1639041"/>
                <a:gd name="connsiteY67" fmla="*/ 658605 h 1639174"/>
                <a:gd name="connsiteX68" fmla="*/ 889397 w 1639041"/>
                <a:gd name="connsiteY68" fmla="*/ 708936 h 1639174"/>
                <a:gd name="connsiteX69" fmla="*/ 672025 w 1639041"/>
                <a:gd name="connsiteY69" fmla="*/ 773640 h 1639174"/>
                <a:gd name="connsiteX70" fmla="*/ 387390 w 1639041"/>
                <a:gd name="connsiteY70" fmla="*/ 773687 h 1639174"/>
                <a:gd name="connsiteX71" fmla="*/ 6884 w 1639041"/>
                <a:gd name="connsiteY71" fmla="*/ 469282 h 1639174"/>
                <a:gd name="connsiteX72" fmla="*/ 0 w 1639041"/>
                <a:gd name="connsiteY72" fmla="*/ 433278 h 1639174"/>
                <a:gd name="connsiteX73" fmla="*/ 186 w 1639041"/>
                <a:gd name="connsiteY73" fmla="*/ 343734 h 1639174"/>
                <a:gd name="connsiteX74" fmla="*/ 41400 w 1639041"/>
                <a:gd name="connsiteY74" fmla="*/ 211673 h 1639174"/>
                <a:gd name="connsiteX75" fmla="*/ 332780 w 1639041"/>
                <a:gd name="connsiteY75" fmla="*/ 3512 h 1639174"/>
                <a:gd name="connsiteX76" fmla="*/ 369342 w 1639041"/>
                <a:gd name="connsiteY76" fmla="*/ 488 h 163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639041" h="1639174">
                  <a:moveTo>
                    <a:pt x="954846" y="867324"/>
                  </a:moveTo>
                  <a:cubicBezTo>
                    <a:pt x="1056671" y="866906"/>
                    <a:pt x="1158450" y="866534"/>
                    <a:pt x="1260274" y="867371"/>
                  </a:cubicBezTo>
                  <a:cubicBezTo>
                    <a:pt x="1449969" y="868859"/>
                    <a:pt x="1611847" y="1013293"/>
                    <a:pt x="1635803" y="1201500"/>
                  </a:cubicBezTo>
                  <a:cubicBezTo>
                    <a:pt x="1661387" y="1402637"/>
                    <a:pt x="1533001" y="1586378"/>
                    <a:pt x="1334747" y="1632197"/>
                  </a:cubicBezTo>
                  <a:cubicBezTo>
                    <a:pt x="1322839" y="1634941"/>
                    <a:pt x="1310791" y="1636895"/>
                    <a:pt x="1298790" y="1639174"/>
                  </a:cubicBezTo>
                  <a:cubicBezTo>
                    <a:pt x="1171939" y="1639174"/>
                    <a:pt x="1045089" y="1639174"/>
                    <a:pt x="918191" y="1639174"/>
                  </a:cubicBezTo>
                  <a:cubicBezTo>
                    <a:pt x="871163" y="1631220"/>
                    <a:pt x="825949" y="1617870"/>
                    <a:pt x="783851" y="1594890"/>
                  </a:cubicBezTo>
                  <a:cubicBezTo>
                    <a:pt x="727148" y="1563957"/>
                    <a:pt x="680678" y="1521720"/>
                    <a:pt x="644302" y="1468365"/>
                  </a:cubicBezTo>
                  <a:cubicBezTo>
                    <a:pt x="642580" y="1465807"/>
                    <a:pt x="640255" y="1463295"/>
                    <a:pt x="641976" y="1459481"/>
                  </a:cubicBezTo>
                  <a:cubicBezTo>
                    <a:pt x="648628" y="1456922"/>
                    <a:pt x="654210" y="1461109"/>
                    <a:pt x="660024" y="1463062"/>
                  </a:cubicBezTo>
                  <a:cubicBezTo>
                    <a:pt x="775199" y="1501439"/>
                    <a:pt x="889211" y="1499485"/>
                    <a:pt x="1001735" y="1452968"/>
                  </a:cubicBezTo>
                  <a:cubicBezTo>
                    <a:pt x="1017737" y="1446363"/>
                    <a:pt x="1033552" y="1442502"/>
                    <a:pt x="1051136" y="1442688"/>
                  </a:cubicBezTo>
                  <a:cubicBezTo>
                    <a:pt x="1115096" y="1443386"/>
                    <a:pt x="1179056" y="1443246"/>
                    <a:pt x="1243017" y="1442874"/>
                  </a:cubicBezTo>
                  <a:cubicBezTo>
                    <a:pt x="1317025" y="1442455"/>
                    <a:pt x="1376612" y="1414127"/>
                    <a:pt x="1416384" y="1350027"/>
                  </a:cubicBezTo>
                  <a:cubicBezTo>
                    <a:pt x="1489229" y="1232712"/>
                    <a:pt x="1410709" y="1075672"/>
                    <a:pt x="1273066" y="1063903"/>
                  </a:cubicBezTo>
                  <a:cubicBezTo>
                    <a:pt x="1200221" y="1057670"/>
                    <a:pt x="1127144" y="1062182"/>
                    <a:pt x="1054159" y="1061531"/>
                  </a:cubicBezTo>
                  <a:cubicBezTo>
                    <a:pt x="1017458" y="1061206"/>
                    <a:pt x="980710" y="1059996"/>
                    <a:pt x="943961" y="1063671"/>
                  </a:cubicBezTo>
                  <a:cubicBezTo>
                    <a:pt x="914051" y="1066694"/>
                    <a:pt x="886653" y="1075533"/>
                    <a:pt x="861906" y="1092139"/>
                  </a:cubicBezTo>
                  <a:cubicBezTo>
                    <a:pt x="822507" y="1118653"/>
                    <a:pt x="778688" y="1112979"/>
                    <a:pt x="746917" y="1076137"/>
                  </a:cubicBezTo>
                  <a:cubicBezTo>
                    <a:pt x="730729" y="1057391"/>
                    <a:pt x="721194" y="1035900"/>
                    <a:pt x="721891" y="1010502"/>
                  </a:cubicBezTo>
                  <a:cubicBezTo>
                    <a:pt x="722217" y="999338"/>
                    <a:pt x="723287" y="987895"/>
                    <a:pt x="721612" y="976964"/>
                  </a:cubicBezTo>
                  <a:cubicBezTo>
                    <a:pt x="718635" y="957101"/>
                    <a:pt x="727752" y="945612"/>
                    <a:pt x="743428" y="935285"/>
                  </a:cubicBezTo>
                  <a:cubicBezTo>
                    <a:pt x="807714" y="893002"/>
                    <a:pt x="877350" y="867650"/>
                    <a:pt x="954846" y="867324"/>
                  </a:cubicBezTo>
                  <a:close/>
                  <a:moveTo>
                    <a:pt x="610856" y="866953"/>
                  </a:moveTo>
                  <a:cubicBezTo>
                    <a:pt x="623834" y="866581"/>
                    <a:pt x="628718" y="870721"/>
                    <a:pt x="628486" y="884164"/>
                  </a:cubicBezTo>
                  <a:cubicBezTo>
                    <a:pt x="627835" y="924122"/>
                    <a:pt x="627881" y="964126"/>
                    <a:pt x="628346" y="1004084"/>
                  </a:cubicBezTo>
                  <a:cubicBezTo>
                    <a:pt x="629184" y="1076463"/>
                    <a:pt x="658396" y="1134097"/>
                    <a:pt x="719891" y="1173544"/>
                  </a:cubicBezTo>
                  <a:cubicBezTo>
                    <a:pt x="783527" y="1214385"/>
                    <a:pt x="867908" y="1211036"/>
                    <a:pt x="928612" y="1165868"/>
                  </a:cubicBezTo>
                  <a:cubicBezTo>
                    <a:pt x="938566" y="1158472"/>
                    <a:pt x="948940" y="1155030"/>
                    <a:pt x="961174" y="1155076"/>
                  </a:cubicBezTo>
                  <a:cubicBezTo>
                    <a:pt x="1027832" y="1155216"/>
                    <a:pt x="1094444" y="1155356"/>
                    <a:pt x="1161102" y="1154844"/>
                  </a:cubicBezTo>
                  <a:cubicBezTo>
                    <a:pt x="1175057" y="1154751"/>
                    <a:pt x="1176406" y="1158984"/>
                    <a:pt x="1170777" y="1170566"/>
                  </a:cubicBezTo>
                  <a:cubicBezTo>
                    <a:pt x="1108771" y="1297975"/>
                    <a:pt x="1008434" y="1374914"/>
                    <a:pt x="867861" y="1393753"/>
                  </a:cubicBezTo>
                  <a:cubicBezTo>
                    <a:pt x="656675" y="1422035"/>
                    <a:pt x="464375" y="1272763"/>
                    <a:pt x="437489" y="1062043"/>
                  </a:cubicBezTo>
                  <a:cubicBezTo>
                    <a:pt x="429720" y="1001060"/>
                    <a:pt x="435628" y="939612"/>
                    <a:pt x="434279" y="878349"/>
                  </a:cubicBezTo>
                  <a:cubicBezTo>
                    <a:pt x="434046" y="867185"/>
                    <a:pt x="441582" y="867185"/>
                    <a:pt x="449397" y="867185"/>
                  </a:cubicBezTo>
                  <a:cubicBezTo>
                    <a:pt x="477028" y="867232"/>
                    <a:pt x="504752" y="867185"/>
                    <a:pt x="532476" y="867185"/>
                  </a:cubicBezTo>
                  <a:cubicBezTo>
                    <a:pt x="558618" y="867185"/>
                    <a:pt x="584714" y="867697"/>
                    <a:pt x="610856" y="866953"/>
                  </a:cubicBezTo>
                  <a:close/>
                  <a:moveTo>
                    <a:pt x="814645" y="243862"/>
                  </a:moveTo>
                  <a:cubicBezTo>
                    <a:pt x="1008433" y="238420"/>
                    <a:pt x="1178218" y="387506"/>
                    <a:pt x="1200872" y="579666"/>
                  </a:cubicBezTo>
                  <a:cubicBezTo>
                    <a:pt x="1207989" y="640137"/>
                    <a:pt x="1202547" y="700981"/>
                    <a:pt x="1203942" y="761639"/>
                  </a:cubicBezTo>
                  <a:cubicBezTo>
                    <a:pt x="1204175" y="772291"/>
                    <a:pt x="1197849" y="773593"/>
                    <a:pt x="1189476" y="773547"/>
                  </a:cubicBezTo>
                  <a:cubicBezTo>
                    <a:pt x="1161798" y="773314"/>
                    <a:pt x="1134074" y="773407"/>
                    <a:pt x="1106397" y="773454"/>
                  </a:cubicBezTo>
                  <a:cubicBezTo>
                    <a:pt x="1080301" y="773454"/>
                    <a:pt x="1054159" y="772849"/>
                    <a:pt x="1028109" y="773733"/>
                  </a:cubicBezTo>
                  <a:cubicBezTo>
                    <a:pt x="1014387" y="774198"/>
                    <a:pt x="1009270" y="770105"/>
                    <a:pt x="1009596" y="755731"/>
                  </a:cubicBezTo>
                  <a:cubicBezTo>
                    <a:pt x="1010433" y="715773"/>
                    <a:pt x="1010387" y="675815"/>
                    <a:pt x="1009735" y="635858"/>
                  </a:cubicBezTo>
                  <a:cubicBezTo>
                    <a:pt x="1008572" y="562966"/>
                    <a:pt x="979127" y="505100"/>
                    <a:pt x="916516" y="465933"/>
                  </a:cubicBezTo>
                  <a:cubicBezTo>
                    <a:pt x="853579" y="426580"/>
                    <a:pt x="770361" y="429882"/>
                    <a:pt x="710541" y="474166"/>
                  </a:cubicBezTo>
                  <a:cubicBezTo>
                    <a:pt x="699702" y="482167"/>
                    <a:pt x="688910" y="485935"/>
                    <a:pt x="675328" y="485842"/>
                  </a:cubicBezTo>
                  <a:cubicBezTo>
                    <a:pt x="610856" y="485283"/>
                    <a:pt x="546430" y="485609"/>
                    <a:pt x="481958" y="485563"/>
                  </a:cubicBezTo>
                  <a:cubicBezTo>
                    <a:pt x="463398" y="485563"/>
                    <a:pt x="462142" y="484121"/>
                    <a:pt x="470050" y="468212"/>
                  </a:cubicBezTo>
                  <a:cubicBezTo>
                    <a:pt x="541034" y="326104"/>
                    <a:pt x="654907" y="248328"/>
                    <a:pt x="814645" y="243862"/>
                  </a:cubicBezTo>
                  <a:close/>
                  <a:moveTo>
                    <a:pt x="369342" y="488"/>
                  </a:moveTo>
                  <a:cubicBezTo>
                    <a:pt x="477539" y="535"/>
                    <a:pt x="585784" y="-907"/>
                    <a:pt x="693935" y="953"/>
                  </a:cubicBezTo>
                  <a:cubicBezTo>
                    <a:pt x="773152" y="2302"/>
                    <a:pt x="843392" y="32259"/>
                    <a:pt x="906283" y="79520"/>
                  </a:cubicBezTo>
                  <a:cubicBezTo>
                    <a:pt x="938891" y="103988"/>
                    <a:pt x="966661" y="133386"/>
                    <a:pt x="989873" y="166971"/>
                  </a:cubicBezTo>
                  <a:cubicBezTo>
                    <a:pt x="992757" y="171157"/>
                    <a:pt x="997455" y="174693"/>
                    <a:pt x="996386" y="180972"/>
                  </a:cubicBezTo>
                  <a:cubicBezTo>
                    <a:pt x="990106" y="183857"/>
                    <a:pt x="984942" y="179996"/>
                    <a:pt x="979640" y="178228"/>
                  </a:cubicBezTo>
                  <a:cubicBezTo>
                    <a:pt x="863488" y="139061"/>
                    <a:pt x="748452" y="141015"/>
                    <a:pt x="634952" y="188322"/>
                  </a:cubicBezTo>
                  <a:cubicBezTo>
                    <a:pt x="619369" y="194788"/>
                    <a:pt x="603972" y="198137"/>
                    <a:pt x="587039" y="197998"/>
                  </a:cubicBezTo>
                  <a:cubicBezTo>
                    <a:pt x="522567" y="197439"/>
                    <a:pt x="458049" y="197393"/>
                    <a:pt x="393530" y="197858"/>
                  </a:cubicBezTo>
                  <a:cubicBezTo>
                    <a:pt x="319429" y="198416"/>
                    <a:pt x="260214" y="227536"/>
                    <a:pt x="220814" y="291868"/>
                  </a:cubicBezTo>
                  <a:cubicBezTo>
                    <a:pt x="149179" y="408950"/>
                    <a:pt x="227931" y="565200"/>
                    <a:pt x="364690" y="576736"/>
                  </a:cubicBezTo>
                  <a:cubicBezTo>
                    <a:pt x="439117" y="583015"/>
                    <a:pt x="513822" y="578364"/>
                    <a:pt x="588388" y="579108"/>
                  </a:cubicBezTo>
                  <a:cubicBezTo>
                    <a:pt x="623508" y="579434"/>
                    <a:pt x="658629" y="580410"/>
                    <a:pt x="693795" y="577015"/>
                  </a:cubicBezTo>
                  <a:cubicBezTo>
                    <a:pt x="723798" y="574131"/>
                    <a:pt x="751103" y="565153"/>
                    <a:pt x="775850" y="548593"/>
                  </a:cubicBezTo>
                  <a:cubicBezTo>
                    <a:pt x="815389" y="522079"/>
                    <a:pt x="859115" y="527568"/>
                    <a:pt x="890886" y="564316"/>
                  </a:cubicBezTo>
                  <a:cubicBezTo>
                    <a:pt x="907074" y="583015"/>
                    <a:pt x="916842" y="604460"/>
                    <a:pt x="916005" y="629858"/>
                  </a:cubicBezTo>
                  <a:cubicBezTo>
                    <a:pt x="915679" y="639440"/>
                    <a:pt x="914656" y="649255"/>
                    <a:pt x="916237" y="658605"/>
                  </a:cubicBezTo>
                  <a:cubicBezTo>
                    <a:pt x="920284" y="682747"/>
                    <a:pt x="908934" y="696655"/>
                    <a:pt x="889397" y="708936"/>
                  </a:cubicBezTo>
                  <a:cubicBezTo>
                    <a:pt x="822786" y="750801"/>
                    <a:pt x="751290" y="774245"/>
                    <a:pt x="672025" y="773640"/>
                  </a:cubicBezTo>
                  <a:cubicBezTo>
                    <a:pt x="577131" y="772943"/>
                    <a:pt x="482238" y="772431"/>
                    <a:pt x="387390" y="773687"/>
                  </a:cubicBezTo>
                  <a:cubicBezTo>
                    <a:pt x="205976" y="776059"/>
                    <a:pt x="45679" y="648046"/>
                    <a:pt x="6884" y="469282"/>
                  </a:cubicBezTo>
                  <a:cubicBezTo>
                    <a:pt x="4280" y="457328"/>
                    <a:pt x="2279" y="445280"/>
                    <a:pt x="0" y="433278"/>
                  </a:cubicBezTo>
                  <a:cubicBezTo>
                    <a:pt x="186" y="403415"/>
                    <a:pt x="186" y="373598"/>
                    <a:pt x="186" y="343734"/>
                  </a:cubicBezTo>
                  <a:cubicBezTo>
                    <a:pt x="8001" y="297869"/>
                    <a:pt x="19211" y="252980"/>
                    <a:pt x="41400" y="211673"/>
                  </a:cubicBezTo>
                  <a:cubicBezTo>
                    <a:pt x="104337" y="94545"/>
                    <a:pt x="200859" y="24212"/>
                    <a:pt x="332780" y="3512"/>
                  </a:cubicBezTo>
                  <a:cubicBezTo>
                    <a:pt x="344921" y="1605"/>
                    <a:pt x="357061" y="488"/>
                    <a:pt x="369342" y="488"/>
                  </a:cubicBezTo>
                  <a:close/>
                </a:path>
              </a:pathLst>
            </a:custGeom>
            <a:gradFill>
              <a:gsLst>
                <a:gs pos="0">
                  <a:schemeClr val="accent1"/>
                </a:gs>
                <a:gs pos="100000">
                  <a:schemeClr val="accent2"/>
                </a:gs>
              </a:gsLst>
              <a:lin ang="5400000" scaled="1"/>
            </a:gradFill>
            <a:ln w="4652"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9DF816F9-9793-46DE-BB9C-14B827B45620}"/>
              </a:ext>
            </a:extLst>
          </p:cNvPr>
          <p:cNvGrpSpPr/>
          <p:nvPr/>
        </p:nvGrpSpPr>
        <p:grpSpPr>
          <a:xfrm>
            <a:off x="6158334" y="2369904"/>
            <a:ext cx="523035" cy="523035"/>
            <a:chOff x="6158334" y="2462502"/>
            <a:chExt cx="523035" cy="523035"/>
          </a:xfrm>
        </p:grpSpPr>
        <p:sp>
          <p:nvSpPr>
            <p:cNvPr id="46" name="Oval 45">
              <a:extLst>
                <a:ext uri="{FF2B5EF4-FFF2-40B4-BE49-F238E27FC236}">
                  <a16:creationId xmlns:a16="http://schemas.microsoft.com/office/drawing/2014/main" id="{1BDE7804-7132-443A-91BE-6DD8C553C644}"/>
                </a:ext>
              </a:extLst>
            </p:cNvPr>
            <p:cNvSpPr/>
            <p:nvPr/>
          </p:nvSpPr>
          <p:spPr>
            <a:xfrm>
              <a:off x="6158334" y="2462502"/>
              <a:ext cx="523035" cy="523035"/>
            </a:xfrm>
            <a:prstGeom prst="ellipse">
              <a:avLst/>
            </a:prstGeom>
            <a:gradFill>
              <a:gsLst>
                <a:gs pos="0">
                  <a:schemeClr val="accent1">
                    <a:alpha val="8000"/>
                  </a:schemeClr>
                </a:gs>
                <a:gs pos="100000">
                  <a:schemeClr val="accent2">
                    <a:alpha val="8000"/>
                  </a:schemeClr>
                </a:gs>
              </a:gsLst>
              <a:lin ang="5400000" scaled="1"/>
            </a:gra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endParaRPr lang="en-US" sz="2000" b="1" dirty="0">
                <a:gradFill>
                  <a:gsLst>
                    <a:gs pos="0">
                      <a:schemeClr val="accent1"/>
                    </a:gs>
                    <a:gs pos="100000">
                      <a:schemeClr val="accent2"/>
                    </a:gs>
                  </a:gsLst>
                  <a:lin ang="5400000" scaled="1"/>
                </a:gradFill>
                <a:latin typeface="Century Gothic" panose="020B0502020202020204" pitchFamily="34" charset="0"/>
              </a:endParaRPr>
            </a:p>
          </p:txBody>
        </p:sp>
        <p:sp>
          <p:nvSpPr>
            <p:cNvPr id="82" name="Freeform: Shape 81">
              <a:extLst>
                <a:ext uri="{FF2B5EF4-FFF2-40B4-BE49-F238E27FC236}">
                  <a16:creationId xmlns:a16="http://schemas.microsoft.com/office/drawing/2014/main" id="{768C8E1B-3E38-4BCA-9B1D-EE760C92067C}"/>
                </a:ext>
              </a:extLst>
            </p:cNvPr>
            <p:cNvSpPr/>
            <p:nvPr/>
          </p:nvSpPr>
          <p:spPr>
            <a:xfrm>
              <a:off x="6291264" y="2578811"/>
              <a:ext cx="257174" cy="257082"/>
            </a:xfrm>
            <a:custGeom>
              <a:avLst/>
              <a:gdLst>
                <a:gd name="connsiteX0" fmla="*/ 1237853 w 1786833"/>
                <a:gd name="connsiteY0" fmla="*/ 1447922 h 1786191"/>
                <a:gd name="connsiteX1" fmla="*/ 1453922 w 1786833"/>
                <a:gd name="connsiteY1" fmla="*/ 1541746 h 1786191"/>
                <a:gd name="connsiteX2" fmla="*/ 1671574 w 1786833"/>
                <a:gd name="connsiteY2" fmla="*/ 1448062 h 1786191"/>
                <a:gd name="connsiteX3" fmla="*/ 1775400 w 1786833"/>
                <a:gd name="connsiteY3" fmla="*/ 1589658 h 1786191"/>
                <a:gd name="connsiteX4" fmla="*/ 1785354 w 1786833"/>
                <a:gd name="connsiteY4" fmla="*/ 1740232 h 1786191"/>
                <a:gd name="connsiteX5" fmla="*/ 1747816 w 1786833"/>
                <a:gd name="connsiteY5" fmla="*/ 1786144 h 1786191"/>
                <a:gd name="connsiteX6" fmla="*/ 1161706 w 1786833"/>
                <a:gd name="connsiteY6" fmla="*/ 1786144 h 1786191"/>
                <a:gd name="connsiteX7" fmla="*/ 1122910 w 1786833"/>
                <a:gd name="connsiteY7" fmla="*/ 1715858 h 1786191"/>
                <a:gd name="connsiteX8" fmla="*/ 1133656 w 1786833"/>
                <a:gd name="connsiteY8" fmla="*/ 1591333 h 1786191"/>
                <a:gd name="connsiteX9" fmla="*/ 1237853 w 1786833"/>
                <a:gd name="connsiteY9" fmla="*/ 1447922 h 1786191"/>
                <a:gd name="connsiteX10" fmla="*/ 548338 w 1786833"/>
                <a:gd name="connsiteY10" fmla="*/ 1447922 h 1786191"/>
                <a:gd name="connsiteX11" fmla="*/ 653744 w 1786833"/>
                <a:gd name="connsiteY11" fmla="*/ 1600031 h 1786191"/>
                <a:gd name="connsiteX12" fmla="*/ 661885 w 1786833"/>
                <a:gd name="connsiteY12" fmla="*/ 1740325 h 1786191"/>
                <a:gd name="connsiteX13" fmla="*/ 624486 w 1786833"/>
                <a:gd name="connsiteY13" fmla="*/ 1786191 h 1786191"/>
                <a:gd name="connsiteX14" fmla="*/ 38376 w 1786833"/>
                <a:gd name="connsiteY14" fmla="*/ 1786191 h 1786191"/>
                <a:gd name="connsiteX15" fmla="*/ 0 w 1786833"/>
                <a:gd name="connsiteY15" fmla="*/ 1747814 h 1786191"/>
                <a:gd name="connsiteX16" fmla="*/ 0 w 1786833"/>
                <a:gd name="connsiteY16" fmla="*/ 1632686 h 1786191"/>
                <a:gd name="connsiteX17" fmla="*/ 10606 w 1786833"/>
                <a:gd name="connsiteY17" fmla="*/ 1590914 h 1786191"/>
                <a:gd name="connsiteX18" fmla="*/ 114570 w 1786833"/>
                <a:gd name="connsiteY18" fmla="*/ 1447969 h 1786191"/>
                <a:gd name="connsiteX19" fmla="*/ 330872 w 1786833"/>
                <a:gd name="connsiteY19" fmla="*/ 1541746 h 1786191"/>
                <a:gd name="connsiteX20" fmla="*/ 548338 w 1786833"/>
                <a:gd name="connsiteY20" fmla="*/ 1447922 h 1786191"/>
                <a:gd name="connsiteX21" fmla="*/ 676165 w 1786833"/>
                <a:gd name="connsiteY21" fmla="*/ 394367 h 1786191"/>
                <a:gd name="connsiteX22" fmla="*/ 892050 w 1786833"/>
                <a:gd name="connsiteY22" fmla="*/ 488144 h 1786191"/>
                <a:gd name="connsiteX23" fmla="*/ 1109886 w 1786833"/>
                <a:gd name="connsiteY23" fmla="*/ 394414 h 1786191"/>
                <a:gd name="connsiteX24" fmla="*/ 1206083 w 1786833"/>
                <a:gd name="connsiteY24" fmla="*/ 516334 h 1786191"/>
                <a:gd name="connsiteX25" fmla="*/ 1223899 w 1786833"/>
                <a:gd name="connsiteY25" fmla="*/ 608018 h 1786191"/>
                <a:gd name="connsiteX26" fmla="*/ 1224411 w 1786833"/>
                <a:gd name="connsiteY26" fmla="*/ 677700 h 1786191"/>
                <a:gd name="connsiteX27" fmla="*/ 1169474 w 1786833"/>
                <a:gd name="connsiteY27" fmla="*/ 732450 h 1786191"/>
                <a:gd name="connsiteX28" fmla="*/ 967174 w 1786833"/>
                <a:gd name="connsiteY28" fmla="*/ 732543 h 1786191"/>
                <a:gd name="connsiteX29" fmla="*/ 945404 w 1786833"/>
                <a:gd name="connsiteY29" fmla="*/ 732543 h 1786191"/>
                <a:gd name="connsiteX30" fmla="*/ 945404 w 1786833"/>
                <a:gd name="connsiteY30" fmla="*/ 749800 h 1786191"/>
                <a:gd name="connsiteX31" fmla="*/ 945218 w 1786833"/>
                <a:gd name="connsiteY31" fmla="*/ 941636 h 1786191"/>
                <a:gd name="connsiteX32" fmla="*/ 958661 w 1786833"/>
                <a:gd name="connsiteY32" fmla="*/ 963731 h 1786191"/>
                <a:gd name="connsiteX33" fmla="*/ 1049554 w 1786833"/>
                <a:gd name="connsiteY33" fmla="*/ 1087512 h 1786191"/>
                <a:gd name="connsiteX34" fmla="*/ 1061463 w 1786833"/>
                <a:gd name="connsiteY34" fmla="*/ 1102630 h 1786191"/>
                <a:gd name="connsiteX35" fmla="*/ 1269113 w 1786833"/>
                <a:gd name="connsiteY35" fmla="*/ 1167753 h 1786191"/>
                <a:gd name="connsiteX36" fmla="*/ 1278323 w 1786833"/>
                <a:gd name="connsiteY36" fmla="*/ 1169102 h 1786191"/>
                <a:gd name="connsiteX37" fmla="*/ 1353959 w 1786833"/>
                <a:gd name="connsiteY37" fmla="*/ 1082302 h 1786191"/>
                <a:gd name="connsiteX38" fmla="*/ 1565842 w 1786833"/>
                <a:gd name="connsiteY38" fmla="*/ 1089140 h 1786191"/>
                <a:gd name="connsiteX39" fmla="*/ 1641525 w 1786833"/>
                <a:gd name="connsiteY39" fmla="*/ 1288789 h 1786191"/>
                <a:gd name="connsiteX40" fmla="*/ 1485461 w 1786833"/>
                <a:gd name="connsiteY40" fmla="*/ 1434339 h 1786191"/>
                <a:gd name="connsiteX41" fmla="*/ 1269439 w 1786833"/>
                <a:gd name="connsiteY41" fmla="*/ 1292789 h 1786191"/>
                <a:gd name="connsiteX42" fmla="*/ 1249296 w 1786833"/>
                <a:gd name="connsiteY42" fmla="*/ 1270741 h 1786191"/>
                <a:gd name="connsiteX43" fmla="*/ 1031413 w 1786833"/>
                <a:gd name="connsiteY43" fmla="*/ 1203338 h 1786191"/>
                <a:gd name="connsiteX44" fmla="*/ 1010714 w 1786833"/>
                <a:gd name="connsiteY44" fmla="*/ 1209013 h 1786191"/>
                <a:gd name="connsiteX45" fmla="*/ 775757 w 1786833"/>
                <a:gd name="connsiteY45" fmla="*/ 1209246 h 1786191"/>
                <a:gd name="connsiteX46" fmla="*/ 753383 w 1786833"/>
                <a:gd name="connsiteY46" fmla="*/ 1203850 h 1786191"/>
                <a:gd name="connsiteX47" fmla="*/ 532289 w 1786833"/>
                <a:gd name="connsiteY47" fmla="*/ 1272508 h 1786191"/>
                <a:gd name="connsiteX48" fmla="*/ 517451 w 1786833"/>
                <a:gd name="connsiteY48" fmla="*/ 1290882 h 1786191"/>
                <a:gd name="connsiteX49" fmla="*/ 321755 w 1786833"/>
                <a:gd name="connsiteY49" fmla="*/ 1437037 h 1786191"/>
                <a:gd name="connsiteX50" fmla="*/ 139921 w 1786833"/>
                <a:gd name="connsiteY50" fmla="*/ 1258228 h 1786191"/>
                <a:gd name="connsiteX51" fmla="*/ 299846 w 1786833"/>
                <a:gd name="connsiteY51" fmla="*/ 1056578 h 1786191"/>
                <a:gd name="connsiteX52" fmla="*/ 500984 w 1786833"/>
                <a:gd name="connsiteY52" fmla="*/ 1156682 h 1786191"/>
                <a:gd name="connsiteX53" fmla="*/ 523543 w 1786833"/>
                <a:gd name="connsiteY53" fmla="*/ 1166171 h 1786191"/>
                <a:gd name="connsiteX54" fmla="*/ 722821 w 1786833"/>
                <a:gd name="connsiteY54" fmla="*/ 1103513 h 1786191"/>
                <a:gd name="connsiteX55" fmla="*/ 736265 w 1786833"/>
                <a:gd name="connsiteY55" fmla="*/ 1089605 h 1786191"/>
                <a:gd name="connsiteX56" fmla="*/ 831762 w 1786833"/>
                <a:gd name="connsiteY56" fmla="*/ 961266 h 1786191"/>
                <a:gd name="connsiteX57" fmla="*/ 840322 w 1786833"/>
                <a:gd name="connsiteY57" fmla="*/ 950706 h 1786191"/>
                <a:gd name="connsiteX58" fmla="*/ 840694 w 1786833"/>
                <a:gd name="connsiteY58" fmla="*/ 732589 h 1786191"/>
                <a:gd name="connsiteX59" fmla="*/ 674537 w 1786833"/>
                <a:gd name="connsiteY59" fmla="*/ 732822 h 1786191"/>
                <a:gd name="connsiteX60" fmla="*/ 562013 w 1786833"/>
                <a:gd name="connsiteY60" fmla="*/ 618810 h 1786191"/>
                <a:gd name="connsiteX61" fmla="*/ 572991 w 1786833"/>
                <a:gd name="connsiteY61" fmla="*/ 536336 h 1786191"/>
                <a:gd name="connsiteX62" fmla="*/ 676165 w 1786833"/>
                <a:gd name="connsiteY62" fmla="*/ 394367 h 1786191"/>
                <a:gd name="connsiteX63" fmla="*/ 892886 w 1786833"/>
                <a:gd name="connsiteY63" fmla="*/ 0 h 1786191"/>
                <a:gd name="connsiteX64" fmla="*/ 1084907 w 1786833"/>
                <a:gd name="connsiteY64" fmla="*/ 191602 h 1786191"/>
                <a:gd name="connsiteX65" fmla="*/ 893304 w 1786833"/>
                <a:gd name="connsiteY65" fmla="*/ 383623 h 1786191"/>
                <a:gd name="connsiteX66" fmla="*/ 701238 w 1786833"/>
                <a:gd name="connsiteY66" fmla="*/ 192021 h 1786191"/>
                <a:gd name="connsiteX67" fmla="*/ 892886 w 1786833"/>
                <a:gd name="connsiteY67" fmla="*/ 0 h 1786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86833" h="1786191">
                  <a:moveTo>
                    <a:pt x="1237853" y="1447922"/>
                  </a:moveTo>
                  <a:cubicBezTo>
                    <a:pt x="1297301" y="1508207"/>
                    <a:pt x="1368844" y="1541513"/>
                    <a:pt x="1453922" y="1541746"/>
                  </a:cubicBezTo>
                  <a:cubicBezTo>
                    <a:pt x="1539095" y="1541979"/>
                    <a:pt x="1610870" y="1509277"/>
                    <a:pt x="1671574" y="1448062"/>
                  </a:cubicBezTo>
                  <a:cubicBezTo>
                    <a:pt x="1722929" y="1483414"/>
                    <a:pt x="1757072" y="1530628"/>
                    <a:pt x="1775400" y="1589658"/>
                  </a:cubicBezTo>
                  <a:cubicBezTo>
                    <a:pt x="1790750" y="1639012"/>
                    <a:pt x="1786656" y="1689855"/>
                    <a:pt x="1785354" y="1740232"/>
                  </a:cubicBezTo>
                  <a:cubicBezTo>
                    <a:pt x="1784796" y="1763444"/>
                    <a:pt x="1766980" y="1776236"/>
                    <a:pt x="1747816" y="1786144"/>
                  </a:cubicBezTo>
                  <a:cubicBezTo>
                    <a:pt x="1552446" y="1786144"/>
                    <a:pt x="1357075" y="1786144"/>
                    <a:pt x="1161706" y="1786144"/>
                  </a:cubicBezTo>
                  <a:cubicBezTo>
                    <a:pt x="1131516" y="1772236"/>
                    <a:pt x="1121421" y="1748373"/>
                    <a:pt x="1122910" y="1715858"/>
                  </a:cubicBezTo>
                  <a:cubicBezTo>
                    <a:pt x="1124817" y="1674179"/>
                    <a:pt x="1121235" y="1632221"/>
                    <a:pt x="1133656" y="1591333"/>
                  </a:cubicBezTo>
                  <a:cubicBezTo>
                    <a:pt x="1151750" y="1531838"/>
                    <a:pt x="1186080" y="1484531"/>
                    <a:pt x="1237853" y="1447922"/>
                  </a:cubicBezTo>
                  <a:close/>
                  <a:moveTo>
                    <a:pt x="548338" y="1447922"/>
                  </a:moveTo>
                  <a:cubicBezTo>
                    <a:pt x="602669" y="1485833"/>
                    <a:pt x="641325" y="1535745"/>
                    <a:pt x="653744" y="1600031"/>
                  </a:cubicBezTo>
                  <a:cubicBezTo>
                    <a:pt x="662537" y="1645664"/>
                    <a:pt x="661420" y="1693483"/>
                    <a:pt x="661885" y="1740325"/>
                  </a:cubicBezTo>
                  <a:cubicBezTo>
                    <a:pt x="662118" y="1763398"/>
                    <a:pt x="643651" y="1776283"/>
                    <a:pt x="624486" y="1786191"/>
                  </a:cubicBezTo>
                  <a:cubicBezTo>
                    <a:pt x="429117" y="1786191"/>
                    <a:pt x="233746" y="1786191"/>
                    <a:pt x="38376" y="1786191"/>
                  </a:cubicBezTo>
                  <a:cubicBezTo>
                    <a:pt x="21118" y="1777864"/>
                    <a:pt x="8326" y="1765072"/>
                    <a:pt x="0" y="1747814"/>
                  </a:cubicBezTo>
                  <a:cubicBezTo>
                    <a:pt x="0" y="1709438"/>
                    <a:pt x="0" y="1671062"/>
                    <a:pt x="0" y="1632686"/>
                  </a:cubicBezTo>
                  <a:cubicBezTo>
                    <a:pt x="3535" y="1618731"/>
                    <a:pt x="6512" y="1604683"/>
                    <a:pt x="10606" y="1590914"/>
                  </a:cubicBezTo>
                  <a:cubicBezTo>
                    <a:pt x="28235" y="1531419"/>
                    <a:pt x="62891" y="1484251"/>
                    <a:pt x="114570" y="1447969"/>
                  </a:cubicBezTo>
                  <a:cubicBezTo>
                    <a:pt x="174251" y="1508440"/>
                    <a:pt x="245840" y="1541606"/>
                    <a:pt x="330872" y="1541746"/>
                  </a:cubicBezTo>
                  <a:cubicBezTo>
                    <a:pt x="415952" y="1541885"/>
                    <a:pt x="487680" y="1509091"/>
                    <a:pt x="548338" y="1447922"/>
                  </a:cubicBezTo>
                  <a:close/>
                  <a:moveTo>
                    <a:pt x="676165" y="394367"/>
                  </a:moveTo>
                  <a:cubicBezTo>
                    <a:pt x="735473" y="454513"/>
                    <a:pt x="806970" y="487865"/>
                    <a:pt x="892050" y="488144"/>
                  </a:cubicBezTo>
                  <a:cubicBezTo>
                    <a:pt x="977221" y="488424"/>
                    <a:pt x="1048997" y="455769"/>
                    <a:pt x="1109886" y="394414"/>
                  </a:cubicBezTo>
                  <a:cubicBezTo>
                    <a:pt x="1154822" y="425207"/>
                    <a:pt x="1188640" y="465212"/>
                    <a:pt x="1206083" y="516334"/>
                  </a:cubicBezTo>
                  <a:cubicBezTo>
                    <a:pt x="1216038" y="545546"/>
                    <a:pt x="1220177" y="577131"/>
                    <a:pt x="1223899" y="608018"/>
                  </a:cubicBezTo>
                  <a:cubicBezTo>
                    <a:pt x="1226643" y="630950"/>
                    <a:pt x="1224736" y="654441"/>
                    <a:pt x="1224411" y="677700"/>
                  </a:cubicBezTo>
                  <a:cubicBezTo>
                    <a:pt x="1223945" y="710447"/>
                    <a:pt x="1202269" y="732310"/>
                    <a:pt x="1169474" y="732450"/>
                  </a:cubicBezTo>
                  <a:cubicBezTo>
                    <a:pt x="1102025" y="732729"/>
                    <a:pt x="1034623" y="732543"/>
                    <a:pt x="967174" y="732543"/>
                  </a:cubicBezTo>
                  <a:cubicBezTo>
                    <a:pt x="960800" y="732543"/>
                    <a:pt x="954428" y="732543"/>
                    <a:pt x="945404" y="732543"/>
                  </a:cubicBezTo>
                  <a:cubicBezTo>
                    <a:pt x="945404" y="738776"/>
                    <a:pt x="945404" y="744265"/>
                    <a:pt x="945404" y="749800"/>
                  </a:cubicBezTo>
                  <a:cubicBezTo>
                    <a:pt x="945404" y="813761"/>
                    <a:pt x="945636" y="877675"/>
                    <a:pt x="945218" y="941636"/>
                  </a:cubicBezTo>
                  <a:cubicBezTo>
                    <a:pt x="945171" y="952567"/>
                    <a:pt x="947404" y="958428"/>
                    <a:pt x="958661" y="963731"/>
                  </a:cubicBezTo>
                  <a:cubicBezTo>
                    <a:pt x="1010945" y="988385"/>
                    <a:pt x="1040205" y="1030622"/>
                    <a:pt x="1049554" y="1087512"/>
                  </a:cubicBezTo>
                  <a:cubicBezTo>
                    <a:pt x="1050485" y="1093187"/>
                    <a:pt x="1056299" y="1100955"/>
                    <a:pt x="1061463" y="1102630"/>
                  </a:cubicBezTo>
                  <a:cubicBezTo>
                    <a:pt x="1130494" y="1124865"/>
                    <a:pt x="1199850" y="1146262"/>
                    <a:pt x="1269113" y="1167753"/>
                  </a:cubicBezTo>
                  <a:cubicBezTo>
                    <a:pt x="1271764" y="1168590"/>
                    <a:pt x="1274695" y="1168590"/>
                    <a:pt x="1278323" y="1169102"/>
                  </a:cubicBezTo>
                  <a:cubicBezTo>
                    <a:pt x="1295442" y="1133005"/>
                    <a:pt x="1319956" y="1103513"/>
                    <a:pt x="1353959" y="1082302"/>
                  </a:cubicBezTo>
                  <a:cubicBezTo>
                    <a:pt x="1419082" y="1041693"/>
                    <a:pt x="1503790" y="1044344"/>
                    <a:pt x="1565842" y="1089140"/>
                  </a:cubicBezTo>
                  <a:cubicBezTo>
                    <a:pt x="1629709" y="1135284"/>
                    <a:pt x="1659712" y="1214363"/>
                    <a:pt x="1641525" y="1288789"/>
                  </a:cubicBezTo>
                  <a:cubicBezTo>
                    <a:pt x="1622732" y="1365727"/>
                    <a:pt x="1562074" y="1422292"/>
                    <a:pt x="1485461" y="1434339"/>
                  </a:cubicBezTo>
                  <a:cubicBezTo>
                    <a:pt x="1386567" y="1449923"/>
                    <a:pt x="1294372" y="1389777"/>
                    <a:pt x="1269439" y="1292789"/>
                  </a:cubicBezTo>
                  <a:cubicBezTo>
                    <a:pt x="1266369" y="1280928"/>
                    <a:pt x="1261484" y="1274415"/>
                    <a:pt x="1249296" y="1270741"/>
                  </a:cubicBezTo>
                  <a:cubicBezTo>
                    <a:pt x="1176498" y="1248831"/>
                    <a:pt x="1103885" y="1226224"/>
                    <a:pt x="1031413" y="1203338"/>
                  </a:cubicBezTo>
                  <a:cubicBezTo>
                    <a:pt x="1022296" y="1200501"/>
                    <a:pt x="1017319" y="1201756"/>
                    <a:pt x="1010714" y="1209013"/>
                  </a:cubicBezTo>
                  <a:cubicBezTo>
                    <a:pt x="944985" y="1281067"/>
                    <a:pt x="841112" y="1281253"/>
                    <a:pt x="775757" y="1209246"/>
                  </a:cubicBezTo>
                  <a:cubicBezTo>
                    <a:pt x="768314" y="1201059"/>
                    <a:pt x="762407" y="1201012"/>
                    <a:pt x="753383" y="1203850"/>
                  </a:cubicBezTo>
                  <a:cubicBezTo>
                    <a:pt x="679793" y="1227015"/>
                    <a:pt x="606203" y="1250227"/>
                    <a:pt x="532289" y="1272508"/>
                  </a:cubicBezTo>
                  <a:cubicBezTo>
                    <a:pt x="521543" y="1275764"/>
                    <a:pt x="519637" y="1282370"/>
                    <a:pt x="517451" y="1290882"/>
                  </a:cubicBezTo>
                  <a:cubicBezTo>
                    <a:pt x="494006" y="1381590"/>
                    <a:pt x="414462" y="1440898"/>
                    <a:pt x="321755" y="1437037"/>
                  </a:cubicBezTo>
                  <a:cubicBezTo>
                    <a:pt x="226163" y="1433037"/>
                    <a:pt x="145457" y="1353680"/>
                    <a:pt x="139921" y="1258228"/>
                  </a:cubicBezTo>
                  <a:cubicBezTo>
                    <a:pt x="134200" y="1159147"/>
                    <a:pt x="203464" y="1071743"/>
                    <a:pt x="299846" y="1056578"/>
                  </a:cubicBezTo>
                  <a:cubicBezTo>
                    <a:pt x="383250" y="1043461"/>
                    <a:pt x="461584" y="1081976"/>
                    <a:pt x="500984" y="1156682"/>
                  </a:cubicBezTo>
                  <a:cubicBezTo>
                    <a:pt x="506845" y="1167846"/>
                    <a:pt x="511729" y="1169986"/>
                    <a:pt x="523543" y="1166171"/>
                  </a:cubicBezTo>
                  <a:cubicBezTo>
                    <a:pt x="589830" y="1144913"/>
                    <a:pt x="656535" y="1124772"/>
                    <a:pt x="722821" y="1103513"/>
                  </a:cubicBezTo>
                  <a:cubicBezTo>
                    <a:pt x="728403" y="1101746"/>
                    <a:pt x="735427" y="1094954"/>
                    <a:pt x="736265" y="1089605"/>
                  </a:cubicBezTo>
                  <a:cubicBezTo>
                    <a:pt x="745614" y="1029831"/>
                    <a:pt x="776594" y="986803"/>
                    <a:pt x="831762" y="961266"/>
                  </a:cubicBezTo>
                  <a:cubicBezTo>
                    <a:pt x="835531" y="959498"/>
                    <a:pt x="840275" y="954335"/>
                    <a:pt x="840322" y="950706"/>
                  </a:cubicBezTo>
                  <a:cubicBezTo>
                    <a:pt x="840834" y="878745"/>
                    <a:pt x="840694" y="806737"/>
                    <a:pt x="840694" y="732589"/>
                  </a:cubicBezTo>
                  <a:cubicBezTo>
                    <a:pt x="783712" y="732589"/>
                    <a:pt x="729101" y="731473"/>
                    <a:pt x="674537" y="732822"/>
                  </a:cubicBezTo>
                  <a:cubicBezTo>
                    <a:pt x="566060" y="735566"/>
                    <a:pt x="557734" y="726728"/>
                    <a:pt x="562013" y="618810"/>
                  </a:cubicBezTo>
                  <a:cubicBezTo>
                    <a:pt x="563082" y="591179"/>
                    <a:pt x="565781" y="562897"/>
                    <a:pt x="572991" y="536336"/>
                  </a:cubicBezTo>
                  <a:cubicBezTo>
                    <a:pt x="589132" y="477073"/>
                    <a:pt x="624717" y="430510"/>
                    <a:pt x="676165" y="394367"/>
                  </a:cubicBezTo>
                  <a:close/>
                  <a:moveTo>
                    <a:pt x="892886" y="0"/>
                  </a:moveTo>
                  <a:cubicBezTo>
                    <a:pt x="998618" y="-139"/>
                    <a:pt x="1084814" y="85870"/>
                    <a:pt x="1084907" y="191602"/>
                  </a:cubicBezTo>
                  <a:cubicBezTo>
                    <a:pt x="1085047" y="297288"/>
                    <a:pt x="998991" y="383529"/>
                    <a:pt x="893304" y="383623"/>
                  </a:cubicBezTo>
                  <a:cubicBezTo>
                    <a:pt x="787712" y="383762"/>
                    <a:pt x="701378" y="297567"/>
                    <a:pt x="701238" y="192021"/>
                  </a:cubicBezTo>
                  <a:cubicBezTo>
                    <a:pt x="701145" y="86381"/>
                    <a:pt x="787294" y="93"/>
                    <a:pt x="892886" y="0"/>
                  </a:cubicBezTo>
                  <a:close/>
                </a:path>
              </a:pathLst>
            </a:custGeom>
            <a:gradFill>
              <a:gsLst>
                <a:gs pos="0">
                  <a:schemeClr val="accent1"/>
                </a:gs>
                <a:gs pos="100000">
                  <a:schemeClr val="accent2"/>
                </a:gs>
              </a:gsLst>
              <a:lin ang="5400000" scaled="1"/>
            </a:gradFill>
            <a:ln w="465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83829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500"/>
                                        <p:tgtEl>
                                          <p:spTgt spid="83"/>
                                        </p:tgtEl>
                                      </p:cBhvr>
                                    </p:animEffect>
                                    <p:anim calcmode="lin" valueType="num">
                                      <p:cBhvr>
                                        <p:cTn id="13" dur="1500" fill="hold"/>
                                        <p:tgtEl>
                                          <p:spTgt spid="83"/>
                                        </p:tgtEl>
                                        <p:attrNameLst>
                                          <p:attrName>ppt_x</p:attrName>
                                        </p:attrNameLst>
                                      </p:cBhvr>
                                      <p:tavLst>
                                        <p:tav tm="0">
                                          <p:val>
                                            <p:strVal val="#ppt_x"/>
                                          </p:val>
                                        </p:tav>
                                        <p:tav tm="100000">
                                          <p:val>
                                            <p:strVal val="#ppt_x"/>
                                          </p:val>
                                        </p:tav>
                                      </p:tavLst>
                                    </p:anim>
                                    <p:anim calcmode="lin" valueType="num">
                                      <p:cBhvr>
                                        <p:cTn id="14" dur="1500" fill="hold"/>
                                        <p:tgtEl>
                                          <p:spTgt spid="83"/>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100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1500"/>
                                        <p:tgtEl>
                                          <p:spTgt spid="59"/>
                                        </p:tgtEl>
                                      </p:cBhvr>
                                    </p:animEffect>
                                  </p:childTnLst>
                                </p:cTn>
                              </p:par>
                              <p:par>
                                <p:cTn id="18" presetID="16" presetClass="entr" presetSubtype="37" fill="hold" nodeType="withEffect">
                                  <p:stCondLst>
                                    <p:cond delay="1500"/>
                                  </p:stCondLst>
                                  <p:childTnLst>
                                    <p:set>
                                      <p:cBhvr>
                                        <p:cTn id="19" dur="1" fill="hold">
                                          <p:stCondLst>
                                            <p:cond delay="0"/>
                                          </p:stCondLst>
                                        </p:cTn>
                                        <p:tgtEl>
                                          <p:spTgt spid="2"/>
                                        </p:tgtEl>
                                        <p:attrNameLst>
                                          <p:attrName>style.visibility</p:attrName>
                                        </p:attrNameLst>
                                      </p:cBhvr>
                                      <p:to>
                                        <p:strVal val="visible"/>
                                      </p:to>
                                    </p:set>
                                    <p:animEffect transition="in" filter="barn(outVertical)">
                                      <p:cBhvr>
                                        <p:cTn id="20" dur="1500"/>
                                        <p:tgtEl>
                                          <p:spTgt spid="2"/>
                                        </p:tgtEl>
                                      </p:cBhvr>
                                    </p:animEffect>
                                  </p:childTnLst>
                                </p:cTn>
                              </p:par>
                              <p:par>
                                <p:cTn id="21" presetID="31" presetClass="entr" presetSubtype="0" fill="hold" nodeType="withEffect">
                                  <p:stCondLst>
                                    <p:cond delay="1500"/>
                                  </p:stCondLst>
                                  <p:childTnLst>
                                    <p:set>
                                      <p:cBhvr>
                                        <p:cTn id="22" dur="1" fill="hold">
                                          <p:stCondLst>
                                            <p:cond delay="0"/>
                                          </p:stCondLst>
                                        </p:cTn>
                                        <p:tgtEl>
                                          <p:spTgt spid="3"/>
                                        </p:tgtEl>
                                        <p:attrNameLst>
                                          <p:attrName>style.visibility</p:attrName>
                                        </p:attrNameLst>
                                      </p:cBhvr>
                                      <p:to>
                                        <p:strVal val="visible"/>
                                      </p:to>
                                    </p:set>
                                    <p:anim calcmode="lin" valueType="num">
                                      <p:cBhvr>
                                        <p:cTn id="23" dur="1500" fill="hold"/>
                                        <p:tgtEl>
                                          <p:spTgt spid="3"/>
                                        </p:tgtEl>
                                        <p:attrNameLst>
                                          <p:attrName>ppt_w</p:attrName>
                                        </p:attrNameLst>
                                      </p:cBhvr>
                                      <p:tavLst>
                                        <p:tav tm="0">
                                          <p:val>
                                            <p:fltVal val="0"/>
                                          </p:val>
                                        </p:tav>
                                        <p:tav tm="100000">
                                          <p:val>
                                            <p:strVal val="#ppt_w"/>
                                          </p:val>
                                        </p:tav>
                                      </p:tavLst>
                                    </p:anim>
                                    <p:anim calcmode="lin" valueType="num">
                                      <p:cBhvr>
                                        <p:cTn id="24" dur="1500" fill="hold"/>
                                        <p:tgtEl>
                                          <p:spTgt spid="3"/>
                                        </p:tgtEl>
                                        <p:attrNameLst>
                                          <p:attrName>ppt_h</p:attrName>
                                        </p:attrNameLst>
                                      </p:cBhvr>
                                      <p:tavLst>
                                        <p:tav tm="0">
                                          <p:val>
                                            <p:fltVal val="0"/>
                                          </p:val>
                                        </p:tav>
                                        <p:tav tm="100000">
                                          <p:val>
                                            <p:strVal val="#ppt_h"/>
                                          </p:val>
                                        </p:tav>
                                      </p:tavLst>
                                    </p:anim>
                                    <p:anim calcmode="lin" valueType="num">
                                      <p:cBhvr>
                                        <p:cTn id="25" dur="1500" fill="hold"/>
                                        <p:tgtEl>
                                          <p:spTgt spid="3"/>
                                        </p:tgtEl>
                                        <p:attrNameLst>
                                          <p:attrName>style.rotation</p:attrName>
                                        </p:attrNameLst>
                                      </p:cBhvr>
                                      <p:tavLst>
                                        <p:tav tm="0">
                                          <p:val>
                                            <p:fltVal val="90"/>
                                          </p:val>
                                        </p:tav>
                                        <p:tav tm="100000">
                                          <p:val>
                                            <p:fltVal val="0"/>
                                          </p:val>
                                        </p:tav>
                                      </p:tavLst>
                                    </p:anim>
                                    <p:animEffect transition="in" filter="fade">
                                      <p:cBhvr>
                                        <p:cTn id="26" dur="1500"/>
                                        <p:tgtEl>
                                          <p:spTgt spid="3"/>
                                        </p:tgtEl>
                                      </p:cBhvr>
                                    </p:animEffect>
                                  </p:childTnLst>
                                </p:cTn>
                              </p:par>
                              <p:par>
                                <p:cTn id="27" presetID="31" presetClass="entr" presetSubtype="0" fill="hold" nodeType="withEffect">
                                  <p:stCondLst>
                                    <p:cond delay="1500"/>
                                  </p:stCondLst>
                                  <p:childTnLst>
                                    <p:set>
                                      <p:cBhvr>
                                        <p:cTn id="28" dur="1" fill="hold">
                                          <p:stCondLst>
                                            <p:cond delay="0"/>
                                          </p:stCondLst>
                                        </p:cTn>
                                        <p:tgtEl>
                                          <p:spTgt spid="8"/>
                                        </p:tgtEl>
                                        <p:attrNameLst>
                                          <p:attrName>style.visibility</p:attrName>
                                        </p:attrNameLst>
                                      </p:cBhvr>
                                      <p:to>
                                        <p:strVal val="visible"/>
                                      </p:to>
                                    </p:set>
                                    <p:anim calcmode="lin" valueType="num">
                                      <p:cBhvr>
                                        <p:cTn id="29" dur="1500" fill="hold"/>
                                        <p:tgtEl>
                                          <p:spTgt spid="8"/>
                                        </p:tgtEl>
                                        <p:attrNameLst>
                                          <p:attrName>ppt_w</p:attrName>
                                        </p:attrNameLst>
                                      </p:cBhvr>
                                      <p:tavLst>
                                        <p:tav tm="0">
                                          <p:val>
                                            <p:fltVal val="0"/>
                                          </p:val>
                                        </p:tav>
                                        <p:tav tm="100000">
                                          <p:val>
                                            <p:strVal val="#ppt_w"/>
                                          </p:val>
                                        </p:tav>
                                      </p:tavLst>
                                    </p:anim>
                                    <p:anim calcmode="lin" valueType="num">
                                      <p:cBhvr>
                                        <p:cTn id="30" dur="1500" fill="hold"/>
                                        <p:tgtEl>
                                          <p:spTgt spid="8"/>
                                        </p:tgtEl>
                                        <p:attrNameLst>
                                          <p:attrName>ppt_h</p:attrName>
                                        </p:attrNameLst>
                                      </p:cBhvr>
                                      <p:tavLst>
                                        <p:tav tm="0">
                                          <p:val>
                                            <p:fltVal val="0"/>
                                          </p:val>
                                        </p:tav>
                                        <p:tav tm="100000">
                                          <p:val>
                                            <p:strVal val="#ppt_h"/>
                                          </p:val>
                                        </p:tav>
                                      </p:tavLst>
                                    </p:anim>
                                    <p:anim calcmode="lin" valueType="num">
                                      <p:cBhvr>
                                        <p:cTn id="31" dur="1500" fill="hold"/>
                                        <p:tgtEl>
                                          <p:spTgt spid="8"/>
                                        </p:tgtEl>
                                        <p:attrNameLst>
                                          <p:attrName>style.rotation</p:attrName>
                                        </p:attrNameLst>
                                      </p:cBhvr>
                                      <p:tavLst>
                                        <p:tav tm="0">
                                          <p:val>
                                            <p:fltVal val="90"/>
                                          </p:val>
                                        </p:tav>
                                        <p:tav tm="100000">
                                          <p:val>
                                            <p:fltVal val="0"/>
                                          </p:val>
                                        </p:tav>
                                      </p:tavLst>
                                    </p:anim>
                                    <p:animEffect transition="in" filter="fade">
                                      <p:cBhvr>
                                        <p:cTn id="32" dur="1500"/>
                                        <p:tgtEl>
                                          <p:spTgt spid="8"/>
                                        </p:tgtEl>
                                      </p:cBhvr>
                                    </p:animEffect>
                                  </p:childTnLst>
                                </p:cTn>
                              </p:par>
                              <p:par>
                                <p:cTn id="33" presetID="31" presetClass="entr" presetSubtype="0" fill="hold" nodeType="withEffect">
                                  <p:stCondLst>
                                    <p:cond delay="1500"/>
                                  </p:stCondLst>
                                  <p:childTnLst>
                                    <p:set>
                                      <p:cBhvr>
                                        <p:cTn id="34" dur="1" fill="hold">
                                          <p:stCondLst>
                                            <p:cond delay="0"/>
                                          </p:stCondLst>
                                        </p:cTn>
                                        <p:tgtEl>
                                          <p:spTgt spid="5"/>
                                        </p:tgtEl>
                                        <p:attrNameLst>
                                          <p:attrName>style.visibility</p:attrName>
                                        </p:attrNameLst>
                                      </p:cBhvr>
                                      <p:to>
                                        <p:strVal val="visible"/>
                                      </p:to>
                                    </p:set>
                                    <p:anim calcmode="lin" valueType="num">
                                      <p:cBhvr>
                                        <p:cTn id="35" dur="1500" fill="hold"/>
                                        <p:tgtEl>
                                          <p:spTgt spid="5"/>
                                        </p:tgtEl>
                                        <p:attrNameLst>
                                          <p:attrName>ppt_w</p:attrName>
                                        </p:attrNameLst>
                                      </p:cBhvr>
                                      <p:tavLst>
                                        <p:tav tm="0">
                                          <p:val>
                                            <p:fltVal val="0"/>
                                          </p:val>
                                        </p:tav>
                                        <p:tav tm="100000">
                                          <p:val>
                                            <p:strVal val="#ppt_w"/>
                                          </p:val>
                                        </p:tav>
                                      </p:tavLst>
                                    </p:anim>
                                    <p:anim calcmode="lin" valueType="num">
                                      <p:cBhvr>
                                        <p:cTn id="36" dur="1500" fill="hold"/>
                                        <p:tgtEl>
                                          <p:spTgt spid="5"/>
                                        </p:tgtEl>
                                        <p:attrNameLst>
                                          <p:attrName>ppt_h</p:attrName>
                                        </p:attrNameLst>
                                      </p:cBhvr>
                                      <p:tavLst>
                                        <p:tav tm="0">
                                          <p:val>
                                            <p:fltVal val="0"/>
                                          </p:val>
                                        </p:tav>
                                        <p:tav tm="100000">
                                          <p:val>
                                            <p:strVal val="#ppt_h"/>
                                          </p:val>
                                        </p:tav>
                                      </p:tavLst>
                                    </p:anim>
                                    <p:anim calcmode="lin" valueType="num">
                                      <p:cBhvr>
                                        <p:cTn id="37" dur="1500" fill="hold"/>
                                        <p:tgtEl>
                                          <p:spTgt spid="5"/>
                                        </p:tgtEl>
                                        <p:attrNameLst>
                                          <p:attrName>style.rotation</p:attrName>
                                        </p:attrNameLst>
                                      </p:cBhvr>
                                      <p:tavLst>
                                        <p:tav tm="0">
                                          <p:val>
                                            <p:fltVal val="90"/>
                                          </p:val>
                                        </p:tav>
                                        <p:tav tm="100000">
                                          <p:val>
                                            <p:fltVal val="0"/>
                                          </p:val>
                                        </p:tav>
                                      </p:tavLst>
                                    </p:anim>
                                    <p:animEffect transition="in" filter="fade">
                                      <p:cBhvr>
                                        <p:cTn id="38" dur="1500"/>
                                        <p:tgtEl>
                                          <p:spTgt spid="5"/>
                                        </p:tgtEl>
                                      </p:cBhvr>
                                    </p:animEffect>
                                  </p:childTnLst>
                                </p:cTn>
                              </p:par>
                              <p:par>
                                <p:cTn id="39" presetID="31" presetClass="entr" presetSubtype="0" fill="hold" nodeType="withEffect">
                                  <p:stCondLst>
                                    <p:cond delay="1500"/>
                                  </p:stCondLst>
                                  <p:childTnLst>
                                    <p:set>
                                      <p:cBhvr>
                                        <p:cTn id="40" dur="1" fill="hold">
                                          <p:stCondLst>
                                            <p:cond delay="0"/>
                                          </p:stCondLst>
                                        </p:cTn>
                                        <p:tgtEl>
                                          <p:spTgt spid="9"/>
                                        </p:tgtEl>
                                        <p:attrNameLst>
                                          <p:attrName>style.visibility</p:attrName>
                                        </p:attrNameLst>
                                      </p:cBhvr>
                                      <p:to>
                                        <p:strVal val="visible"/>
                                      </p:to>
                                    </p:set>
                                    <p:anim calcmode="lin" valueType="num">
                                      <p:cBhvr>
                                        <p:cTn id="41" dur="1500" fill="hold"/>
                                        <p:tgtEl>
                                          <p:spTgt spid="9"/>
                                        </p:tgtEl>
                                        <p:attrNameLst>
                                          <p:attrName>ppt_w</p:attrName>
                                        </p:attrNameLst>
                                      </p:cBhvr>
                                      <p:tavLst>
                                        <p:tav tm="0">
                                          <p:val>
                                            <p:fltVal val="0"/>
                                          </p:val>
                                        </p:tav>
                                        <p:tav tm="100000">
                                          <p:val>
                                            <p:strVal val="#ppt_w"/>
                                          </p:val>
                                        </p:tav>
                                      </p:tavLst>
                                    </p:anim>
                                    <p:anim calcmode="lin" valueType="num">
                                      <p:cBhvr>
                                        <p:cTn id="42" dur="1500" fill="hold"/>
                                        <p:tgtEl>
                                          <p:spTgt spid="9"/>
                                        </p:tgtEl>
                                        <p:attrNameLst>
                                          <p:attrName>ppt_h</p:attrName>
                                        </p:attrNameLst>
                                      </p:cBhvr>
                                      <p:tavLst>
                                        <p:tav tm="0">
                                          <p:val>
                                            <p:fltVal val="0"/>
                                          </p:val>
                                        </p:tav>
                                        <p:tav tm="100000">
                                          <p:val>
                                            <p:strVal val="#ppt_h"/>
                                          </p:val>
                                        </p:tav>
                                      </p:tavLst>
                                    </p:anim>
                                    <p:anim calcmode="lin" valueType="num">
                                      <p:cBhvr>
                                        <p:cTn id="43" dur="1500" fill="hold"/>
                                        <p:tgtEl>
                                          <p:spTgt spid="9"/>
                                        </p:tgtEl>
                                        <p:attrNameLst>
                                          <p:attrName>style.rotation</p:attrName>
                                        </p:attrNameLst>
                                      </p:cBhvr>
                                      <p:tavLst>
                                        <p:tav tm="0">
                                          <p:val>
                                            <p:fltVal val="90"/>
                                          </p:val>
                                        </p:tav>
                                        <p:tav tm="100000">
                                          <p:val>
                                            <p:fltVal val="0"/>
                                          </p:val>
                                        </p:tav>
                                      </p:tavLst>
                                    </p:anim>
                                    <p:animEffect transition="in" filter="fade">
                                      <p:cBhvr>
                                        <p:cTn id="44" dur="1500"/>
                                        <p:tgtEl>
                                          <p:spTgt spid="9"/>
                                        </p:tgtEl>
                                      </p:cBhvr>
                                    </p:animEffect>
                                  </p:childTnLst>
                                </p:cTn>
                              </p:par>
                              <p:par>
                                <p:cTn id="45" presetID="31" presetClass="entr" presetSubtype="0" fill="hold" nodeType="withEffect">
                                  <p:stCondLst>
                                    <p:cond delay="1500"/>
                                  </p:stCondLst>
                                  <p:childTnLst>
                                    <p:set>
                                      <p:cBhvr>
                                        <p:cTn id="46" dur="1" fill="hold">
                                          <p:stCondLst>
                                            <p:cond delay="0"/>
                                          </p:stCondLst>
                                        </p:cTn>
                                        <p:tgtEl>
                                          <p:spTgt spid="7"/>
                                        </p:tgtEl>
                                        <p:attrNameLst>
                                          <p:attrName>style.visibility</p:attrName>
                                        </p:attrNameLst>
                                      </p:cBhvr>
                                      <p:to>
                                        <p:strVal val="visible"/>
                                      </p:to>
                                    </p:set>
                                    <p:anim calcmode="lin" valueType="num">
                                      <p:cBhvr>
                                        <p:cTn id="47" dur="1500" fill="hold"/>
                                        <p:tgtEl>
                                          <p:spTgt spid="7"/>
                                        </p:tgtEl>
                                        <p:attrNameLst>
                                          <p:attrName>ppt_w</p:attrName>
                                        </p:attrNameLst>
                                      </p:cBhvr>
                                      <p:tavLst>
                                        <p:tav tm="0">
                                          <p:val>
                                            <p:fltVal val="0"/>
                                          </p:val>
                                        </p:tav>
                                        <p:tav tm="100000">
                                          <p:val>
                                            <p:strVal val="#ppt_w"/>
                                          </p:val>
                                        </p:tav>
                                      </p:tavLst>
                                    </p:anim>
                                    <p:anim calcmode="lin" valueType="num">
                                      <p:cBhvr>
                                        <p:cTn id="48" dur="1500" fill="hold"/>
                                        <p:tgtEl>
                                          <p:spTgt spid="7"/>
                                        </p:tgtEl>
                                        <p:attrNameLst>
                                          <p:attrName>ppt_h</p:attrName>
                                        </p:attrNameLst>
                                      </p:cBhvr>
                                      <p:tavLst>
                                        <p:tav tm="0">
                                          <p:val>
                                            <p:fltVal val="0"/>
                                          </p:val>
                                        </p:tav>
                                        <p:tav tm="100000">
                                          <p:val>
                                            <p:strVal val="#ppt_h"/>
                                          </p:val>
                                        </p:tav>
                                      </p:tavLst>
                                    </p:anim>
                                    <p:anim calcmode="lin" valueType="num">
                                      <p:cBhvr>
                                        <p:cTn id="49" dur="1500" fill="hold"/>
                                        <p:tgtEl>
                                          <p:spTgt spid="7"/>
                                        </p:tgtEl>
                                        <p:attrNameLst>
                                          <p:attrName>style.rotation</p:attrName>
                                        </p:attrNameLst>
                                      </p:cBhvr>
                                      <p:tavLst>
                                        <p:tav tm="0">
                                          <p:val>
                                            <p:fltVal val="90"/>
                                          </p:val>
                                        </p:tav>
                                        <p:tav tm="100000">
                                          <p:val>
                                            <p:fltVal val="0"/>
                                          </p:val>
                                        </p:tav>
                                      </p:tavLst>
                                    </p:anim>
                                    <p:animEffect transition="in" filter="fade">
                                      <p:cBhvr>
                                        <p:cTn id="50" dur="1500"/>
                                        <p:tgtEl>
                                          <p:spTgt spid="7"/>
                                        </p:tgtEl>
                                      </p:cBhvr>
                                    </p:animEffect>
                                  </p:childTnLst>
                                </p:cTn>
                              </p:par>
                              <p:par>
                                <p:cTn id="51" presetID="31" presetClass="entr" presetSubtype="0" fill="hold" nodeType="withEffect">
                                  <p:stCondLst>
                                    <p:cond delay="1500"/>
                                  </p:stCondLst>
                                  <p:childTnLst>
                                    <p:set>
                                      <p:cBhvr>
                                        <p:cTn id="52" dur="1" fill="hold">
                                          <p:stCondLst>
                                            <p:cond delay="0"/>
                                          </p:stCondLst>
                                        </p:cTn>
                                        <p:tgtEl>
                                          <p:spTgt spid="10"/>
                                        </p:tgtEl>
                                        <p:attrNameLst>
                                          <p:attrName>style.visibility</p:attrName>
                                        </p:attrNameLst>
                                      </p:cBhvr>
                                      <p:to>
                                        <p:strVal val="visible"/>
                                      </p:to>
                                    </p:set>
                                    <p:anim calcmode="lin" valueType="num">
                                      <p:cBhvr>
                                        <p:cTn id="53" dur="1500" fill="hold"/>
                                        <p:tgtEl>
                                          <p:spTgt spid="10"/>
                                        </p:tgtEl>
                                        <p:attrNameLst>
                                          <p:attrName>ppt_w</p:attrName>
                                        </p:attrNameLst>
                                      </p:cBhvr>
                                      <p:tavLst>
                                        <p:tav tm="0">
                                          <p:val>
                                            <p:fltVal val="0"/>
                                          </p:val>
                                        </p:tav>
                                        <p:tav tm="100000">
                                          <p:val>
                                            <p:strVal val="#ppt_w"/>
                                          </p:val>
                                        </p:tav>
                                      </p:tavLst>
                                    </p:anim>
                                    <p:anim calcmode="lin" valueType="num">
                                      <p:cBhvr>
                                        <p:cTn id="54" dur="1500" fill="hold"/>
                                        <p:tgtEl>
                                          <p:spTgt spid="10"/>
                                        </p:tgtEl>
                                        <p:attrNameLst>
                                          <p:attrName>ppt_h</p:attrName>
                                        </p:attrNameLst>
                                      </p:cBhvr>
                                      <p:tavLst>
                                        <p:tav tm="0">
                                          <p:val>
                                            <p:fltVal val="0"/>
                                          </p:val>
                                        </p:tav>
                                        <p:tav tm="100000">
                                          <p:val>
                                            <p:strVal val="#ppt_h"/>
                                          </p:val>
                                        </p:tav>
                                      </p:tavLst>
                                    </p:anim>
                                    <p:anim calcmode="lin" valueType="num">
                                      <p:cBhvr>
                                        <p:cTn id="55" dur="1500" fill="hold"/>
                                        <p:tgtEl>
                                          <p:spTgt spid="10"/>
                                        </p:tgtEl>
                                        <p:attrNameLst>
                                          <p:attrName>style.rotation</p:attrName>
                                        </p:attrNameLst>
                                      </p:cBhvr>
                                      <p:tavLst>
                                        <p:tav tm="0">
                                          <p:val>
                                            <p:fltVal val="90"/>
                                          </p:val>
                                        </p:tav>
                                        <p:tav tm="100000">
                                          <p:val>
                                            <p:fltVal val="0"/>
                                          </p:val>
                                        </p:tav>
                                      </p:tavLst>
                                    </p:anim>
                                    <p:animEffect transition="in" filter="fade">
                                      <p:cBhvr>
                                        <p:cTn id="56" dur="1500"/>
                                        <p:tgtEl>
                                          <p:spTgt spid="10"/>
                                        </p:tgtEl>
                                      </p:cBhvr>
                                    </p:animEffect>
                                  </p:childTnLst>
                                </p:cTn>
                              </p:par>
                              <p:par>
                                <p:cTn id="57" presetID="12" presetClass="entr" presetSubtype="1" fill="hold" grpId="0" nodeType="withEffect">
                                  <p:stCondLst>
                                    <p:cond delay="300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1500"/>
                                        <p:tgtEl>
                                          <p:spTgt spid="35"/>
                                        </p:tgtEl>
                                        <p:attrNameLst>
                                          <p:attrName>ppt_y</p:attrName>
                                        </p:attrNameLst>
                                      </p:cBhvr>
                                      <p:tavLst>
                                        <p:tav tm="0">
                                          <p:val>
                                            <p:strVal val="#ppt_y-#ppt_h*1.125000"/>
                                          </p:val>
                                        </p:tav>
                                        <p:tav tm="100000">
                                          <p:val>
                                            <p:strVal val="#ppt_y"/>
                                          </p:val>
                                        </p:tav>
                                      </p:tavLst>
                                    </p:anim>
                                    <p:animEffect transition="in" filter="wipe(down)">
                                      <p:cBhvr>
                                        <p:cTn id="60" dur="1500"/>
                                        <p:tgtEl>
                                          <p:spTgt spid="35"/>
                                        </p:tgtEl>
                                      </p:cBhvr>
                                    </p:animEffect>
                                  </p:childTnLst>
                                </p:cTn>
                              </p:par>
                              <p:par>
                                <p:cTn id="61" presetID="12" presetClass="entr" presetSubtype="1" fill="hold" grpId="0" nodeType="withEffect">
                                  <p:stCondLst>
                                    <p:cond delay="300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1500"/>
                                        <p:tgtEl>
                                          <p:spTgt spid="47"/>
                                        </p:tgtEl>
                                        <p:attrNameLst>
                                          <p:attrName>ppt_y</p:attrName>
                                        </p:attrNameLst>
                                      </p:cBhvr>
                                      <p:tavLst>
                                        <p:tav tm="0">
                                          <p:val>
                                            <p:strVal val="#ppt_y-#ppt_h*1.125000"/>
                                          </p:val>
                                        </p:tav>
                                        <p:tav tm="100000">
                                          <p:val>
                                            <p:strVal val="#ppt_y"/>
                                          </p:val>
                                        </p:tav>
                                      </p:tavLst>
                                    </p:anim>
                                    <p:animEffect transition="in" filter="wipe(down)">
                                      <p:cBhvr>
                                        <p:cTn id="64" dur="1500"/>
                                        <p:tgtEl>
                                          <p:spTgt spid="47"/>
                                        </p:tgtEl>
                                      </p:cBhvr>
                                    </p:animEffect>
                                  </p:childTnLst>
                                </p:cTn>
                              </p:par>
                              <p:par>
                                <p:cTn id="65" presetID="12" presetClass="entr" presetSubtype="1" fill="hold" grpId="0" nodeType="withEffect">
                                  <p:stCondLst>
                                    <p:cond delay="3000"/>
                                  </p:stCondLst>
                                  <p:childTnLst>
                                    <p:set>
                                      <p:cBhvr>
                                        <p:cTn id="66" dur="1" fill="hold">
                                          <p:stCondLst>
                                            <p:cond delay="0"/>
                                          </p:stCondLst>
                                        </p:cTn>
                                        <p:tgtEl>
                                          <p:spTgt spid="51"/>
                                        </p:tgtEl>
                                        <p:attrNameLst>
                                          <p:attrName>style.visibility</p:attrName>
                                        </p:attrNameLst>
                                      </p:cBhvr>
                                      <p:to>
                                        <p:strVal val="visible"/>
                                      </p:to>
                                    </p:set>
                                    <p:anim calcmode="lin" valueType="num">
                                      <p:cBhvr additive="base">
                                        <p:cTn id="67" dur="1500"/>
                                        <p:tgtEl>
                                          <p:spTgt spid="51"/>
                                        </p:tgtEl>
                                        <p:attrNameLst>
                                          <p:attrName>ppt_y</p:attrName>
                                        </p:attrNameLst>
                                      </p:cBhvr>
                                      <p:tavLst>
                                        <p:tav tm="0">
                                          <p:val>
                                            <p:strVal val="#ppt_y-#ppt_h*1.125000"/>
                                          </p:val>
                                        </p:tav>
                                        <p:tav tm="100000">
                                          <p:val>
                                            <p:strVal val="#ppt_y"/>
                                          </p:val>
                                        </p:tav>
                                      </p:tavLst>
                                    </p:anim>
                                    <p:animEffect transition="in" filter="wipe(down)">
                                      <p:cBhvr>
                                        <p:cTn id="68" dur="1500"/>
                                        <p:tgtEl>
                                          <p:spTgt spid="51"/>
                                        </p:tgtEl>
                                      </p:cBhvr>
                                    </p:animEffect>
                                  </p:childTnLst>
                                </p:cTn>
                              </p:par>
                              <p:par>
                                <p:cTn id="69" presetID="12" presetClass="entr" presetSubtype="1" fill="hold" grpId="0" nodeType="withEffect">
                                  <p:stCondLst>
                                    <p:cond delay="3000"/>
                                  </p:stCondLst>
                                  <p:childTnLst>
                                    <p:set>
                                      <p:cBhvr>
                                        <p:cTn id="70" dur="1" fill="hold">
                                          <p:stCondLst>
                                            <p:cond delay="0"/>
                                          </p:stCondLst>
                                        </p:cTn>
                                        <p:tgtEl>
                                          <p:spTgt spid="53"/>
                                        </p:tgtEl>
                                        <p:attrNameLst>
                                          <p:attrName>style.visibility</p:attrName>
                                        </p:attrNameLst>
                                      </p:cBhvr>
                                      <p:to>
                                        <p:strVal val="visible"/>
                                      </p:to>
                                    </p:set>
                                    <p:anim calcmode="lin" valueType="num">
                                      <p:cBhvr additive="base">
                                        <p:cTn id="71" dur="1500"/>
                                        <p:tgtEl>
                                          <p:spTgt spid="53"/>
                                        </p:tgtEl>
                                        <p:attrNameLst>
                                          <p:attrName>ppt_y</p:attrName>
                                        </p:attrNameLst>
                                      </p:cBhvr>
                                      <p:tavLst>
                                        <p:tav tm="0">
                                          <p:val>
                                            <p:strVal val="#ppt_y-#ppt_h*1.125000"/>
                                          </p:val>
                                        </p:tav>
                                        <p:tav tm="100000">
                                          <p:val>
                                            <p:strVal val="#ppt_y"/>
                                          </p:val>
                                        </p:tav>
                                      </p:tavLst>
                                    </p:anim>
                                    <p:animEffect transition="in" filter="wipe(down)">
                                      <p:cBhvr>
                                        <p:cTn id="72" dur="1500"/>
                                        <p:tgtEl>
                                          <p:spTgt spid="53"/>
                                        </p:tgtEl>
                                      </p:cBhvr>
                                    </p:animEffect>
                                  </p:childTnLst>
                                </p:cTn>
                              </p:par>
                              <p:par>
                                <p:cTn id="73" presetID="12" presetClass="entr" presetSubtype="1" fill="hold" grpId="0" nodeType="withEffect">
                                  <p:stCondLst>
                                    <p:cond delay="300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1500"/>
                                        <p:tgtEl>
                                          <p:spTgt spid="56"/>
                                        </p:tgtEl>
                                        <p:attrNameLst>
                                          <p:attrName>ppt_y</p:attrName>
                                        </p:attrNameLst>
                                      </p:cBhvr>
                                      <p:tavLst>
                                        <p:tav tm="0">
                                          <p:val>
                                            <p:strVal val="#ppt_y-#ppt_h*1.125000"/>
                                          </p:val>
                                        </p:tav>
                                        <p:tav tm="100000">
                                          <p:val>
                                            <p:strVal val="#ppt_y"/>
                                          </p:val>
                                        </p:tav>
                                      </p:tavLst>
                                    </p:anim>
                                    <p:animEffect transition="in" filter="wipe(down)">
                                      <p:cBhvr>
                                        <p:cTn id="76" dur="1500"/>
                                        <p:tgtEl>
                                          <p:spTgt spid="56"/>
                                        </p:tgtEl>
                                      </p:cBhvr>
                                    </p:animEffect>
                                  </p:childTnLst>
                                </p:cTn>
                              </p:par>
                              <p:par>
                                <p:cTn id="77" presetID="12" presetClass="entr" presetSubtype="1" fill="hold" grpId="0" nodeType="withEffect">
                                  <p:stCondLst>
                                    <p:cond delay="300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1500"/>
                                        <p:tgtEl>
                                          <p:spTgt spid="58"/>
                                        </p:tgtEl>
                                        <p:attrNameLst>
                                          <p:attrName>ppt_y</p:attrName>
                                        </p:attrNameLst>
                                      </p:cBhvr>
                                      <p:tavLst>
                                        <p:tav tm="0">
                                          <p:val>
                                            <p:strVal val="#ppt_y-#ppt_h*1.125000"/>
                                          </p:val>
                                        </p:tav>
                                        <p:tav tm="100000">
                                          <p:val>
                                            <p:strVal val="#ppt_y"/>
                                          </p:val>
                                        </p:tav>
                                      </p:tavLst>
                                    </p:anim>
                                    <p:animEffect transition="in" filter="wipe(down)">
                                      <p:cBhvr>
                                        <p:cTn id="80" dur="1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3" grpId="0" animBg="1"/>
      <p:bldP spid="35" grpId="0"/>
      <p:bldP spid="47" grpId="0"/>
      <p:bldP spid="51" grpId="0"/>
      <p:bldP spid="53" grpId="0"/>
      <p:bldP spid="56" grpId="0"/>
      <p:bldP spid="58" grpId="0"/>
      <p:bldP spid="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2786EB4E-5E49-46BD-8E86-3626D13CDE7C}"/>
              </a:ext>
            </a:extLst>
          </p:cNvPr>
          <p:cNvGrpSpPr/>
          <p:nvPr/>
        </p:nvGrpSpPr>
        <p:grpSpPr>
          <a:xfrm rot="19670968">
            <a:off x="-1994839" y="-1629777"/>
            <a:ext cx="5368962" cy="5306989"/>
            <a:chOff x="5332392" y="1162508"/>
            <a:chExt cx="4637313" cy="4583787"/>
          </a:xfrm>
          <a:solidFill>
            <a:schemeClr val="bg2"/>
          </a:solidFill>
        </p:grpSpPr>
        <p:sp>
          <p:nvSpPr>
            <p:cNvPr id="47" name="Freeform: Shape 46">
              <a:extLst>
                <a:ext uri="{FF2B5EF4-FFF2-40B4-BE49-F238E27FC236}">
                  <a16:creationId xmlns:a16="http://schemas.microsoft.com/office/drawing/2014/main" id="{5D7CB104-B043-4C8C-90FB-AB8921D5247B}"/>
                </a:ext>
              </a:extLst>
            </p:cNvPr>
            <p:cNvSpPr/>
            <p:nvPr/>
          </p:nvSpPr>
          <p:spPr>
            <a:xfrm rot="688558">
              <a:off x="5387191" y="1209284"/>
              <a:ext cx="4531905" cy="4498950"/>
            </a:xfrm>
            <a:custGeom>
              <a:avLst/>
              <a:gdLst>
                <a:gd name="connsiteX0" fmla="*/ 1953871 w 4531905"/>
                <a:gd name="connsiteY0" fmla="*/ 4230079 h 4498950"/>
                <a:gd name="connsiteX1" fmla="*/ 1949756 w 4531905"/>
                <a:gd name="connsiteY1" fmla="*/ 4240015 h 4498950"/>
                <a:gd name="connsiteX2" fmla="*/ 1947477 w 4531905"/>
                <a:gd name="connsiteY2" fmla="*/ 4240958 h 4498950"/>
                <a:gd name="connsiteX3" fmla="*/ 2440312 w 4531905"/>
                <a:gd name="connsiteY3" fmla="*/ 4487263 h 4498950"/>
                <a:gd name="connsiteX4" fmla="*/ 2947765 w 4531905"/>
                <a:gd name="connsiteY4" fmla="*/ 4170078 h 4498950"/>
                <a:gd name="connsiteX5" fmla="*/ 2943996 w 4531905"/>
                <a:gd name="connsiteY5" fmla="*/ 4161017 h 4498950"/>
                <a:gd name="connsiteX6" fmla="*/ 1359105 w 4531905"/>
                <a:gd name="connsiteY6" fmla="*/ 4014441 h 4498950"/>
                <a:gd name="connsiteX7" fmla="*/ 1626018 w 4531905"/>
                <a:gd name="connsiteY7" fmla="*/ 4418082 h 4498950"/>
                <a:gd name="connsiteX8" fmla="*/ 1893977 w 4531905"/>
                <a:gd name="connsiteY8" fmla="*/ 4233030 h 4498950"/>
                <a:gd name="connsiteX9" fmla="*/ 1891011 w 4531905"/>
                <a:gd name="connsiteY9" fmla="*/ 4225870 h 4498950"/>
                <a:gd name="connsiteX10" fmla="*/ 2367552 w 4531905"/>
                <a:gd name="connsiteY10" fmla="*/ 3510480 h 4498950"/>
                <a:gd name="connsiteX11" fmla="*/ 2367421 w 4531905"/>
                <a:gd name="connsiteY11" fmla="*/ 3510796 h 4498950"/>
                <a:gd name="connsiteX12" fmla="*/ 2340978 w 4531905"/>
                <a:gd name="connsiteY12" fmla="*/ 3521749 h 4498950"/>
                <a:gd name="connsiteX13" fmla="*/ 2338113 w 4531905"/>
                <a:gd name="connsiteY13" fmla="*/ 3520562 h 4498950"/>
                <a:gd name="connsiteX14" fmla="*/ 1942471 w 4531905"/>
                <a:gd name="connsiteY14" fmla="*/ 4184112 h 4498950"/>
                <a:gd name="connsiteX15" fmla="*/ 1949756 w 4531905"/>
                <a:gd name="connsiteY15" fmla="*/ 4187129 h 4498950"/>
                <a:gd name="connsiteX16" fmla="*/ 1960709 w 4531905"/>
                <a:gd name="connsiteY16" fmla="*/ 4213572 h 4498950"/>
                <a:gd name="connsiteX17" fmla="*/ 1958186 w 4531905"/>
                <a:gd name="connsiteY17" fmla="*/ 4219662 h 4498950"/>
                <a:gd name="connsiteX18" fmla="*/ 2943470 w 4531905"/>
                <a:gd name="connsiteY18" fmla="*/ 4150999 h 4498950"/>
                <a:gd name="connsiteX19" fmla="*/ 2952635 w 4531905"/>
                <a:gd name="connsiteY19" fmla="*/ 4128965 h 4498950"/>
                <a:gd name="connsiteX20" fmla="*/ 2953893 w 4531905"/>
                <a:gd name="connsiteY20" fmla="*/ 4128441 h 4498950"/>
                <a:gd name="connsiteX21" fmla="*/ 721049 w 4531905"/>
                <a:gd name="connsiteY21" fmla="*/ 3674339 h 4498950"/>
                <a:gd name="connsiteX22" fmla="*/ 718702 w 4531905"/>
                <a:gd name="connsiteY22" fmla="*/ 3679980 h 4498950"/>
                <a:gd name="connsiteX23" fmla="*/ 710806 w 4531905"/>
                <a:gd name="connsiteY23" fmla="*/ 3683265 h 4498950"/>
                <a:gd name="connsiteX24" fmla="*/ 947282 w 4531905"/>
                <a:gd name="connsiteY24" fmla="*/ 4106293 h 4498950"/>
                <a:gd name="connsiteX25" fmla="*/ 1332226 w 4531905"/>
                <a:gd name="connsiteY25" fmla="*/ 4001820 h 4498950"/>
                <a:gd name="connsiteX26" fmla="*/ 4040208 w 4531905"/>
                <a:gd name="connsiteY26" fmla="*/ 2927407 h 4498950"/>
                <a:gd name="connsiteX27" fmla="*/ 3506560 w 4531905"/>
                <a:gd name="connsiteY27" fmla="*/ 4110502 h 4498950"/>
                <a:gd name="connsiteX28" fmla="*/ 4323894 w 4531905"/>
                <a:gd name="connsiteY28" fmla="*/ 3174436 h 4498950"/>
                <a:gd name="connsiteX29" fmla="*/ 4077702 w 4531905"/>
                <a:gd name="connsiteY29" fmla="*/ 2922069 h 4498950"/>
                <a:gd name="connsiteX30" fmla="*/ 4052537 w 4531905"/>
                <a:gd name="connsiteY30" fmla="*/ 2932535 h 4498950"/>
                <a:gd name="connsiteX31" fmla="*/ 4029630 w 4531905"/>
                <a:gd name="connsiteY31" fmla="*/ 2923007 h 4498950"/>
                <a:gd name="connsiteX32" fmla="*/ 3007551 w 4531905"/>
                <a:gd name="connsiteY32" fmla="*/ 4133829 h 4498950"/>
                <a:gd name="connsiteX33" fmla="*/ 3013065 w 4531905"/>
                <a:gd name="connsiteY33" fmla="*/ 4147194 h 4498950"/>
                <a:gd name="connsiteX34" fmla="*/ 3484533 w 4531905"/>
                <a:gd name="connsiteY34" fmla="*/ 4134342 h 4498950"/>
                <a:gd name="connsiteX35" fmla="*/ 4030705 w 4531905"/>
                <a:gd name="connsiteY35" fmla="*/ 2923455 h 4498950"/>
                <a:gd name="connsiteX36" fmla="*/ 2795539 w 4531905"/>
                <a:gd name="connsiteY36" fmla="*/ 2866268 h 4498950"/>
                <a:gd name="connsiteX37" fmla="*/ 2371651 w 4531905"/>
                <a:gd name="connsiteY37" fmla="*/ 3468123 h 4498950"/>
                <a:gd name="connsiteX38" fmla="*/ 2378373 w 4531905"/>
                <a:gd name="connsiteY38" fmla="*/ 3484353 h 4498950"/>
                <a:gd name="connsiteX39" fmla="*/ 2371800 w 4531905"/>
                <a:gd name="connsiteY39" fmla="*/ 3500225 h 4498950"/>
                <a:gd name="connsiteX40" fmla="*/ 2964037 w 4531905"/>
                <a:gd name="connsiteY40" fmla="*/ 4124222 h 4498950"/>
                <a:gd name="connsiteX41" fmla="*/ 2975309 w 4531905"/>
                <a:gd name="connsiteY41" fmla="*/ 4119534 h 4498950"/>
                <a:gd name="connsiteX42" fmla="*/ 2960349 w 4531905"/>
                <a:gd name="connsiteY42" fmla="*/ 3997314 h 4498950"/>
                <a:gd name="connsiteX43" fmla="*/ 2821902 w 4531905"/>
                <a:gd name="connsiteY43" fmla="*/ 2866785 h 4498950"/>
                <a:gd name="connsiteX44" fmla="*/ 2810059 w 4531905"/>
                <a:gd name="connsiteY44" fmla="*/ 2869193 h 4498950"/>
                <a:gd name="connsiteX45" fmla="*/ 1043573 w 4531905"/>
                <a:gd name="connsiteY45" fmla="*/ 3049367 h 4498950"/>
                <a:gd name="connsiteX46" fmla="*/ 708100 w 4531905"/>
                <a:gd name="connsiteY46" fmla="*/ 3622749 h 4498950"/>
                <a:gd name="connsiteX47" fmla="*/ 718702 w 4531905"/>
                <a:gd name="connsiteY47" fmla="*/ 3627159 h 4498950"/>
                <a:gd name="connsiteX48" fmla="*/ 729687 w 4531905"/>
                <a:gd name="connsiteY48" fmla="*/ 3653570 h 4498950"/>
                <a:gd name="connsiteX49" fmla="*/ 724901 w 4531905"/>
                <a:gd name="connsiteY49" fmla="*/ 3665077 h 4498950"/>
                <a:gd name="connsiteX50" fmla="*/ 1347294 w 4531905"/>
                <a:gd name="connsiteY50" fmla="*/ 3998745 h 4498950"/>
                <a:gd name="connsiteX51" fmla="*/ 1886138 w 4531905"/>
                <a:gd name="connsiteY51" fmla="*/ 4213040 h 4498950"/>
                <a:gd name="connsiteX52" fmla="*/ 1888903 w 4531905"/>
                <a:gd name="connsiteY52" fmla="*/ 4206363 h 4498950"/>
                <a:gd name="connsiteX53" fmla="*/ 1082540 w 4531905"/>
                <a:gd name="connsiteY53" fmla="*/ 3051440 h 4498950"/>
                <a:gd name="connsiteX54" fmla="*/ 1065548 w 4531905"/>
                <a:gd name="connsiteY54" fmla="*/ 3058507 h 4498950"/>
                <a:gd name="connsiteX55" fmla="*/ 1098976 w 4531905"/>
                <a:gd name="connsiteY55" fmla="*/ 3030652 h 4498950"/>
                <a:gd name="connsiteX56" fmla="*/ 1091974 w 4531905"/>
                <a:gd name="connsiteY56" fmla="*/ 3047486 h 4498950"/>
                <a:gd name="connsiteX57" fmla="*/ 1893455 w 4531905"/>
                <a:gd name="connsiteY57" fmla="*/ 4195374 h 4498950"/>
                <a:gd name="connsiteX58" fmla="*/ 1896870 w 4531905"/>
                <a:gd name="connsiteY58" fmla="*/ 4187129 h 4498950"/>
                <a:gd name="connsiteX59" fmla="*/ 1923313 w 4531905"/>
                <a:gd name="connsiteY59" fmla="*/ 4176177 h 4498950"/>
                <a:gd name="connsiteX60" fmla="*/ 1932778 w 4531905"/>
                <a:gd name="connsiteY60" fmla="*/ 4180097 h 4498950"/>
                <a:gd name="connsiteX61" fmla="*/ 2328368 w 4531905"/>
                <a:gd name="connsiteY61" fmla="*/ 3516526 h 4498950"/>
                <a:gd name="connsiteX62" fmla="*/ 2314535 w 4531905"/>
                <a:gd name="connsiteY62" fmla="*/ 3510797 h 4498950"/>
                <a:gd name="connsiteX63" fmla="*/ 2303582 w 4531905"/>
                <a:gd name="connsiteY63" fmla="*/ 3484354 h 4498950"/>
                <a:gd name="connsiteX64" fmla="*/ 2307148 w 4531905"/>
                <a:gd name="connsiteY64" fmla="*/ 3475746 h 4498950"/>
                <a:gd name="connsiteX65" fmla="*/ 4511573 w 4531905"/>
                <a:gd name="connsiteY65" fmla="*/ 2310595 h 4498950"/>
                <a:gd name="connsiteX66" fmla="*/ 4075258 w 4531905"/>
                <a:gd name="connsiteY66" fmla="*/ 2867193 h 4498950"/>
                <a:gd name="connsiteX67" fmla="*/ 4078949 w 4531905"/>
                <a:gd name="connsiteY67" fmla="*/ 2868729 h 4498950"/>
                <a:gd name="connsiteX68" fmla="*/ 4089934 w 4531905"/>
                <a:gd name="connsiteY68" fmla="*/ 2895139 h 4498950"/>
                <a:gd name="connsiteX69" fmla="*/ 4082692 w 4531905"/>
                <a:gd name="connsiteY69" fmla="*/ 2912551 h 4498950"/>
                <a:gd name="connsiteX70" fmla="*/ 4327865 w 4531905"/>
                <a:gd name="connsiteY70" fmla="*/ 3163685 h 4498950"/>
                <a:gd name="connsiteX71" fmla="*/ 3604025 w 4531905"/>
                <a:gd name="connsiteY71" fmla="*/ 2397485 h 4498950"/>
                <a:gd name="connsiteX72" fmla="*/ 3595958 w 4531905"/>
                <a:gd name="connsiteY72" fmla="*/ 2409484 h 4498950"/>
                <a:gd name="connsiteX73" fmla="*/ 3556575 w 4531905"/>
                <a:gd name="connsiteY73" fmla="*/ 2425814 h 4498950"/>
                <a:gd name="connsiteX74" fmla="*/ 3551028 w 4531905"/>
                <a:gd name="connsiteY74" fmla="*/ 2424695 h 4498950"/>
                <a:gd name="connsiteX75" fmla="*/ 2998710 w 4531905"/>
                <a:gd name="connsiteY75" fmla="*/ 4126132 h 4498950"/>
                <a:gd name="connsiteX76" fmla="*/ 3000278 w 4531905"/>
                <a:gd name="connsiteY76" fmla="*/ 4126782 h 4498950"/>
                <a:gd name="connsiteX77" fmla="*/ 4023265 w 4531905"/>
                <a:gd name="connsiteY77" fmla="*/ 2914670 h 4498950"/>
                <a:gd name="connsiteX78" fmla="*/ 4015142 w 4531905"/>
                <a:gd name="connsiteY78" fmla="*/ 2895140 h 4498950"/>
                <a:gd name="connsiteX79" fmla="*/ 4026127 w 4531905"/>
                <a:gd name="connsiteY79" fmla="*/ 2868729 h 4498950"/>
                <a:gd name="connsiteX80" fmla="*/ 4027158 w 4531905"/>
                <a:gd name="connsiteY80" fmla="*/ 2868300 h 4498950"/>
                <a:gd name="connsiteX81" fmla="*/ 3508299 w 4531905"/>
                <a:gd name="connsiteY81" fmla="*/ 2396016 h 4498950"/>
                <a:gd name="connsiteX82" fmla="*/ 2862847 w 4531905"/>
                <a:gd name="connsiteY82" fmla="*/ 2800623 h 4498950"/>
                <a:gd name="connsiteX83" fmla="*/ 2865454 w 4531905"/>
                <a:gd name="connsiteY83" fmla="*/ 2813568 h 4498950"/>
                <a:gd name="connsiteX84" fmla="*/ 2849238 w 4531905"/>
                <a:gd name="connsiteY84" fmla="*/ 2852862 h 4498950"/>
                <a:gd name="connsiteX85" fmla="*/ 2831961 w 4531905"/>
                <a:gd name="connsiteY85" fmla="*/ 2864584 h 4498950"/>
                <a:gd name="connsiteX86" fmla="*/ 2985872 w 4531905"/>
                <a:gd name="connsiteY86" fmla="*/ 4120810 h 4498950"/>
                <a:gd name="connsiteX87" fmla="*/ 2989455 w 4531905"/>
                <a:gd name="connsiteY87" fmla="*/ 4122295 h 4498950"/>
                <a:gd name="connsiteX88" fmla="*/ 3541005 w 4531905"/>
                <a:gd name="connsiteY88" fmla="*/ 2422672 h 4498950"/>
                <a:gd name="connsiteX89" fmla="*/ 3535003 w 4531905"/>
                <a:gd name="connsiteY89" fmla="*/ 2421461 h 4498950"/>
                <a:gd name="connsiteX90" fmla="*/ 3517398 w 4531905"/>
                <a:gd name="connsiteY90" fmla="*/ 2409571 h 4498950"/>
                <a:gd name="connsiteX91" fmla="*/ 407050 w 4531905"/>
                <a:gd name="connsiteY91" fmla="*/ 2933286 h 4498950"/>
                <a:gd name="connsiteX92" fmla="*/ 399612 w 4531905"/>
                <a:gd name="connsiteY92" fmla="*/ 2936366 h 4498950"/>
                <a:gd name="connsiteX93" fmla="*/ 311087 w 4531905"/>
                <a:gd name="connsiteY93" fmla="*/ 3416343 h 4498950"/>
                <a:gd name="connsiteX94" fmla="*/ 664382 w 4531905"/>
                <a:gd name="connsiteY94" fmla="*/ 3630763 h 4498950"/>
                <a:gd name="connsiteX95" fmla="*/ 665881 w 4531905"/>
                <a:gd name="connsiteY95" fmla="*/ 3627159 h 4498950"/>
                <a:gd name="connsiteX96" fmla="*/ 671213 w 4531905"/>
                <a:gd name="connsiteY96" fmla="*/ 3624941 h 4498950"/>
                <a:gd name="connsiteX97" fmla="*/ 660277 w 4531905"/>
                <a:gd name="connsiteY97" fmla="*/ 3596287 h 4498950"/>
                <a:gd name="connsiteX98" fmla="*/ 427672 w 4531905"/>
                <a:gd name="connsiteY98" fmla="*/ 2911809 h 4498950"/>
                <a:gd name="connsiteX99" fmla="*/ 421205 w 4531905"/>
                <a:gd name="connsiteY99" fmla="*/ 2927422 h 4498950"/>
                <a:gd name="connsiteX100" fmla="*/ 416654 w 4531905"/>
                <a:gd name="connsiteY100" fmla="*/ 2929307 h 4498950"/>
                <a:gd name="connsiteX101" fmla="*/ 680740 w 4531905"/>
                <a:gd name="connsiteY101" fmla="*/ 3620979 h 4498950"/>
                <a:gd name="connsiteX102" fmla="*/ 692291 w 4531905"/>
                <a:gd name="connsiteY102" fmla="*/ 3616174 h 4498950"/>
                <a:gd name="connsiteX103" fmla="*/ 698792 w 4531905"/>
                <a:gd name="connsiteY103" fmla="*/ 3618878 h 4498950"/>
                <a:gd name="connsiteX104" fmla="*/ 1036623 w 4531905"/>
                <a:gd name="connsiteY104" fmla="*/ 3041477 h 4498950"/>
                <a:gd name="connsiteX105" fmla="*/ 1028152 w 4531905"/>
                <a:gd name="connsiteY105" fmla="*/ 3021112 h 4498950"/>
                <a:gd name="connsiteX106" fmla="*/ 1032152 w 4531905"/>
                <a:gd name="connsiteY106" fmla="*/ 3011494 h 4498950"/>
                <a:gd name="connsiteX107" fmla="*/ 1971238 w 4531905"/>
                <a:gd name="connsiteY107" fmla="*/ 2593983 h 4498950"/>
                <a:gd name="connsiteX108" fmla="*/ 1968512 w 4531905"/>
                <a:gd name="connsiteY108" fmla="*/ 2607492 h 4498950"/>
                <a:gd name="connsiteX109" fmla="*/ 1956621 w 4531905"/>
                <a:gd name="connsiteY109" fmla="*/ 2625098 h 4498950"/>
                <a:gd name="connsiteX110" fmla="*/ 1953599 w 4531905"/>
                <a:gd name="connsiteY110" fmla="*/ 2627127 h 4498950"/>
                <a:gd name="connsiteX111" fmla="*/ 2339374 w 4531905"/>
                <a:gd name="connsiteY111" fmla="*/ 3447622 h 4498950"/>
                <a:gd name="connsiteX112" fmla="*/ 2340978 w 4531905"/>
                <a:gd name="connsiteY112" fmla="*/ 3446958 h 4498950"/>
                <a:gd name="connsiteX113" fmla="*/ 2366535 w 4531905"/>
                <a:gd name="connsiteY113" fmla="*/ 3457544 h 4498950"/>
                <a:gd name="connsiteX114" fmla="*/ 2785366 w 4531905"/>
                <a:gd name="connsiteY114" fmla="*/ 2862766 h 4498950"/>
                <a:gd name="connsiteX115" fmla="*/ 2770766 w 4531905"/>
                <a:gd name="connsiteY115" fmla="*/ 2852950 h 4498950"/>
                <a:gd name="connsiteX116" fmla="*/ 2754434 w 4531905"/>
                <a:gd name="connsiteY116" fmla="*/ 2813568 h 4498950"/>
                <a:gd name="connsiteX117" fmla="*/ 2755572 w 4531905"/>
                <a:gd name="connsiteY117" fmla="*/ 2807931 h 4498950"/>
                <a:gd name="connsiteX118" fmla="*/ 1867671 w 4531905"/>
                <a:gd name="connsiteY118" fmla="*/ 2609683 h 4498950"/>
                <a:gd name="connsiteX119" fmla="*/ 1093963 w 4531905"/>
                <a:gd name="connsiteY119" fmla="*/ 2999520 h 4498950"/>
                <a:gd name="connsiteX120" fmla="*/ 1102883 w 4531905"/>
                <a:gd name="connsiteY120" fmla="*/ 3020967 h 4498950"/>
                <a:gd name="connsiteX121" fmla="*/ 2311093 w 4531905"/>
                <a:gd name="connsiteY121" fmla="*/ 3466220 h 4498950"/>
                <a:gd name="connsiteX122" fmla="*/ 2314535 w 4531905"/>
                <a:gd name="connsiteY122" fmla="*/ 3457910 h 4498950"/>
                <a:gd name="connsiteX123" fmla="*/ 2329895 w 4531905"/>
                <a:gd name="connsiteY123" fmla="*/ 3451548 h 4498950"/>
                <a:gd name="connsiteX124" fmla="*/ 1944984 w 4531905"/>
                <a:gd name="connsiteY124" fmla="*/ 2632909 h 4498950"/>
                <a:gd name="connsiteX125" fmla="*/ 1938945 w 4531905"/>
                <a:gd name="connsiteY125" fmla="*/ 2636963 h 4498950"/>
                <a:gd name="connsiteX126" fmla="*/ 1917238 w 4531905"/>
                <a:gd name="connsiteY126" fmla="*/ 2641312 h 4498950"/>
                <a:gd name="connsiteX127" fmla="*/ 1878060 w 4531905"/>
                <a:gd name="connsiteY127" fmla="*/ 2625098 h 4498950"/>
                <a:gd name="connsiteX128" fmla="*/ 764059 w 4531905"/>
                <a:gd name="connsiteY128" fmla="*/ 2108418 h 4498950"/>
                <a:gd name="connsiteX129" fmla="*/ 419069 w 4531905"/>
                <a:gd name="connsiteY129" fmla="*/ 2873652 h 4498950"/>
                <a:gd name="connsiteX130" fmla="*/ 421205 w 4531905"/>
                <a:gd name="connsiteY130" fmla="*/ 2874537 h 4498950"/>
                <a:gd name="connsiteX131" fmla="*/ 432157 w 4531905"/>
                <a:gd name="connsiteY131" fmla="*/ 2900980 h 4498950"/>
                <a:gd name="connsiteX132" fmla="*/ 431738 w 4531905"/>
                <a:gd name="connsiteY132" fmla="*/ 2901993 h 4498950"/>
                <a:gd name="connsiteX133" fmla="*/ 1036192 w 4531905"/>
                <a:gd name="connsiteY133" fmla="*/ 3001782 h 4498950"/>
                <a:gd name="connsiteX134" fmla="*/ 1039137 w 4531905"/>
                <a:gd name="connsiteY134" fmla="*/ 2994701 h 4498950"/>
                <a:gd name="connsiteX135" fmla="*/ 1048712 w 4531905"/>
                <a:gd name="connsiteY135" fmla="*/ 2990719 h 4498950"/>
                <a:gd name="connsiteX136" fmla="*/ 779199 w 4531905"/>
                <a:gd name="connsiteY136" fmla="*/ 2105428 h 4498950"/>
                <a:gd name="connsiteX137" fmla="*/ 768020 w 4531905"/>
                <a:gd name="connsiteY137" fmla="*/ 2110058 h 4498950"/>
                <a:gd name="connsiteX138" fmla="*/ 798737 w 4531905"/>
                <a:gd name="connsiteY138" fmla="*/ 2088789 h 4498950"/>
                <a:gd name="connsiteX139" fmla="*/ 794464 w 4531905"/>
                <a:gd name="connsiteY139" fmla="*/ 2099106 h 4498950"/>
                <a:gd name="connsiteX140" fmla="*/ 788732 w 4531905"/>
                <a:gd name="connsiteY140" fmla="*/ 2101480 h 4498950"/>
                <a:gd name="connsiteX141" fmla="*/ 1058043 w 4531905"/>
                <a:gd name="connsiteY141" fmla="*/ 2986837 h 4498950"/>
                <a:gd name="connsiteX142" fmla="*/ 1065548 w 4531905"/>
                <a:gd name="connsiteY142" fmla="*/ 2983716 h 4498950"/>
                <a:gd name="connsiteX143" fmla="*/ 1086125 w 4531905"/>
                <a:gd name="connsiteY143" fmla="*/ 2992275 h 4498950"/>
                <a:gd name="connsiteX144" fmla="*/ 1864683 w 4531905"/>
                <a:gd name="connsiteY144" fmla="*/ 2599993 h 4498950"/>
                <a:gd name="connsiteX145" fmla="*/ 1861846 w 4531905"/>
                <a:gd name="connsiteY145" fmla="*/ 2585920 h 4498950"/>
                <a:gd name="connsiteX146" fmla="*/ 1866195 w 4531905"/>
                <a:gd name="connsiteY146" fmla="*/ 2564348 h 4498950"/>
                <a:gd name="connsiteX147" fmla="*/ 1870311 w 4531905"/>
                <a:gd name="connsiteY147" fmla="*/ 2558241 h 4498950"/>
                <a:gd name="connsiteX148" fmla="*/ 4116318 w 4531905"/>
                <a:gd name="connsiteY148" fmla="*/ 1373257 h 4498950"/>
                <a:gd name="connsiteX149" fmla="*/ 4058341 w 4531905"/>
                <a:gd name="connsiteY149" fmla="*/ 2860157 h 4498950"/>
                <a:gd name="connsiteX150" fmla="*/ 4065496 w 4531905"/>
                <a:gd name="connsiteY150" fmla="*/ 2863133 h 4498950"/>
                <a:gd name="connsiteX151" fmla="*/ 4515154 w 4531905"/>
                <a:gd name="connsiteY151" fmla="*/ 2289632 h 4498950"/>
                <a:gd name="connsiteX152" fmla="*/ 4203990 w 4531905"/>
                <a:gd name="connsiteY152" fmla="*/ 1687487 h 4498950"/>
                <a:gd name="connsiteX153" fmla="*/ 4120668 w 4531905"/>
                <a:gd name="connsiteY153" fmla="*/ 1372380 h 4498950"/>
                <a:gd name="connsiteX154" fmla="*/ 4093285 w 4531905"/>
                <a:gd name="connsiteY154" fmla="*/ 1373036 h 4498950"/>
                <a:gd name="connsiteX155" fmla="*/ 3588568 w 4531905"/>
                <a:gd name="connsiteY155" fmla="*/ 2325894 h 4498950"/>
                <a:gd name="connsiteX156" fmla="*/ 3595958 w 4531905"/>
                <a:gd name="connsiteY156" fmla="*/ 2330836 h 4498950"/>
                <a:gd name="connsiteX157" fmla="*/ 3612203 w 4531905"/>
                <a:gd name="connsiteY157" fmla="*/ 2370189 h 4498950"/>
                <a:gd name="connsiteX158" fmla="*/ 3608711 w 4531905"/>
                <a:gd name="connsiteY158" fmla="*/ 2387521 h 4498950"/>
                <a:gd name="connsiteX159" fmla="*/ 4037020 w 4531905"/>
                <a:gd name="connsiteY159" fmla="*/ 2864198 h 4498950"/>
                <a:gd name="connsiteX160" fmla="*/ 4048022 w 4531905"/>
                <a:gd name="connsiteY160" fmla="*/ 2859622 h 4498950"/>
                <a:gd name="connsiteX161" fmla="*/ 4106105 w 4531905"/>
                <a:gd name="connsiteY161" fmla="*/ 1375316 h 4498950"/>
                <a:gd name="connsiteX162" fmla="*/ 4105361 w 4531905"/>
                <a:gd name="connsiteY162" fmla="*/ 1375466 h 4498950"/>
                <a:gd name="connsiteX163" fmla="*/ 2769884 w 4531905"/>
                <a:gd name="connsiteY163" fmla="*/ 1624303 h 4498950"/>
                <a:gd name="connsiteX164" fmla="*/ 2755914 w 4531905"/>
                <a:gd name="connsiteY164" fmla="*/ 1633781 h 4498950"/>
                <a:gd name="connsiteX165" fmla="*/ 2747987 w 4531905"/>
                <a:gd name="connsiteY165" fmla="*/ 1635392 h 4498950"/>
                <a:gd name="connsiteX166" fmla="*/ 2822569 w 4531905"/>
                <a:gd name="connsiteY166" fmla="*/ 2760641 h 4498950"/>
                <a:gd name="connsiteX167" fmla="*/ 2831632 w 4531905"/>
                <a:gd name="connsiteY167" fmla="*/ 2762426 h 4498950"/>
                <a:gd name="connsiteX168" fmla="*/ 2849239 w 4531905"/>
                <a:gd name="connsiteY168" fmla="*/ 2774302 h 4498950"/>
                <a:gd name="connsiteX169" fmla="*/ 2859964 w 4531905"/>
                <a:gd name="connsiteY169" fmla="*/ 2790266 h 4498950"/>
                <a:gd name="connsiteX170" fmla="*/ 3504371 w 4531905"/>
                <a:gd name="connsiteY170" fmla="*/ 2386099 h 4498950"/>
                <a:gd name="connsiteX171" fmla="*/ 3501183 w 4531905"/>
                <a:gd name="connsiteY171" fmla="*/ 2370189 h 4498950"/>
                <a:gd name="connsiteX172" fmla="*/ 3517398 w 4531905"/>
                <a:gd name="connsiteY172" fmla="*/ 2331012 h 4498950"/>
                <a:gd name="connsiteX173" fmla="*/ 3530267 w 4531905"/>
                <a:gd name="connsiteY173" fmla="*/ 2322339 h 4498950"/>
                <a:gd name="connsiteX174" fmla="*/ 2710790 w 4531905"/>
                <a:gd name="connsiteY174" fmla="*/ 1632507 h 4498950"/>
                <a:gd name="connsiteX175" fmla="*/ 1955216 w 4531905"/>
                <a:gd name="connsiteY175" fmla="*/ 2545799 h 4498950"/>
                <a:gd name="connsiteX176" fmla="*/ 1956621 w 4531905"/>
                <a:gd name="connsiteY176" fmla="*/ 2546742 h 4498950"/>
                <a:gd name="connsiteX177" fmla="*/ 1968512 w 4531905"/>
                <a:gd name="connsiteY177" fmla="*/ 2564348 h 4498950"/>
                <a:gd name="connsiteX178" fmla="*/ 1972398 w 4531905"/>
                <a:gd name="connsiteY178" fmla="*/ 2583604 h 4498950"/>
                <a:gd name="connsiteX179" fmla="*/ 2757642 w 4531905"/>
                <a:gd name="connsiteY179" fmla="*/ 2797669 h 4498950"/>
                <a:gd name="connsiteX180" fmla="*/ 2758787 w 4531905"/>
                <a:gd name="connsiteY180" fmla="*/ 2791996 h 4498950"/>
                <a:gd name="connsiteX181" fmla="*/ 2810059 w 4531905"/>
                <a:gd name="connsiteY181" fmla="*/ 2758176 h 4498950"/>
                <a:gd name="connsiteX182" fmla="*/ 2812225 w 4531905"/>
                <a:gd name="connsiteY182" fmla="*/ 2758603 h 4498950"/>
                <a:gd name="connsiteX183" fmla="*/ 2737834 w 4531905"/>
                <a:gd name="connsiteY183" fmla="*/ 1637457 h 4498950"/>
                <a:gd name="connsiteX184" fmla="*/ 2734343 w 4531905"/>
                <a:gd name="connsiteY184" fmla="*/ 1638166 h 4498950"/>
                <a:gd name="connsiteX185" fmla="*/ 2712734 w 4531905"/>
                <a:gd name="connsiteY185" fmla="*/ 1633814 h 4498950"/>
                <a:gd name="connsiteX186" fmla="*/ 4157833 w 4531905"/>
                <a:gd name="connsiteY186" fmla="*/ 1334551 h 4498950"/>
                <a:gd name="connsiteX187" fmla="*/ 4156403 w 4531905"/>
                <a:gd name="connsiteY187" fmla="*/ 1341645 h 4498950"/>
                <a:gd name="connsiteX188" fmla="*/ 4144538 w 4531905"/>
                <a:gd name="connsiteY188" fmla="*/ 1359251 h 4498950"/>
                <a:gd name="connsiteX189" fmla="*/ 4130256 w 4531905"/>
                <a:gd name="connsiteY189" fmla="*/ 1368876 h 4498950"/>
                <a:gd name="connsiteX190" fmla="*/ 4213339 w 4531905"/>
                <a:gd name="connsiteY190" fmla="*/ 1683514 h 4498950"/>
                <a:gd name="connsiteX191" fmla="*/ 4510403 w 4531905"/>
                <a:gd name="connsiteY191" fmla="*/ 2258242 h 4498950"/>
                <a:gd name="connsiteX192" fmla="*/ 4353574 w 4531905"/>
                <a:gd name="connsiteY192" fmla="*/ 1356300 h 4498950"/>
                <a:gd name="connsiteX193" fmla="*/ 2789136 w 4531905"/>
                <a:gd name="connsiteY193" fmla="*/ 1585518 h 4498950"/>
                <a:gd name="connsiteX194" fmla="*/ 2785385 w 4531905"/>
                <a:gd name="connsiteY194" fmla="*/ 1604150 h 4498950"/>
                <a:gd name="connsiteX195" fmla="*/ 2776755 w 4531905"/>
                <a:gd name="connsiteY195" fmla="*/ 1617014 h 4498950"/>
                <a:gd name="connsiteX196" fmla="*/ 3540398 w 4531905"/>
                <a:gd name="connsiteY196" fmla="*/ 2318059 h 4498950"/>
                <a:gd name="connsiteX197" fmla="*/ 3556575 w 4531905"/>
                <a:gd name="connsiteY197" fmla="*/ 2314798 h 4498950"/>
                <a:gd name="connsiteX198" fmla="*/ 3578282 w 4531905"/>
                <a:gd name="connsiteY198" fmla="*/ 2319015 h 4498950"/>
                <a:gd name="connsiteX199" fmla="*/ 3579992 w 4531905"/>
                <a:gd name="connsiteY199" fmla="*/ 2320158 h 4498950"/>
                <a:gd name="connsiteX200" fmla="*/ 4082975 w 4531905"/>
                <a:gd name="connsiteY200" fmla="*/ 1370595 h 4498950"/>
                <a:gd name="connsiteX201" fmla="*/ 4066065 w 4531905"/>
                <a:gd name="connsiteY201" fmla="*/ 1359251 h 4498950"/>
                <a:gd name="connsiteX202" fmla="*/ 4054119 w 4531905"/>
                <a:gd name="connsiteY202" fmla="*/ 1341645 h 4498950"/>
                <a:gd name="connsiteX203" fmla="*/ 4054046 w 4531905"/>
                <a:gd name="connsiteY203" fmla="*/ 1341285 h 4498950"/>
                <a:gd name="connsiteX204" fmla="*/ 271054 w 4531905"/>
                <a:gd name="connsiteY204" fmla="*/ 2007881 h 4498950"/>
                <a:gd name="connsiteX205" fmla="*/ 12620 w 4531905"/>
                <a:gd name="connsiteY205" fmla="*/ 2493366 h 4498950"/>
                <a:gd name="connsiteX206" fmla="*/ 377472 w 4531905"/>
                <a:gd name="connsiteY206" fmla="*/ 2870745 h 4498950"/>
                <a:gd name="connsiteX207" fmla="*/ 390884 w 4531905"/>
                <a:gd name="connsiteY207" fmla="*/ 2865190 h 4498950"/>
                <a:gd name="connsiteX208" fmla="*/ 284492 w 4531905"/>
                <a:gd name="connsiteY208" fmla="*/ 2007984 h 4498950"/>
                <a:gd name="connsiteX209" fmla="*/ 277897 w 4531905"/>
                <a:gd name="connsiteY209" fmla="*/ 2010727 h 4498950"/>
                <a:gd name="connsiteX210" fmla="*/ 311924 w 4531905"/>
                <a:gd name="connsiteY210" fmla="*/ 1981431 h 4498950"/>
                <a:gd name="connsiteX211" fmla="*/ 304308 w 4531905"/>
                <a:gd name="connsiteY211" fmla="*/ 1999742 h 4498950"/>
                <a:gd name="connsiteX212" fmla="*/ 294376 w 4531905"/>
                <a:gd name="connsiteY212" fmla="*/ 2003873 h 4498950"/>
                <a:gd name="connsiteX213" fmla="*/ 401373 w 4531905"/>
                <a:gd name="connsiteY213" fmla="*/ 2866322 h 4498950"/>
                <a:gd name="connsiteX214" fmla="*/ 409590 w 4531905"/>
                <a:gd name="connsiteY214" fmla="*/ 2869725 h 4498950"/>
                <a:gd name="connsiteX215" fmla="*/ 754549 w 4531905"/>
                <a:gd name="connsiteY215" fmla="*/ 2104478 h 4498950"/>
                <a:gd name="connsiteX216" fmla="*/ 741577 w 4531905"/>
                <a:gd name="connsiteY216" fmla="*/ 2099106 h 4498950"/>
                <a:gd name="connsiteX217" fmla="*/ 730624 w 4531905"/>
                <a:gd name="connsiteY217" fmla="*/ 2072663 h 4498950"/>
                <a:gd name="connsiteX218" fmla="*/ 732197 w 4531905"/>
                <a:gd name="connsiteY218" fmla="*/ 2068867 h 4498950"/>
                <a:gd name="connsiteX219" fmla="*/ 1589540 w 4531905"/>
                <a:gd name="connsiteY219" fmla="*/ 1565165 h 4498950"/>
                <a:gd name="connsiteX220" fmla="*/ 800964 w 4531905"/>
                <a:gd name="connsiteY220" fmla="*/ 2061913 h 4498950"/>
                <a:gd name="connsiteX221" fmla="*/ 805416 w 4531905"/>
                <a:gd name="connsiteY221" fmla="*/ 2072663 h 4498950"/>
                <a:gd name="connsiteX222" fmla="*/ 802699 w 4531905"/>
                <a:gd name="connsiteY222" fmla="*/ 2079223 h 4498950"/>
                <a:gd name="connsiteX223" fmla="*/ 1876280 w 4531905"/>
                <a:gd name="connsiteY223" fmla="*/ 2549383 h 4498950"/>
                <a:gd name="connsiteX224" fmla="*/ 1878060 w 4531905"/>
                <a:gd name="connsiteY224" fmla="*/ 2546742 h 4498950"/>
                <a:gd name="connsiteX225" fmla="*/ 1895666 w 4531905"/>
                <a:gd name="connsiteY225" fmla="*/ 2534877 h 4498950"/>
                <a:gd name="connsiteX226" fmla="*/ 1906763 w 4531905"/>
                <a:gd name="connsiteY226" fmla="*/ 2532640 h 4498950"/>
                <a:gd name="connsiteX227" fmla="*/ 1647527 w 4531905"/>
                <a:gd name="connsiteY227" fmla="*/ 1582116 h 4498950"/>
                <a:gd name="connsiteX228" fmla="*/ 1631393 w 4531905"/>
                <a:gd name="connsiteY228" fmla="*/ 1585349 h 4498950"/>
                <a:gd name="connsiteX229" fmla="*/ 1592216 w 4531905"/>
                <a:gd name="connsiteY229" fmla="*/ 1569135 h 4498950"/>
                <a:gd name="connsiteX230" fmla="*/ 1685713 w 4531905"/>
                <a:gd name="connsiteY230" fmla="*/ 1536433 h 4498950"/>
                <a:gd name="connsiteX231" fmla="*/ 1682667 w 4531905"/>
                <a:gd name="connsiteY231" fmla="*/ 1551529 h 4498950"/>
                <a:gd name="connsiteX232" fmla="*/ 1670776 w 4531905"/>
                <a:gd name="connsiteY232" fmla="*/ 1569134 h 4498950"/>
                <a:gd name="connsiteX233" fmla="*/ 1657006 w 4531905"/>
                <a:gd name="connsiteY233" fmla="*/ 1578378 h 4498950"/>
                <a:gd name="connsiteX234" fmla="*/ 1916710 w 4531905"/>
                <a:gd name="connsiteY234" fmla="*/ 2530634 h 4498950"/>
                <a:gd name="connsiteX235" fmla="*/ 1917238 w 4531905"/>
                <a:gd name="connsiteY235" fmla="*/ 2530528 h 4498950"/>
                <a:gd name="connsiteX236" fmla="*/ 1938945 w 4531905"/>
                <a:gd name="connsiteY236" fmla="*/ 2534877 h 4498950"/>
                <a:gd name="connsiteX237" fmla="*/ 1946789 w 4531905"/>
                <a:gd name="connsiteY237" fmla="*/ 2540142 h 4498950"/>
                <a:gd name="connsiteX238" fmla="*/ 2702536 w 4531905"/>
                <a:gd name="connsiteY238" fmla="*/ 1626958 h 4498950"/>
                <a:gd name="connsiteX239" fmla="*/ 2695047 w 4531905"/>
                <a:gd name="connsiteY239" fmla="*/ 1621923 h 4498950"/>
                <a:gd name="connsiteX240" fmla="*/ 2683102 w 4531905"/>
                <a:gd name="connsiteY240" fmla="*/ 1604248 h 4498950"/>
                <a:gd name="connsiteX241" fmla="*/ 2680576 w 4531905"/>
                <a:gd name="connsiteY241" fmla="*/ 1591750 h 4498950"/>
                <a:gd name="connsiteX242" fmla="*/ 3194897 w 4531905"/>
                <a:gd name="connsiteY242" fmla="*/ 1030417 h 4498950"/>
                <a:gd name="connsiteX243" fmla="*/ 3193487 w 4531905"/>
                <a:gd name="connsiteY243" fmla="*/ 1032504 h 4498950"/>
                <a:gd name="connsiteX244" fmla="*/ 3154104 w 4531905"/>
                <a:gd name="connsiteY244" fmla="*/ 1048719 h 4498950"/>
                <a:gd name="connsiteX245" fmla="*/ 3136802 w 4531905"/>
                <a:gd name="connsiteY245" fmla="*/ 1045231 h 4498950"/>
                <a:gd name="connsiteX246" fmla="*/ 2776328 w 4531905"/>
                <a:gd name="connsiteY246" fmla="*/ 1547566 h 4498950"/>
                <a:gd name="connsiteX247" fmla="*/ 2785353 w 4531905"/>
                <a:gd name="connsiteY247" fmla="*/ 1560936 h 4498950"/>
                <a:gd name="connsiteX248" fmla="*/ 2788246 w 4531905"/>
                <a:gd name="connsiteY248" fmla="*/ 1575201 h 4498950"/>
                <a:gd name="connsiteX249" fmla="*/ 4052007 w 4531905"/>
                <a:gd name="connsiteY249" fmla="*/ 1331253 h 4498950"/>
                <a:gd name="connsiteX250" fmla="*/ 4049734 w 4531905"/>
                <a:gd name="connsiteY250" fmla="*/ 1320072 h 4498950"/>
                <a:gd name="connsiteX251" fmla="*/ 4051780 w 4531905"/>
                <a:gd name="connsiteY251" fmla="*/ 1309912 h 4498950"/>
                <a:gd name="connsiteX252" fmla="*/ 1367717 w 4531905"/>
                <a:gd name="connsiteY252" fmla="*/ 1124294 h 4498950"/>
                <a:gd name="connsiteX253" fmla="*/ 795510 w 4531905"/>
                <a:gd name="connsiteY253" fmla="*/ 2048745 h 4498950"/>
                <a:gd name="connsiteX254" fmla="*/ 797071 w 4531905"/>
                <a:gd name="connsiteY254" fmla="*/ 2052514 h 4498950"/>
                <a:gd name="connsiteX255" fmla="*/ 1583816 w 4531905"/>
                <a:gd name="connsiteY255" fmla="*/ 1556671 h 4498950"/>
                <a:gd name="connsiteX256" fmla="*/ 1580350 w 4531905"/>
                <a:gd name="connsiteY256" fmla="*/ 1551529 h 4498950"/>
                <a:gd name="connsiteX257" fmla="*/ 1576001 w 4531905"/>
                <a:gd name="connsiteY257" fmla="*/ 1529957 h 4498950"/>
                <a:gd name="connsiteX258" fmla="*/ 1592216 w 4531905"/>
                <a:gd name="connsiteY258" fmla="*/ 1490662 h 4498950"/>
                <a:gd name="connsiteX259" fmla="*/ 1606755 w 4531905"/>
                <a:gd name="connsiteY259" fmla="*/ 1480797 h 4498950"/>
                <a:gd name="connsiteX260" fmla="*/ 1415657 w 4531905"/>
                <a:gd name="connsiteY260" fmla="*/ 1124859 h 4498950"/>
                <a:gd name="connsiteX261" fmla="*/ 1413769 w 4531905"/>
                <a:gd name="connsiteY261" fmla="*/ 1126135 h 4498950"/>
                <a:gd name="connsiteX262" fmla="*/ 1392062 w 4531905"/>
                <a:gd name="connsiteY262" fmla="*/ 1130521 h 4498950"/>
                <a:gd name="connsiteX263" fmla="*/ 1370491 w 4531905"/>
                <a:gd name="connsiteY263" fmla="*/ 1126168 h 4498950"/>
                <a:gd name="connsiteX264" fmla="*/ 1352086 w 4531905"/>
                <a:gd name="connsiteY264" fmla="*/ 1113087 h 4498950"/>
                <a:gd name="connsiteX265" fmla="*/ 308948 w 4531905"/>
                <a:gd name="connsiteY265" fmla="*/ 1957953 h 4498950"/>
                <a:gd name="connsiteX266" fmla="*/ 314586 w 4531905"/>
                <a:gd name="connsiteY266" fmla="*/ 1971617 h 4498950"/>
                <a:gd name="connsiteX267" fmla="*/ 736114 w 4531905"/>
                <a:gd name="connsiteY267" fmla="*/ 2059411 h 4498950"/>
                <a:gd name="connsiteX268" fmla="*/ 741577 w 4531905"/>
                <a:gd name="connsiteY268" fmla="*/ 2046220 h 4498950"/>
                <a:gd name="connsiteX269" fmla="*/ 768020 w 4531905"/>
                <a:gd name="connsiteY269" fmla="*/ 2035267 h 4498950"/>
                <a:gd name="connsiteX270" fmla="*/ 786832 w 4531905"/>
                <a:gd name="connsiteY270" fmla="*/ 2043059 h 4498950"/>
                <a:gd name="connsiteX271" fmla="*/ 1359166 w 4531905"/>
                <a:gd name="connsiteY271" fmla="*/ 1118519 h 4498950"/>
                <a:gd name="connsiteX272" fmla="*/ 1352885 w 4531905"/>
                <a:gd name="connsiteY272" fmla="*/ 1114277 h 4498950"/>
                <a:gd name="connsiteX273" fmla="*/ 3242615 w 4531905"/>
                <a:gd name="connsiteY273" fmla="*/ 546861 h 4498950"/>
                <a:gd name="connsiteX274" fmla="*/ 3242483 w 4531905"/>
                <a:gd name="connsiteY274" fmla="*/ 547182 h 4498950"/>
                <a:gd name="connsiteX275" fmla="*/ 3216040 w 4531905"/>
                <a:gd name="connsiteY275" fmla="*/ 558135 h 4498950"/>
                <a:gd name="connsiteX276" fmla="*/ 3215764 w 4531905"/>
                <a:gd name="connsiteY276" fmla="*/ 558021 h 4498950"/>
                <a:gd name="connsiteX277" fmla="*/ 3168540 w 4531905"/>
                <a:gd name="connsiteY277" fmla="*/ 940617 h 4498950"/>
                <a:gd name="connsiteX278" fmla="*/ 3175812 w 4531905"/>
                <a:gd name="connsiteY278" fmla="*/ 942086 h 4498950"/>
                <a:gd name="connsiteX279" fmla="*/ 3209732 w 4531905"/>
                <a:gd name="connsiteY279" fmla="*/ 993327 h 4498950"/>
                <a:gd name="connsiteX280" fmla="*/ 3205378 w 4531905"/>
                <a:gd name="connsiteY280" fmla="*/ 1014899 h 4498950"/>
                <a:gd name="connsiteX281" fmla="*/ 3200820 w 4531905"/>
                <a:gd name="connsiteY281" fmla="*/ 1021648 h 4498950"/>
                <a:gd name="connsiteX282" fmla="*/ 4053802 w 4531905"/>
                <a:gd name="connsiteY282" fmla="*/ 1299878 h 4498950"/>
                <a:gd name="connsiteX283" fmla="*/ 4054087 w 4531905"/>
                <a:gd name="connsiteY283" fmla="*/ 1298464 h 4498950"/>
                <a:gd name="connsiteX284" fmla="*/ 4062532 w 4531905"/>
                <a:gd name="connsiteY284" fmla="*/ 1285904 h 4498950"/>
                <a:gd name="connsiteX285" fmla="*/ 403424 w 4531905"/>
                <a:gd name="connsiteY285" fmla="*/ 1121370 h 4498950"/>
                <a:gd name="connsiteX286" fmla="*/ 80401 w 4531905"/>
                <a:gd name="connsiteY286" fmla="*/ 1488822 h 4498950"/>
                <a:gd name="connsiteX287" fmla="*/ 275919 w 4531905"/>
                <a:gd name="connsiteY287" fmla="*/ 1936757 h 4498950"/>
                <a:gd name="connsiteX288" fmla="*/ 277897 w 4531905"/>
                <a:gd name="connsiteY288" fmla="*/ 1935935 h 4498950"/>
                <a:gd name="connsiteX289" fmla="*/ 284926 w 4531905"/>
                <a:gd name="connsiteY289" fmla="*/ 1938849 h 4498950"/>
                <a:gd name="connsiteX290" fmla="*/ 326400 w 4531905"/>
                <a:gd name="connsiteY290" fmla="*/ 1671382 h 4498950"/>
                <a:gd name="connsiteX291" fmla="*/ 411129 w 4531905"/>
                <a:gd name="connsiteY291" fmla="*/ 1124575 h 4498950"/>
                <a:gd name="connsiteX292" fmla="*/ 458902 w 4531905"/>
                <a:gd name="connsiteY292" fmla="*/ 1097797 h 4498950"/>
                <a:gd name="connsiteX293" fmla="*/ 450152 w 4531905"/>
                <a:gd name="connsiteY293" fmla="*/ 1118835 h 4498950"/>
                <a:gd name="connsiteX294" fmla="*/ 423741 w 4531905"/>
                <a:gd name="connsiteY294" fmla="*/ 1129820 h 4498950"/>
                <a:gd name="connsiteX295" fmla="*/ 420718 w 4531905"/>
                <a:gd name="connsiteY295" fmla="*/ 1128563 h 4498950"/>
                <a:gd name="connsiteX296" fmla="*/ 343127 w 4531905"/>
                <a:gd name="connsiteY296" fmla="*/ 1629362 h 4498950"/>
                <a:gd name="connsiteX297" fmla="*/ 294589 w 4531905"/>
                <a:gd name="connsiteY297" fmla="*/ 1942854 h 4498950"/>
                <a:gd name="connsiteX298" fmla="*/ 304396 w 4531905"/>
                <a:gd name="connsiteY298" fmla="*/ 1946920 h 4498950"/>
                <a:gd name="connsiteX299" fmla="*/ 304871 w 4531905"/>
                <a:gd name="connsiteY299" fmla="*/ 1948073 h 4498950"/>
                <a:gd name="connsiteX300" fmla="*/ 1346387 w 4531905"/>
                <a:gd name="connsiteY300" fmla="*/ 1104597 h 4498950"/>
                <a:gd name="connsiteX301" fmla="*/ 1341020 w 4531905"/>
                <a:gd name="connsiteY301" fmla="*/ 1096601 h 4498950"/>
                <a:gd name="connsiteX302" fmla="*/ 1337547 w 4531905"/>
                <a:gd name="connsiteY302" fmla="*/ 1079271 h 4498950"/>
                <a:gd name="connsiteX303" fmla="*/ 3253120 w 4531905"/>
                <a:gd name="connsiteY303" fmla="*/ 519977 h 4498950"/>
                <a:gd name="connsiteX304" fmla="*/ 3253436 w 4531905"/>
                <a:gd name="connsiteY304" fmla="*/ 520739 h 4498950"/>
                <a:gd name="connsiteX305" fmla="*/ 3246904 w 4531905"/>
                <a:gd name="connsiteY305" fmla="*/ 536507 h 4498950"/>
                <a:gd name="connsiteX306" fmla="*/ 4069689 w 4531905"/>
                <a:gd name="connsiteY306" fmla="*/ 1278271 h 4498950"/>
                <a:gd name="connsiteX307" fmla="*/ 4083653 w 4531905"/>
                <a:gd name="connsiteY307" fmla="*/ 1268833 h 4498950"/>
                <a:gd name="connsiteX308" fmla="*/ 4084589 w 4531905"/>
                <a:gd name="connsiteY308" fmla="*/ 1268644 h 4498950"/>
                <a:gd name="connsiteX309" fmla="*/ 3769966 w 4531905"/>
                <a:gd name="connsiteY309" fmla="*/ 513726 h 4498950"/>
                <a:gd name="connsiteX310" fmla="*/ 2281453 w 4531905"/>
                <a:gd name="connsiteY310" fmla="*/ 624450 h 4498950"/>
                <a:gd name="connsiteX311" fmla="*/ 1671008 w 4531905"/>
                <a:gd name="connsiteY311" fmla="*/ 1491093 h 4498950"/>
                <a:gd name="connsiteX312" fmla="*/ 1682667 w 4531905"/>
                <a:gd name="connsiteY312" fmla="*/ 1508381 h 4498950"/>
                <a:gd name="connsiteX313" fmla="*/ 1686236 w 4531905"/>
                <a:gd name="connsiteY313" fmla="*/ 1526071 h 4498950"/>
                <a:gd name="connsiteX314" fmla="*/ 2678990 w 4531905"/>
                <a:gd name="connsiteY314" fmla="*/ 1581178 h 4498950"/>
                <a:gd name="connsiteX315" fmla="*/ 2683069 w 4531905"/>
                <a:gd name="connsiteY315" fmla="*/ 1560969 h 4498950"/>
                <a:gd name="connsiteX316" fmla="*/ 2694960 w 4531905"/>
                <a:gd name="connsiteY316" fmla="*/ 1543364 h 4498950"/>
                <a:gd name="connsiteX317" fmla="*/ 2710781 w 4531905"/>
                <a:gd name="connsiteY317" fmla="*/ 1532744 h 4498950"/>
                <a:gd name="connsiteX318" fmla="*/ 2334906 w 4531905"/>
                <a:gd name="connsiteY318" fmla="*/ 617093 h 4498950"/>
                <a:gd name="connsiteX319" fmla="*/ 2324231 w 4531905"/>
                <a:gd name="connsiteY319" fmla="*/ 624336 h 4498950"/>
                <a:gd name="connsiteX320" fmla="*/ 2302660 w 4531905"/>
                <a:gd name="connsiteY320" fmla="*/ 628722 h 4498950"/>
                <a:gd name="connsiteX321" fmla="*/ 2354967 w 4531905"/>
                <a:gd name="connsiteY321" fmla="*/ 588418 h 4498950"/>
                <a:gd name="connsiteX322" fmla="*/ 2353702 w 4531905"/>
                <a:gd name="connsiteY322" fmla="*/ 594703 h 4498950"/>
                <a:gd name="connsiteX323" fmla="*/ 2343210 w 4531905"/>
                <a:gd name="connsiteY323" fmla="*/ 610344 h 4498950"/>
                <a:gd name="connsiteX324" fmla="*/ 2720749 w 4531905"/>
                <a:gd name="connsiteY324" fmla="*/ 1529873 h 4498950"/>
                <a:gd name="connsiteX325" fmla="*/ 2734343 w 4531905"/>
                <a:gd name="connsiteY325" fmla="*/ 1527150 h 4498950"/>
                <a:gd name="connsiteX326" fmla="*/ 2755816 w 4531905"/>
                <a:gd name="connsiteY326" fmla="*/ 1531400 h 4498950"/>
                <a:gd name="connsiteX327" fmla="*/ 2769106 w 4531905"/>
                <a:gd name="connsiteY327" fmla="*/ 1540358 h 4498950"/>
                <a:gd name="connsiteX328" fmla="*/ 3127537 w 4531905"/>
                <a:gd name="connsiteY328" fmla="*/ 1041003 h 4498950"/>
                <a:gd name="connsiteX329" fmla="*/ 3114927 w 4531905"/>
                <a:gd name="connsiteY329" fmla="*/ 1032504 h 4498950"/>
                <a:gd name="connsiteX330" fmla="*/ 3098712 w 4531905"/>
                <a:gd name="connsiteY330" fmla="*/ 993327 h 4498950"/>
                <a:gd name="connsiteX331" fmla="*/ 3099768 w 4531905"/>
                <a:gd name="connsiteY331" fmla="*/ 988083 h 4498950"/>
                <a:gd name="connsiteX332" fmla="*/ 2256752 w 4531905"/>
                <a:gd name="connsiteY332" fmla="*/ 602694 h 4498950"/>
                <a:gd name="connsiteX333" fmla="*/ 1442348 w 4531905"/>
                <a:gd name="connsiteY333" fmla="*/ 1051860 h 4498950"/>
                <a:gd name="connsiteX334" fmla="*/ 1443336 w 4531905"/>
                <a:gd name="connsiteY334" fmla="*/ 1053323 h 4498950"/>
                <a:gd name="connsiteX335" fmla="*/ 1447689 w 4531905"/>
                <a:gd name="connsiteY335" fmla="*/ 1074894 h 4498950"/>
                <a:gd name="connsiteX336" fmla="*/ 1431445 w 4531905"/>
                <a:gd name="connsiteY336" fmla="*/ 1114189 h 4498950"/>
                <a:gd name="connsiteX337" fmla="*/ 1424036 w 4531905"/>
                <a:gd name="connsiteY337" fmla="*/ 1119197 h 4498950"/>
                <a:gd name="connsiteX338" fmla="*/ 1616543 w 4531905"/>
                <a:gd name="connsiteY338" fmla="*/ 1477349 h 4498950"/>
                <a:gd name="connsiteX339" fmla="*/ 1631392 w 4531905"/>
                <a:gd name="connsiteY339" fmla="*/ 1474330 h 4498950"/>
                <a:gd name="connsiteX340" fmla="*/ 1653100 w 4531905"/>
                <a:gd name="connsiteY340" fmla="*/ 1478814 h 4498950"/>
                <a:gd name="connsiteX341" fmla="*/ 1662686 w 4531905"/>
                <a:gd name="connsiteY341" fmla="*/ 1485287 h 4498950"/>
                <a:gd name="connsiteX342" fmla="*/ 2272794 w 4531905"/>
                <a:gd name="connsiteY342" fmla="*/ 618817 h 4498950"/>
                <a:gd name="connsiteX343" fmla="*/ 2263364 w 4531905"/>
                <a:gd name="connsiteY343" fmla="*/ 612478 h 4498950"/>
                <a:gd name="connsiteX344" fmla="*/ 2356650 w 4531905"/>
                <a:gd name="connsiteY344" fmla="*/ 566196 h 4498950"/>
                <a:gd name="connsiteX345" fmla="*/ 2358052 w 4531905"/>
                <a:gd name="connsiteY345" fmla="*/ 573094 h 4498950"/>
                <a:gd name="connsiteX346" fmla="*/ 2357039 w 4531905"/>
                <a:gd name="connsiteY346" fmla="*/ 578127 h 4498950"/>
                <a:gd name="connsiteX347" fmla="*/ 3101836 w 4531905"/>
                <a:gd name="connsiteY347" fmla="*/ 977806 h 4498950"/>
                <a:gd name="connsiteX348" fmla="*/ 3103062 w 4531905"/>
                <a:gd name="connsiteY348" fmla="*/ 971718 h 4498950"/>
                <a:gd name="connsiteX349" fmla="*/ 3154104 w 4531905"/>
                <a:gd name="connsiteY349" fmla="*/ 937700 h 4498950"/>
                <a:gd name="connsiteX350" fmla="*/ 3158415 w 4531905"/>
                <a:gd name="connsiteY350" fmla="*/ 938571 h 4498950"/>
                <a:gd name="connsiteX351" fmla="*/ 3205892 w 4531905"/>
                <a:gd name="connsiteY351" fmla="*/ 553932 h 4498950"/>
                <a:gd name="connsiteX352" fmla="*/ 3189596 w 4531905"/>
                <a:gd name="connsiteY352" fmla="*/ 547183 h 4498950"/>
                <a:gd name="connsiteX353" fmla="*/ 3179411 w 4531905"/>
                <a:gd name="connsiteY353" fmla="*/ 522592 h 4498950"/>
                <a:gd name="connsiteX354" fmla="*/ 933110 w 4531905"/>
                <a:gd name="connsiteY354" fmla="*/ 667004 h 4498950"/>
                <a:gd name="connsiteX355" fmla="*/ 453115 w 4531905"/>
                <a:gd name="connsiteY355" fmla="*/ 1072982 h 4498950"/>
                <a:gd name="connsiteX356" fmla="*/ 459131 w 4531905"/>
                <a:gd name="connsiteY356" fmla="*/ 1087564 h 4498950"/>
                <a:gd name="connsiteX357" fmla="*/ 1337832 w 4531905"/>
                <a:gd name="connsiteY357" fmla="*/ 1069129 h 4498950"/>
                <a:gd name="connsiteX358" fmla="*/ 1341020 w 4531905"/>
                <a:gd name="connsiteY358" fmla="*/ 1053322 h 4498950"/>
                <a:gd name="connsiteX359" fmla="*/ 1350715 w 4531905"/>
                <a:gd name="connsiteY359" fmla="*/ 1038936 h 4498950"/>
                <a:gd name="connsiteX360" fmla="*/ 975062 w 4531905"/>
                <a:gd name="connsiteY360" fmla="*/ 674596 h 4498950"/>
                <a:gd name="connsiteX361" fmla="*/ 960610 w 4531905"/>
                <a:gd name="connsiteY361" fmla="*/ 680607 h 4498950"/>
                <a:gd name="connsiteX362" fmla="*/ 934199 w 4531905"/>
                <a:gd name="connsiteY362" fmla="*/ 669622 h 4498950"/>
                <a:gd name="connsiteX363" fmla="*/ 996394 w 4531905"/>
                <a:gd name="connsiteY363" fmla="*/ 647086 h 4498950"/>
                <a:gd name="connsiteX364" fmla="*/ 987021 w 4531905"/>
                <a:gd name="connsiteY364" fmla="*/ 669622 h 4498950"/>
                <a:gd name="connsiteX365" fmla="*/ 985350 w 4531905"/>
                <a:gd name="connsiteY365" fmla="*/ 670317 h 4498950"/>
                <a:gd name="connsiteX366" fmla="*/ 1358500 w 4531905"/>
                <a:gd name="connsiteY366" fmla="*/ 1031933 h 4498950"/>
                <a:gd name="connsiteX367" fmla="*/ 1370491 w 4531905"/>
                <a:gd name="connsiteY367" fmla="*/ 1023851 h 4498950"/>
                <a:gd name="connsiteX368" fmla="*/ 1392062 w 4531905"/>
                <a:gd name="connsiteY368" fmla="*/ 1019502 h 4498950"/>
                <a:gd name="connsiteX369" fmla="*/ 1431445 w 4531905"/>
                <a:gd name="connsiteY369" fmla="*/ 1035717 h 4498950"/>
                <a:gd name="connsiteX370" fmla="*/ 1436650 w 4531905"/>
                <a:gd name="connsiteY370" fmla="*/ 1043423 h 4498950"/>
                <a:gd name="connsiteX371" fmla="*/ 2251313 w 4531905"/>
                <a:gd name="connsiteY371" fmla="*/ 594281 h 4498950"/>
                <a:gd name="connsiteX372" fmla="*/ 2247032 w 4531905"/>
                <a:gd name="connsiteY372" fmla="*/ 573094 h 4498950"/>
                <a:gd name="connsiteX373" fmla="*/ 2247213 w 4531905"/>
                <a:gd name="connsiteY373" fmla="*/ 572502 h 4498950"/>
                <a:gd name="connsiteX374" fmla="*/ 581038 w 4531905"/>
                <a:gd name="connsiteY374" fmla="*/ 663310 h 4498950"/>
                <a:gd name="connsiteX375" fmla="*/ 438015 w 4531905"/>
                <a:gd name="connsiteY375" fmla="*/ 1060946 h 4498950"/>
                <a:gd name="connsiteX376" fmla="*/ 447008 w 4531905"/>
                <a:gd name="connsiteY376" fmla="*/ 1064674 h 4498950"/>
                <a:gd name="connsiteX377" fmla="*/ 928959 w 4531905"/>
                <a:gd name="connsiteY377" fmla="*/ 657024 h 4498950"/>
                <a:gd name="connsiteX378" fmla="*/ 926293 w 4531905"/>
                <a:gd name="connsiteY378" fmla="*/ 650616 h 4498950"/>
                <a:gd name="connsiteX379" fmla="*/ 2324653 w 4531905"/>
                <a:gd name="connsiteY379" fmla="*/ 169638 h 4498950"/>
                <a:gd name="connsiteX380" fmla="*/ 2322982 w 4531905"/>
                <a:gd name="connsiteY380" fmla="*/ 173656 h 4498950"/>
                <a:gd name="connsiteX381" fmla="*/ 2296572 w 4531905"/>
                <a:gd name="connsiteY381" fmla="*/ 184641 h 4498950"/>
                <a:gd name="connsiteX382" fmla="*/ 2292233 w 4531905"/>
                <a:gd name="connsiteY382" fmla="*/ 182837 h 4498950"/>
                <a:gd name="connsiteX383" fmla="*/ 2319987 w 4531905"/>
                <a:gd name="connsiteY383" fmla="*/ 521213 h 4498950"/>
                <a:gd name="connsiteX384" fmla="*/ 2324132 w 4531905"/>
                <a:gd name="connsiteY384" fmla="*/ 522052 h 4498950"/>
                <a:gd name="connsiteX385" fmla="*/ 2353669 w 4531905"/>
                <a:gd name="connsiteY385" fmla="*/ 551523 h 4498950"/>
                <a:gd name="connsiteX386" fmla="*/ 2354565 w 4531905"/>
                <a:gd name="connsiteY386" fmla="*/ 555935 h 4498950"/>
                <a:gd name="connsiteX387" fmla="*/ 3182233 w 4531905"/>
                <a:gd name="connsiteY387" fmla="*/ 512076 h 4498950"/>
                <a:gd name="connsiteX388" fmla="*/ 3183766 w 4531905"/>
                <a:gd name="connsiteY388" fmla="*/ 508376 h 4498950"/>
                <a:gd name="connsiteX389" fmla="*/ 2264803 w 4531905"/>
                <a:gd name="connsiteY389" fmla="*/ 160775 h 4498950"/>
                <a:gd name="connsiteX390" fmla="*/ 994236 w 4531905"/>
                <a:gd name="connsiteY390" fmla="*/ 634149 h 4498950"/>
                <a:gd name="connsiteX391" fmla="*/ 995355 w 4531905"/>
                <a:gd name="connsiteY391" fmla="*/ 636838 h 4498950"/>
                <a:gd name="connsiteX392" fmla="*/ 2250460 w 4531905"/>
                <a:gd name="connsiteY392" fmla="*/ 561877 h 4498950"/>
                <a:gd name="connsiteX393" fmla="*/ 2256498 w 4531905"/>
                <a:gd name="connsiteY393" fmla="*/ 542114 h 4498950"/>
                <a:gd name="connsiteX394" fmla="*/ 2280952 w 4531905"/>
                <a:gd name="connsiteY394" fmla="*/ 522052 h 4498950"/>
                <a:gd name="connsiteX395" fmla="*/ 2302660 w 4531905"/>
                <a:gd name="connsiteY395" fmla="*/ 517703 h 4498950"/>
                <a:gd name="connsiteX396" fmla="*/ 2309592 w 4531905"/>
                <a:gd name="connsiteY396" fmla="*/ 519107 h 4498950"/>
                <a:gd name="connsiteX397" fmla="*/ 2281682 w 4531905"/>
                <a:gd name="connsiteY397" fmla="*/ 178448 h 4498950"/>
                <a:gd name="connsiteX398" fmla="*/ 2270161 w 4531905"/>
                <a:gd name="connsiteY398" fmla="*/ 173656 h 4498950"/>
                <a:gd name="connsiteX399" fmla="*/ 2333578 w 4531905"/>
                <a:gd name="connsiteY399" fmla="*/ 146308 h 4498950"/>
                <a:gd name="connsiteX400" fmla="*/ 2333968 w 4531905"/>
                <a:gd name="connsiteY400" fmla="*/ 147245 h 4498950"/>
                <a:gd name="connsiteX401" fmla="*/ 2328585 w 4531905"/>
                <a:gd name="connsiteY401" fmla="*/ 160186 h 4498950"/>
                <a:gd name="connsiteX402" fmla="*/ 3187706 w 4531905"/>
                <a:gd name="connsiteY402" fmla="*/ 498861 h 4498950"/>
                <a:gd name="connsiteX403" fmla="*/ 3189597 w 4531905"/>
                <a:gd name="connsiteY403" fmla="*/ 494296 h 4498950"/>
                <a:gd name="connsiteX404" fmla="*/ 3198595 w 4531905"/>
                <a:gd name="connsiteY404" fmla="*/ 490569 h 4498950"/>
                <a:gd name="connsiteX405" fmla="*/ 2995172 w 4531905"/>
                <a:gd name="connsiteY405" fmla="*/ 51889 h 4498950"/>
                <a:gd name="connsiteX406" fmla="*/ 1666919 w 4531905"/>
                <a:gd name="connsiteY406" fmla="*/ 10986 h 4498950"/>
                <a:gd name="connsiteX407" fmla="*/ 987893 w 4531905"/>
                <a:gd name="connsiteY407" fmla="*/ 618897 h 4498950"/>
                <a:gd name="connsiteX408" fmla="*/ 990302 w 4531905"/>
                <a:gd name="connsiteY408" fmla="*/ 624690 h 4498950"/>
                <a:gd name="connsiteX409" fmla="*/ 2260906 w 4531905"/>
                <a:gd name="connsiteY409" fmla="*/ 151406 h 4498950"/>
                <a:gd name="connsiteX410" fmla="*/ 2259375 w 4531905"/>
                <a:gd name="connsiteY410" fmla="*/ 147725 h 4498950"/>
                <a:gd name="connsiteX411" fmla="*/ 1664117 w 4531905"/>
                <a:gd name="connsiteY411" fmla="*/ 0 h 4498950"/>
                <a:gd name="connsiteX412" fmla="*/ 1666686 w 4531905"/>
                <a:gd name="connsiteY412" fmla="*/ 467 h 4498950"/>
                <a:gd name="connsiteX413" fmla="*/ 2263009 w 4531905"/>
                <a:gd name="connsiteY413" fmla="*/ 138030 h 4498950"/>
                <a:gd name="connsiteX414" fmla="*/ 2270161 w 4531905"/>
                <a:gd name="connsiteY414" fmla="*/ 120834 h 4498950"/>
                <a:gd name="connsiteX415" fmla="*/ 2296572 w 4531905"/>
                <a:gd name="connsiteY415" fmla="*/ 109849 h 4498950"/>
                <a:gd name="connsiteX416" fmla="*/ 2322982 w 4531905"/>
                <a:gd name="connsiteY416" fmla="*/ 120834 h 4498950"/>
                <a:gd name="connsiteX417" fmla="*/ 2329514 w 4531905"/>
                <a:gd name="connsiteY417" fmla="*/ 136539 h 4498950"/>
                <a:gd name="connsiteX418" fmla="*/ 3001014 w 4531905"/>
                <a:gd name="connsiteY418" fmla="*/ 40670 h 4498950"/>
                <a:gd name="connsiteX419" fmla="*/ 3208073 w 4531905"/>
                <a:gd name="connsiteY419" fmla="*/ 486644 h 4498950"/>
                <a:gd name="connsiteX420" fmla="*/ 3216040 w 4531905"/>
                <a:gd name="connsiteY420" fmla="*/ 483343 h 4498950"/>
                <a:gd name="connsiteX421" fmla="*/ 3242483 w 4531905"/>
                <a:gd name="connsiteY421" fmla="*/ 494296 h 4498950"/>
                <a:gd name="connsiteX422" fmla="*/ 3249036 w 4531905"/>
                <a:gd name="connsiteY422" fmla="*/ 510118 h 4498950"/>
                <a:gd name="connsiteX423" fmla="*/ 3776510 w 4531905"/>
                <a:gd name="connsiteY423" fmla="*/ 503676 h 4498950"/>
                <a:gd name="connsiteX424" fmla="*/ 3777914 w 4531905"/>
                <a:gd name="connsiteY424" fmla="*/ 506947 h 4498950"/>
                <a:gd name="connsiteX425" fmla="*/ 4094521 w 4531905"/>
                <a:gd name="connsiteY425" fmla="*/ 1266637 h 4498950"/>
                <a:gd name="connsiteX426" fmla="*/ 4105361 w 4531905"/>
                <a:gd name="connsiteY426" fmla="*/ 1264447 h 4498950"/>
                <a:gd name="connsiteX427" fmla="*/ 4160753 w 4531905"/>
                <a:gd name="connsiteY427" fmla="*/ 1320072 h 4498950"/>
                <a:gd name="connsiteX428" fmla="*/ 4159791 w 4531905"/>
                <a:gd name="connsiteY428" fmla="*/ 1324840 h 4498950"/>
                <a:gd name="connsiteX429" fmla="*/ 4362457 w 4531905"/>
                <a:gd name="connsiteY429" fmla="*/ 1347420 h 4498950"/>
                <a:gd name="connsiteX430" fmla="*/ 4363156 w 4531905"/>
                <a:gd name="connsiteY430" fmla="*/ 1351160 h 4498950"/>
                <a:gd name="connsiteX431" fmla="*/ 4524254 w 4531905"/>
                <a:gd name="connsiteY431" fmla="*/ 2278026 h 4498950"/>
                <a:gd name="connsiteX432" fmla="*/ 4530971 w 4531905"/>
                <a:gd name="connsiteY432" fmla="*/ 2269459 h 4498950"/>
                <a:gd name="connsiteX433" fmla="*/ 4526432 w 4531905"/>
                <a:gd name="connsiteY433" fmla="*/ 2290560 h 4498950"/>
                <a:gd name="connsiteX434" fmla="*/ 4531905 w 4531905"/>
                <a:gd name="connsiteY434" fmla="*/ 2322048 h 4498950"/>
                <a:gd name="connsiteX435" fmla="*/ 4523256 w 4531905"/>
                <a:gd name="connsiteY435" fmla="*/ 2305311 h 4498950"/>
                <a:gd name="connsiteX436" fmla="*/ 4336475 w 4531905"/>
                <a:gd name="connsiteY436" fmla="*/ 3172733 h 4498950"/>
                <a:gd name="connsiteX437" fmla="*/ 4337682 w 4531905"/>
                <a:gd name="connsiteY437" fmla="*/ 3173969 h 4498950"/>
                <a:gd name="connsiteX438" fmla="*/ 4335722 w 4531905"/>
                <a:gd name="connsiteY438" fmla="*/ 3176231 h 4498950"/>
                <a:gd name="connsiteX439" fmla="*/ 4333943 w 4531905"/>
                <a:gd name="connsiteY439" fmla="*/ 3184489 h 4498950"/>
                <a:gd name="connsiteX440" fmla="*/ 4331079 w 4531905"/>
                <a:gd name="connsiteY440" fmla="*/ 3181556 h 4498950"/>
                <a:gd name="connsiteX441" fmla="*/ 3491702 w 4531905"/>
                <a:gd name="connsiteY441" fmla="*/ 4142852 h 4498950"/>
                <a:gd name="connsiteX442" fmla="*/ 3490903 w 4531905"/>
                <a:gd name="connsiteY442" fmla="*/ 4144624 h 4498950"/>
                <a:gd name="connsiteX443" fmla="*/ 3490155 w 4531905"/>
                <a:gd name="connsiteY443" fmla="*/ 4144624 h 4498950"/>
                <a:gd name="connsiteX444" fmla="*/ 3468931 w 4531905"/>
                <a:gd name="connsiteY444" fmla="*/ 4168931 h 4498950"/>
                <a:gd name="connsiteX445" fmla="*/ 3479798 w 4531905"/>
                <a:gd name="connsiteY445" fmla="*/ 4144838 h 4498950"/>
                <a:gd name="connsiteX446" fmla="*/ 3015558 w 4531905"/>
                <a:gd name="connsiteY446" fmla="*/ 4157498 h 4498950"/>
                <a:gd name="connsiteX447" fmla="*/ 3005456 w 4531905"/>
                <a:gd name="connsiteY447" fmla="*/ 4181786 h 4498950"/>
                <a:gd name="connsiteX448" fmla="*/ 2979045 w 4531905"/>
                <a:gd name="connsiteY448" fmla="*/ 4192771 h 4498950"/>
                <a:gd name="connsiteX449" fmla="*/ 2952635 w 4531905"/>
                <a:gd name="connsiteY449" fmla="*/ 4181786 h 4498950"/>
                <a:gd name="connsiteX450" fmla="*/ 2951807 w 4531905"/>
                <a:gd name="connsiteY450" fmla="*/ 4179796 h 4498950"/>
                <a:gd name="connsiteX451" fmla="*/ 2440781 w 4531905"/>
                <a:gd name="connsiteY451" fmla="*/ 4498950 h 4498950"/>
                <a:gd name="connsiteX452" fmla="*/ 1934957 w 4531905"/>
                <a:gd name="connsiteY452" fmla="*/ 4246145 h 4498950"/>
                <a:gd name="connsiteX453" fmla="*/ 1923313 w 4531905"/>
                <a:gd name="connsiteY453" fmla="*/ 4250968 h 4498950"/>
                <a:gd name="connsiteX454" fmla="*/ 1900052 w 4531905"/>
                <a:gd name="connsiteY454" fmla="*/ 4241333 h 4498950"/>
                <a:gd name="connsiteX455" fmla="*/ 1623214 w 4531905"/>
                <a:gd name="connsiteY455" fmla="*/ 4432339 h 4498950"/>
                <a:gd name="connsiteX456" fmla="*/ 1620409 w 4531905"/>
                <a:gd name="connsiteY456" fmla="*/ 4427898 h 4498950"/>
                <a:gd name="connsiteX457" fmla="*/ 1343729 w 4531905"/>
                <a:gd name="connsiteY457" fmla="*/ 4009620 h 4498950"/>
                <a:gd name="connsiteX458" fmla="*/ 942139 w 4531905"/>
                <a:gd name="connsiteY458" fmla="*/ 4118449 h 4498950"/>
                <a:gd name="connsiteX459" fmla="*/ 701196 w 4531905"/>
                <a:gd name="connsiteY459" fmla="*/ 3687262 h 4498950"/>
                <a:gd name="connsiteX460" fmla="*/ 692292 w 4531905"/>
                <a:gd name="connsiteY460" fmla="*/ 3690965 h 4498950"/>
                <a:gd name="connsiteX461" fmla="*/ 654896 w 4531905"/>
                <a:gd name="connsiteY461" fmla="*/ 3653570 h 4498950"/>
                <a:gd name="connsiteX462" fmla="*/ 660366 w 4531905"/>
                <a:gd name="connsiteY462" fmla="*/ 3640419 h 4498950"/>
                <a:gd name="connsiteX463" fmla="*/ 299868 w 4531905"/>
                <a:gd name="connsiteY463" fmla="*/ 3421484 h 4498950"/>
                <a:gd name="connsiteX464" fmla="*/ 389271 w 4531905"/>
                <a:gd name="connsiteY464" fmla="*/ 2936101 h 4498950"/>
                <a:gd name="connsiteX465" fmla="*/ 368319 w 4531905"/>
                <a:gd name="connsiteY465" fmla="*/ 2927423 h 4498950"/>
                <a:gd name="connsiteX466" fmla="*/ 357366 w 4531905"/>
                <a:gd name="connsiteY466" fmla="*/ 2900980 h 4498950"/>
                <a:gd name="connsiteX467" fmla="*/ 367897 w 4531905"/>
                <a:gd name="connsiteY467" fmla="*/ 2875556 h 4498950"/>
                <a:gd name="connsiteX468" fmla="*/ 0 w 4531905"/>
                <a:gd name="connsiteY468" fmla="*/ 2495003 h 4498950"/>
                <a:gd name="connsiteX469" fmla="*/ 1870 w 4531905"/>
                <a:gd name="connsiteY469" fmla="*/ 2491730 h 4498950"/>
                <a:gd name="connsiteX470" fmla="*/ 261562 w 4531905"/>
                <a:gd name="connsiteY470" fmla="*/ 2003933 h 4498950"/>
                <a:gd name="connsiteX471" fmla="*/ 251487 w 4531905"/>
                <a:gd name="connsiteY471" fmla="*/ 1999742 h 4498950"/>
                <a:gd name="connsiteX472" fmla="*/ 240501 w 4531905"/>
                <a:gd name="connsiteY472" fmla="*/ 1973331 h 4498950"/>
                <a:gd name="connsiteX473" fmla="*/ 251486 w 4531905"/>
                <a:gd name="connsiteY473" fmla="*/ 1946920 h 4498950"/>
                <a:gd name="connsiteX474" fmla="*/ 266478 w 4531905"/>
                <a:gd name="connsiteY474" fmla="*/ 1940684 h 4498950"/>
                <a:gd name="connsiteX475" fmla="*/ 68247 w 4531905"/>
                <a:gd name="connsiteY475" fmla="*/ 1486953 h 4498950"/>
                <a:gd name="connsiteX476" fmla="*/ 70350 w 4531905"/>
                <a:gd name="connsiteY476" fmla="*/ 1484617 h 4498950"/>
                <a:gd name="connsiteX477" fmla="*/ 395578 w 4531905"/>
                <a:gd name="connsiteY477" fmla="*/ 1114624 h 4498950"/>
                <a:gd name="connsiteX478" fmla="*/ 386345 w 4531905"/>
                <a:gd name="connsiteY478" fmla="*/ 1092424 h 4498950"/>
                <a:gd name="connsiteX479" fmla="*/ 423740 w 4531905"/>
                <a:gd name="connsiteY479" fmla="*/ 1055028 h 4498950"/>
                <a:gd name="connsiteX480" fmla="*/ 428786 w 4531905"/>
                <a:gd name="connsiteY480" fmla="*/ 1057120 h 4498950"/>
                <a:gd name="connsiteX481" fmla="*/ 574028 w 4531905"/>
                <a:gd name="connsiteY481" fmla="*/ 653259 h 4498950"/>
                <a:gd name="connsiteX482" fmla="*/ 924330 w 4531905"/>
                <a:gd name="connsiteY482" fmla="*/ 640526 h 4498950"/>
                <a:gd name="connsiteX483" fmla="*/ 934198 w 4531905"/>
                <a:gd name="connsiteY483" fmla="*/ 616800 h 4498950"/>
                <a:gd name="connsiteX484" fmla="*/ 960609 w 4531905"/>
                <a:gd name="connsiteY484" fmla="*/ 605815 h 4498950"/>
                <a:gd name="connsiteX485" fmla="*/ 978741 w 4531905"/>
                <a:gd name="connsiteY485" fmla="*/ 613357 h 44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4531905" h="4498950">
                  <a:moveTo>
                    <a:pt x="1953871" y="4230079"/>
                  </a:moveTo>
                  <a:lnTo>
                    <a:pt x="1949756" y="4240015"/>
                  </a:lnTo>
                  <a:lnTo>
                    <a:pt x="1947477" y="4240958"/>
                  </a:lnTo>
                  <a:lnTo>
                    <a:pt x="2440312" y="4487263"/>
                  </a:lnTo>
                  <a:lnTo>
                    <a:pt x="2947765" y="4170078"/>
                  </a:lnTo>
                  <a:lnTo>
                    <a:pt x="2943996" y="4161017"/>
                  </a:lnTo>
                  <a:close/>
                  <a:moveTo>
                    <a:pt x="1359105" y="4014441"/>
                  </a:moveTo>
                  <a:lnTo>
                    <a:pt x="1626018" y="4418082"/>
                  </a:lnTo>
                  <a:lnTo>
                    <a:pt x="1893977" y="4233030"/>
                  </a:lnTo>
                  <a:lnTo>
                    <a:pt x="1891011" y="4225870"/>
                  </a:lnTo>
                  <a:close/>
                  <a:moveTo>
                    <a:pt x="2367552" y="3510480"/>
                  </a:moveTo>
                  <a:lnTo>
                    <a:pt x="2367421" y="3510796"/>
                  </a:lnTo>
                  <a:cubicBezTo>
                    <a:pt x="2360654" y="3517563"/>
                    <a:pt x="2351305" y="3521749"/>
                    <a:pt x="2340978" y="3521749"/>
                  </a:cubicBezTo>
                  <a:lnTo>
                    <a:pt x="2338113" y="3520562"/>
                  </a:lnTo>
                  <a:lnTo>
                    <a:pt x="1942471" y="4184112"/>
                  </a:lnTo>
                  <a:lnTo>
                    <a:pt x="1949756" y="4187129"/>
                  </a:lnTo>
                  <a:cubicBezTo>
                    <a:pt x="1956523" y="4193896"/>
                    <a:pt x="1960709" y="4203245"/>
                    <a:pt x="1960709" y="4213572"/>
                  </a:cubicBezTo>
                  <a:lnTo>
                    <a:pt x="1958186" y="4219662"/>
                  </a:lnTo>
                  <a:lnTo>
                    <a:pt x="2943470" y="4150999"/>
                  </a:lnTo>
                  <a:lnTo>
                    <a:pt x="2952635" y="4128965"/>
                  </a:lnTo>
                  <a:lnTo>
                    <a:pt x="2953893" y="4128441"/>
                  </a:lnTo>
                  <a:close/>
                  <a:moveTo>
                    <a:pt x="721049" y="3674339"/>
                  </a:moveTo>
                  <a:lnTo>
                    <a:pt x="718702" y="3679980"/>
                  </a:lnTo>
                  <a:lnTo>
                    <a:pt x="710806" y="3683265"/>
                  </a:lnTo>
                  <a:lnTo>
                    <a:pt x="947282" y="4106293"/>
                  </a:lnTo>
                  <a:lnTo>
                    <a:pt x="1332226" y="4001820"/>
                  </a:lnTo>
                  <a:close/>
                  <a:moveTo>
                    <a:pt x="4040208" y="2927407"/>
                  </a:moveTo>
                  <a:lnTo>
                    <a:pt x="3506560" y="4110502"/>
                  </a:lnTo>
                  <a:lnTo>
                    <a:pt x="4323894" y="3174436"/>
                  </a:lnTo>
                  <a:lnTo>
                    <a:pt x="4077702" y="2922069"/>
                  </a:lnTo>
                  <a:lnTo>
                    <a:pt x="4052537" y="2932535"/>
                  </a:lnTo>
                  <a:close/>
                  <a:moveTo>
                    <a:pt x="4029630" y="2923007"/>
                  </a:moveTo>
                  <a:lnTo>
                    <a:pt x="3007551" y="4133829"/>
                  </a:lnTo>
                  <a:lnTo>
                    <a:pt x="3013065" y="4147194"/>
                  </a:lnTo>
                  <a:lnTo>
                    <a:pt x="3484533" y="4134342"/>
                  </a:lnTo>
                  <a:lnTo>
                    <a:pt x="4030705" y="2923455"/>
                  </a:lnTo>
                  <a:close/>
                  <a:moveTo>
                    <a:pt x="2795539" y="2866268"/>
                  </a:moveTo>
                  <a:lnTo>
                    <a:pt x="2371651" y="3468123"/>
                  </a:lnTo>
                  <a:lnTo>
                    <a:pt x="2378373" y="3484353"/>
                  </a:lnTo>
                  <a:lnTo>
                    <a:pt x="2371800" y="3500225"/>
                  </a:lnTo>
                  <a:lnTo>
                    <a:pt x="2964037" y="4124222"/>
                  </a:lnTo>
                  <a:lnTo>
                    <a:pt x="2975309" y="4119534"/>
                  </a:lnTo>
                  <a:lnTo>
                    <a:pt x="2960349" y="3997314"/>
                  </a:lnTo>
                  <a:lnTo>
                    <a:pt x="2821902" y="2866785"/>
                  </a:lnTo>
                  <a:lnTo>
                    <a:pt x="2810059" y="2869193"/>
                  </a:lnTo>
                  <a:close/>
                  <a:moveTo>
                    <a:pt x="1043573" y="3049367"/>
                  </a:moveTo>
                  <a:lnTo>
                    <a:pt x="708100" y="3622749"/>
                  </a:lnTo>
                  <a:lnTo>
                    <a:pt x="718702" y="3627159"/>
                  </a:lnTo>
                  <a:cubicBezTo>
                    <a:pt x="725480" y="3633937"/>
                    <a:pt x="729687" y="3643286"/>
                    <a:pt x="729687" y="3653570"/>
                  </a:cubicBezTo>
                  <a:lnTo>
                    <a:pt x="724901" y="3665077"/>
                  </a:lnTo>
                  <a:lnTo>
                    <a:pt x="1347294" y="3998745"/>
                  </a:lnTo>
                  <a:lnTo>
                    <a:pt x="1886138" y="4213040"/>
                  </a:lnTo>
                  <a:lnTo>
                    <a:pt x="1888903" y="4206363"/>
                  </a:lnTo>
                  <a:lnTo>
                    <a:pt x="1082540" y="3051440"/>
                  </a:lnTo>
                  <a:lnTo>
                    <a:pt x="1065548" y="3058507"/>
                  </a:lnTo>
                  <a:close/>
                  <a:moveTo>
                    <a:pt x="1098976" y="3030652"/>
                  </a:moveTo>
                  <a:lnTo>
                    <a:pt x="1091974" y="3047486"/>
                  </a:lnTo>
                  <a:lnTo>
                    <a:pt x="1893455" y="4195374"/>
                  </a:lnTo>
                  <a:lnTo>
                    <a:pt x="1896870" y="4187129"/>
                  </a:lnTo>
                  <a:cubicBezTo>
                    <a:pt x="1903637" y="4180362"/>
                    <a:pt x="1912986" y="4176176"/>
                    <a:pt x="1923313" y="4176177"/>
                  </a:cubicBezTo>
                  <a:lnTo>
                    <a:pt x="1932778" y="4180097"/>
                  </a:lnTo>
                  <a:lnTo>
                    <a:pt x="2328368" y="3516526"/>
                  </a:lnTo>
                  <a:lnTo>
                    <a:pt x="2314535" y="3510797"/>
                  </a:lnTo>
                  <a:cubicBezTo>
                    <a:pt x="2307768" y="3504029"/>
                    <a:pt x="2303582" y="3494681"/>
                    <a:pt x="2303582" y="3484354"/>
                  </a:cubicBezTo>
                  <a:lnTo>
                    <a:pt x="2307148" y="3475746"/>
                  </a:lnTo>
                  <a:close/>
                  <a:moveTo>
                    <a:pt x="4511573" y="2310595"/>
                  </a:moveTo>
                  <a:lnTo>
                    <a:pt x="4075258" y="2867193"/>
                  </a:lnTo>
                  <a:lnTo>
                    <a:pt x="4078949" y="2868729"/>
                  </a:lnTo>
                  <a:cubicBezTo>
                    <a:pt x="4085727" y="2875507"/>
                    <a:pt x="4089934" y="2884856"/>
                    <a:pt x="4089934" y="2895139"/>
                  </a:cubicBezTo>
                  <a:lnTo>
                    <a:pt x="4082692" y="2912551"/>
                  </a:lnTo>
                  <a:lnTo>
                    <a:pt x="4327865" y="3163685"/>
                  </a:lnTo>
                  <a:close/>
                  <a:moveTo>
                    <a:pt x="3604025" y="2397485"/>
                  </a:moveTo>
                  <a:lnTo>
                    <a:pt x="3595958" y="2409484"/>
                  </a:lnTo>
                  <a:cubicBezTo>
                    <a:pt x="3585907" y="2419562"/>
                    <a:pt x="3572001" y="2425814"/>
                    <a:pt x="3556575" y="2425814"/>
                  </a:cubicBezTo>
                  <a:lnTo>
                    <a:pt x="3551028" y="2424695"/>
                  </a:lnTo>
                  <a:lnTo>
                    <a:pt x="2998710" y="4126132"/>
                  </a:lnTo>
                  <a:lnTo>
                    <a:pt x="3000278" y="4126782"/>
                  </a:lnTo>
                  <a:lnTo>
                    <a:pt x="4023265" y="2914670"/>
                  </a:lnTo>
                  <a:lnTo>
                    <a:pt x="4015142" y="2895140"/>
                  </a:lnTo>
                  <a:cubicBezTo>
                    <a:pt x="4015142" y="2884856"/>
                    <a:pt x="4019349" y="2875507"/>
                    <a:pt x="4026127" y="2868729"/>
                  </a:cubicBezTo>
                  <a:lnTo>
                    <a:pt x="4027158" y="2868300"/>
                  </a:lnTo>
                  <a:close/>
                  <a:moveTo>
                    <a:pt x="3508299" y="2396016"/>
                  </a:moveTo>
                  <a:lnTo>
                    <a:pt x="2862847" y="2800623"/>
                  </a:lnTo>
                  <a:lnTo>
                    <a:pt x="2865454" y="2813568"/>
                  </a:lnTo>
                  <a:cubicBezTo>
                    <a:pt x="2865454" y="2828877"/>
                    <a:pt x="2859260" y="2842783"/>
                    <a:pt x="2849238" y="2852862"/>
                  </a:cubicBezTo>
                  <a:lnTo>
                    <a:pt x="2831961" y="2864584"/>
                  </a:lnTo>
                  <a:lnTo>
                    <a:pt x="2985872" y="4120810"/>
                  </a:lnTo>
                  <a:lnTo>
                    <a:pt x="2989455" y="4122295"/>
                  </a:lnTo>
                  <a:lnTo>
                    <a:pt x="3541005" y="2422672"/>
                  </a:lnTo>
                  <a:lnTo>
                    <a:pt x="3535003" y="2421461"/>
                  </a:lnTo>
                  <a:cubicBezTo>
                    <a:pt x="3528376" y="2418657"/>
                    <a:pt x="3522409" y="2414596"/>
                    <a:pt x="3517398" y="2409571"/>
                  </a:cubicBezTo>
                  <a:close/>
                  <a:moveTo>
                    <a:pt x="407050" y="2933286"/>
                  </a:moveTo>
                  <a:lnTo>
                    <a:pt x="399612" y="2936366"/>
                  </a:lnTo>
                  <a:lnTo>
                    <a:pt x="311087" y="3416343"/>
                  </a:lnTo>
                  <a:lnTo>
                    <a:pt x="664382" y="3630763"/>
                  </a:lnTo>
                  <a:lnTo>
                    <a:pt x="665881" y="3627159"/>
                  </a:lnTo>
                  <a:lnTo>
                    <a:pt x="671213" y="3624941"/>
                  </a:lnTo>
                  <a:lnTo>
                    <a:pt x="660277" y="3596287"/>
                  </a:lnTo>
                  <a:close/>
                  <a:moveTo>
                    <a:pt x="427672" y="2911809"/>
                  </a:moveTo>
                  <a:lnTo>
                    <a:pt x="421205" y="2927422"/>
                  </a:lnTo>
                  <a:lnTo>
                    <a:pt x="416654" y="2929307"/>
                  </a:lnTo>
                  <a:lnTo>
                    <a:pt x="680740" y="3620979"/>
                  </a:lnTo>
                  <a:lnTo>
                    <a:pt x="692291" y="3616174"/>
                  </a:lnTo>
                  <a:lnTo>
                    <a:pt x="698792" y="3618878"/>
                  </a:lnTo>
                  <a:lnTo>
                    <a:pt x="1036623" y="3041477"/>
                  </a:lnTo>
                  <a:lnTo>
                    <a:pt x="1028152" y="3021112"/>
                  </a:lnTo>
                  <a:lnTo>
                    <a:pt x="1032152" y="3011494"/>
                  </a:lnTo>
                  <a:close/>
                  <a:moveTo>
                    <a:pt x="1971238" y="2593983"/>
                  </a:moveTo>
                  <a:lnTo>
                    <a:pt x="1968512" y="2607492"/>
                  </a:lnTo>
                  <a:cubicBezTo>
                    <a:pt x="1965707" y="2614120"/>
                    <a:pt x="1961646" y="2620088"/>
                    <a:pt x="1956621" y="2625098"/>
                  </a:cubicBezTo>
                  <a:lnTo>
                    <a:pt x="1953599" y="2627127"/>
                  </a:lnTo>
                  <a:lnTo>
                    <a:pt x="2339374" y="3447622"/>
                  </a:lnTo>
                  <a:lnTo>
                    <a:pt x="2340978" y="3446958"/>
                  </a:lnTo>
                  <a:lnTo>
                    <a:pt x="2366535" y="3457544"/>
                  </a:lnTo>
                  <a:lnTo>
                    <a:pt x="2785366" y="2862766"/>
                  </a:lnTo>
                  <a:lnTo>
                    <a:pt x="2770766" y="2852950"/>
                  </a:lnTo>
                  <a:cubicBezTo>
                    <a:pt x="2760686" y="2842900"/>
                    <a:pt x="2754434" y="2828994"/>
                    <a:pt x="2754434" y="2813568"/>
                  </a:cubicBezTo>
                  <a:lnTo>
                    <a:pt x="2755572" y="2807931"/>
                  </a:lnTo>
                  <a:close/>
                  <a:moveTo>
                    <a:pt x="1867671" y="2609683"/>
                  </a:moveTo>
                  <a:lnTo>
                    <a:pt x="1093963" y="2999520"/>
                  </a:lnTo>
                  <a:lnTo>
                    <a:pt x="1102883" y="3020967"/>
                  </a:lnTo>
                  <a:lnTo>
                    <a:pt x="2311093" y="3466220"/>
                  </a:lnTo>
                  <a:lnTo>
                    <a:pt x="2314535" y="3457910"/>
                  </a:lnTo>
                  <a:lnTo>
                    <a:pt x="2329895" y="3451548"/>
                  </a:lnTo>
                  <a:lnTo>
                    <a:pt x="1944984" y="2632909"/>
                  </a:lnTo>
                  <a:lnTo>
                    <a:pt x="1938945" y="2636963"/>
                  </a:lnTo>
                  <a:cubicBezTo>
                    <a:pt x="1932284" y="2639764"/>
                    <a:pt x="1924951" y="2641312"/>
                    <a:pt x="1917238" y="2641312"/>
                  </a:cubicBezTo>
                  <a:cubicBezTo>
                    <a:pt x="1901929" y="2641312"/>
                    <a:pt x="1888081" y="2635119"/>
                    <a:pt x="1878060" y="2625098"/>
                  </a:cubicBezTo>
                  <a:close/>
                  <a:moveTo>
                    <a:pt x="764059" y="2108418"/>
                  </a:moveTo>
                  <a:lnTo>
                    <a:pt x="419069" y="2873652"/>
                  </a:lnTo>
                  <a:lnTo>
                    <a:pt x="421205" y="2874537"/>
                  </a:lnTo>
                  <a:cubicBezTo>
                    <a:pt x="427972" y="2881304"/>
                    <a:pt x="432158" y="2890653"/>
                    <a:pt x="432157" y="2900980"/>
                  </a:cubicBezTo>
                  <a:lnTo>
                    <a:pt x="431738" y="2901993"/>
                  </a:lnTo>
                  <a:lnTo>
                    <a:pt x="1036192" y="3001782"/>
                  </a:lnTo>
                  <a:lnTo>
                    <a:pt x="1039137" y="2994701"/>
                  </a:lnTo>
                  <a:lnTo>
                    <a:pt x="1048712" y="2990719"/>
                  </a:lnTo>
                  <a:lnTo>
                    <a:pt x="779199" y="2105428"/>
                  </a:lnTo>
                  <a:lnTo>
                    <a:pt x="768020" y="2110058"/>
                  </a:lnTo>
                  <a:close/>
                  <a:moveTo>
                    <a:pt x="798737" y="2088789"/>
                  </a:moveTo>
                  <a:lnTo>
                    <a:pt x="794464" y="2099106"/>
                  </a:lnTo>
                  <a:lnTo>
                    <a:pt x="788732" y="2101480"/>
                  </a:lnTo>
                  <a:lnTo>
                    <a:pt x="1058043" y="2986837"/>
                  </a:lnTo>
                  <a:lnTo>
                    <a:pt x="1065548" y="2983716"/>
                  </a:lnTo>
                  <a:lnTo>
                    <a:pt x="1086125" y="2992275"/>
                  </a:lnTo>
                  <a:lnTo>
                    <a:pt x="1864683" y="2599993"/>
                  </a:lnTo>
                  <a:lnTo>
                    <a:pt x="1861846" y="2585920"/>
                  </a:lnTo>
                  <a:cubicBezTo>
                    <a:pt x="1861846" y="2578266"/>
                    <a:pt x="1863394" y="2570976"/>
                    <a:pt x="1866195" y="2564348"/>
                  </a:cubicBezTo>
                  <a:lnTo>
                    <a:pt x="1870311" y="2558241"/>
                  </a:lnTo>
                  <a:close/>
                  <a:moveTo>
                    <a:pt x="4116318" y="1373257"/>
                  </a:moveTo>
                  <a:lnTo>
                    <a:pt x="4058341" y="2860157"/>
                  </a:lnTo>
                  <a:lnTo>
                    <a:pt x="4065496" y="2863133"/>
                  </a:lnTo>
                  <a:lnTo>
                    <a:pt x="4515154" y="2289632"/>
                  </a:lnTo>
                  <a:lnTo>
                    <a:pt x="4203990" y="1687487"/>
                  </a:lnTo>
                  <a:lnTo>
                    <a:pt x="4120668" y="1372380"/>
                  </a:lnTo>
                  <a:close/>
                  <a:moveTo>
                    <a:pt x="4093285" y="1373036"/>
                  </a:moveTo>
                  <a:lnTo>
                    <a:pt x="3588568" y="2325894"/>
                  </a:lnTo>
                  <a:lnTo>
                    <a:pt x="3595958" y="2330836"/>
                  </a:lnTo>
                  <a:cubicBezTo>
                    <a:pt x="3606009" y="2340857"/>
                    <a:pt x="3612203" y="2354764"/>
                    <a:pt x="3612203" y="2370189"/>
                  </a:cubicBezTo>
                  <a:lnTo>
                    <a:pt x="3608711" y="2387521"/>
                  </a:lnTo>
                  <a:lnTo>
                    <a:pt x="4037020" y="2864198"/>
                  </a:lnTo>
                  <a:lnTo>
                    <a:pt x="4048022" y="2859622"/>
                  </a:lnTo>
                  <a:lnTo>
                    <a:pt x="4106105" y="1375316"/>
                  </a:lnTo>
                  <a:lnTo>
                    <a:pt x="4105361" y="1375466"/>
                  </a:lnTo>
                  <a:close/>
                  <a:moveTo>
                    <a:pt x="2769884" y="1624303"/>
                  </a:moveTo>
                  <a:lnTo>
                    <a:pt x="2755914" y="1633781"/>
                  </a:lnTo>
                  <a:lnTo>
                    <a:pt x="2747987" y="1635392"/>
                  </a:lnTo>
                  <a:lnTo>
                    <a:pt x="2822569" y="2760641"/>
                  </a:lnTo>
                  <a:lnTo>
                    <a:pt x="2831632" y="2762426"/>
                  </a:lnTo>
                  <a:cubicBezTo>
                    <a:pt x="2838261" y="2765216"/>
                    <a:pt x="2844228" y="2769277"/>
                    <a:pt x="2849239" y="2774302"/>
                  </a:cubicBezTo>
                  <a:lnTo>
                    <a:pt x="2859964" y="2790266"/>
                  </a:lnTo>
                  <a:lnTo>
                    <a:pt x="3504371" y="2386099"/>
                  </a:lnTo>
                  <a:lnTo>
                    <a:pt x="3501183" y="2370189"/>
                  </a:lnTo>
                  <a:cubicBezTo>
                    <a:pt x="3501183" y="2354880"/>
                    <a:pt x="3507377" y="2341032"/>
                    <a:pt x="3517398" y="2331012"/>
                  </a:cubicBezTo>
                  <a:lnTo>
                    <a:pt x="3530267" y="2322339"/>
                  </a:lnTo>
                  <a:close/>
                  <a:moveTo>
                    <a:pt x="2710790" y="1632507"/>
                  </a:moveTo>
                  <a:lnTo>
                    <a:pt x="1955216" y="2545799"/>
                  </a:lnTo>
                  <a:lnTo>
                    <a:pt x="1956621" y="2546742"/>
                  </a:lnTo>
                  <a:cubicBezTo>
                    <a:pt x="1961646" y="2551753"/>
                    <a:pt x="1965707" y="2557720"/>
                    <a:pt x="1968512" y="2564348"/>
                  </a:cubicBezTo>
                  <a:lnTo>
                    <a:pt x="1972398" y="2583604"/>
                  </a:lnTo>
                  <a:lnTo>
                    <a:pt x="2757642" y="2797669"/>
                  </a:lnTo>
                  <a:lnTo>
                    <a:pt x="2758787" y="2791996"/>
                  </a:lnTo>
                  <a:cubicBezTo>
                    <a:pt x="2767201" y="2772111"/>
                    <a:pt x="2786921" y="2758176"/>
                    <a:pt x="2810059" y="2758176"/>
                  </a:cubicBezTo>
                  <a:lnTo>
                    <a:pt x="2812225" y="2758603"/>
                  </a:lnTo>
                  <a:lnTo>
                    <a:pt x="2737834" y="1637457"/>
                  </a:lnTo>
                  <a:lnTo>
                    <a:pt x="2734343" y="1638166"/>
                  </a:lnTo>
                  <a:cubicBezTo>
                    <a:pt x="2726688" y="1638166"/>
                    <a:pt x="2719384" y="1636618"/>
                    <a:pt x="2712734" y="1633814"/>
                  </a:cubicBezTo>
                  <a:close/>
                  <a:moveTo>
                    <a:pt x="4157833" y="1334551"/>
                  </a:moveTo>
                  <a:lnTo>
                    <a:pt x="4156403" y="1341645"/>
                  </a:lnTo>
                  <a:cubicBezTo>
                    <a:pt x="4153602" y="1348273"/>
                    <a:pt x="4149548" y="1354241"/>
                    <a:pt x="4144538" y="1359251"/>
                  </a:cubicBezTo>
                  <a:lnTo>
                    <a:pt x="4130256" y="1368876"/>
                  </a:lnTo>
                  <a:lnTo>
                    <a:pt x="4213339" y="1683514"/>
                  </a:lnTo>
                  <a:lnTo>
                    <a:pt x="4510403" y="2258242"/>
                  </a:lnTo>
                  <a:lnTo>
                    <a:pt x="4353574" y="1356300"/>
                  </a:lnTo>
                  <a:close/>
                  <a:moveTo>
                    <a:pt x="2789136" y="1585518"/>
                  </a:moveTo>
                  <a:lnTo>
                    <a:pt x="2785385" y="1604150"/>
                  </a:lnTo>
                  <a:lnTo>
                    <a:pt x="2776755" y="1617014"/>
                  </a:lnTo>
                  <a:lnTo>
                    <a:pt x="3540398" y="2318059"/>
                  </a:lnTo>
                  <a:lnTo>
                    <a:pt x="3556575" y="2314798"/>
                  </a:lnTo>
                  <a:cubicBezTo>
                    <a:pt x="3564288" y="2314739"/>
                    <a:pt x="3571620" y="2316243"/>
                    <a:pt x="3578282" y="2319015"/>
                  </a:cubicBezTo>
                  <a:lnTo>
                    <a:pt x="3579992" y="2320158"/>
                  </a:lnTo>
                  <a:lnTo>
                    <a:pt x="4082975" y="1370595"/>
                  </a:lnTo>
                  <a:lnTo>
                    <a:pt x="4066065" y="1359251"/>
                  </a:lnTo>
                  <a:cubicBezTo>
                    <a:pt x="4061025" y="1354240"/>
                    <a:pt x="4056943" y="1348273"/>
                    <a:pt x="4054119" y="1341645"/>
                  </a:cubicBezTo>
                  <a:lnTo>
                    <a:pt x="4054046" y="1341285"/>
                  </a:lnTo>
                  <a:close/>
                  <a:moveTo>
                    <a:pt x="271054" y="2007881"/>
                  </a:moveTo>
                  <a:lnTo>
                    <a:pt x="12620" y="2493366"/>
                  </a:lnTo>
                  <a:lnTo>
                    <a:pt x="377472" y="2870745"/>
                  </a:lnTo>
                  <a:lnTo>
                    <a:pt x="390884" y="2865190"/>
                  </a:lnTo>
                  <a:lnTo>
                    <a:pt x="284492" y="2007984"/>
                  </a:lnTo>
                  <a:lnTo>
                    <a:pt x="277897" y="2010727"/>
                  </a:lnTo>
                  <a:close/>
                  <a:moveTo>
                    <a:pt x="311924" y="1981431"/>
                  </a:moveTo>
                  <a:lnTo>
                    <a:pt x="304308" y="1999742"/>
                  </a:lnTo>
                  <a:lnTo>
                    <a:pt x="294376" y="2003873"/>
                  </a:lnTo>
                  <a:lnTo>
                    <a:pt x="401373" y="2866322"/>
                  </a:lnTo>
                  <a:lnTo>
                    <a:pt x="409590" y="2869725"/>
                  </a:lnTo>
                  <a:lnTo>
                    <a:pt x="754549" y="2104478"/>
                  </a:lnTo>
                  <a:lnTo>
                    <a:pt x="741577" y="2099106"/>
                  </a:lnTo>
                  <a:cubicBezTo>
                    <a:pt x="734810" y="2092339"/>
                    <a:pt x="730625" y="2082990"/>
                    <a:pt x="730624" y="2072663"/>
                  </a:cubicBezTo>
                  <a:lnTo>
                    <a:pt x="732197" y="2068867"/>
                  </a:lnTo>
                  <a:close/>
                  <a:moveTo>
                    <a:pt x="1589540" y="1565165"/>
                  </a:moveTo>
                  <a:lnTo>
                    <a:pt x="800964" y="2061913"/>
                  </a:lnTo>
                  <a:lnTo>
                    <a:pt x="805416" y="2072663"/>
                  </a:lnTo>
                  <a:lnTo>
                    <a:pt x="802699" y="2079223"/>
                  </a:lnTo>
                  <a:lnTo>
                    <a:pt x="1876280" y="2549383"/>
                  </a:lnTo>
                  <a:lnTo>
                    <a:pt x="1878060" y="2546742"/>
                  </a:lnTo>
                  <a:cubicBezTo>
                    <a:pt x="1883070" y="2541732"/>
                    <a:pt x="1889038" y="2537678"/>
                    <a:pt x="1895666" y="2534877"/>
                  </a:cubicBezTo>
                  <a:lnTo>
                    <a:pt x="1906763" y="2532640"/>
                  </a:lnTo>
                  <a:lnTo>
                    <a:pt x="1647527" y="1582116"/>
                  </a:lnTo>
                  <a:lnTo>
                    <a:pt x="1631393" y="1585349"/>
                  </a:lnTo>
                  <a:cubicBezTo>
                    <a:pt x="1616085" y="1585350"/>
                    <a:pt x="1602237" y="1579156"/>
                    <a:pt x="1592216" y="1569135"/>
                  </a:cubicBezTo>
                  <a:close/>
                  <a:moveTo>
                    <a:pt x="1685713" y="1536433"/>
                  </a:moveTo>
                  <a:lnTo>
                    <a:pt x="1682667" y="1551529"/>
                  </a:lnTo>
                  <a:cubicBezTo>
                    <a:pt x="1679862" y="1558157"/>
                    <a:pt x="1675801" y="1564124"/>
                    <a:pt x="1670776" y="1569134"/>
                  </a:cubicBezTo>
                  <a:lnTo>
                    <a:pt x="1657006" y="1578378"/>
                  </a:lnTo>
                  <a:lnTo>
                    <a:pt x="1916710" y="2530634"/>
                  </a:lnTo>
                  <a:lnTo>
                    <a:pt x="1917238" y="2530528"/>
                  </a:lnTo>
                  <a:cubicBezTo>
                    <a:pt x="1924951" y="2530528"/>
                    <a:pt x="1932284" y="2532076"/>
                    <a:pt x="1938945" y="2534877"/>
                  </a:cubicBezTo>
                  <a:lnTo>
                    <a:pt x="1946789" y="2540142"/>
                  </a:lnTo>
                  <a:lnTo>
                    <a:pt x="2702536" y="1626958"/>
                  </a:lnTo>
                  <a:lnTo>
                    <a:pt x="2695047" y="1621923"/>
                  </a:lnTo>
                  <a:cubicBezTo>
                    <a:pt x="2690007" y="1616898"/>
                    <a:pt x="2685924" y="1610909"/>
                    <a:pt x="2683102" y="1604248"/>
                  </a:cubicBezTo>
                  <a:lnTo>
                    <a:pt x="2680576" y="1591750"/>
                  </a:lnTo>
                  <a:close/>
                  <a:moveTo>
                    <a:pt x="3194897" y="1030417"/>
                  </a:moveTo>
                  <a:lnTo>
                    <a:pt x="3193487" y="1032504"/>
                  </a:lnTo>
                  <a:cubicBezTo>
                    <a:pt x="3183437" y="1042525"/>
                    <a:pt x="3169529" y="1048720"/>
                    <a:pt x="3154104" y="1048719"/>
                  </a:cubicBezTo>
                  <a:lnTo>
                    <a:pt x="3136802" y="1045231"/>
                  </a:lnTo>
                  <a:lnTo>
                    <a:pt x="2776328" y="1547566"/>
                  </a:lnTo>
                  <a:lnTo>
                    <a:pt x="2785353" y="1560936"/>
                  </a:lnTo>
                  <a:lnTo>
                    <a:pt x="2788246" y="1575201"/>
                  </a:lnTo>
                  <a:lnTo>
                    <a:pt x="4052007" y="1331253"/>
                  </a:lnTo>
                  <a:lnTo>
                    <a:pt x="4049734" y="1320072"/>
                  </a:lnTo>
                  <a:lnTo>
                    <a:pt x="4051780" y="1309912"/>
                  </a:lnTo>
                  <a:close/>
                  <a:moveTo>
                    <a:pt x="1367717" y="1124294"/>
                  </a:moveTo>
                  <a:lnTo>
                    <a:pt x="795510" y="2048745"/>
                  </a:lnTo>
                  <a:lnTo>
                    <a:pt x="797071" y="2052514"/>
                  </a:lnTo>
                  <a:lnTo>
                    <a:pt x="1583816" y="1556671"/>
                  </a:lnTo>
                  <a:lnTo>
                    <a:pt x="1580350" y="1551529"/>
                  </a:lnTo>
                  <a:cubicBezTo>
                    <a:pt x="1577549" y="1544901"/>
                    <a:pt x="1576001" y="1537611"/>
                    <a:pt x="1576001" y="1529957"/>
                  </a:cubicBezTo>
                  <a:cubicBezTo>
                    <a:pt x="1576001" y="1514648"/>
                    <a:pt x="1582195" y="1500741"/>
                    <a:pt x="1592216" y="1490662"/>
                  </a:cubicBezTo>
                  <a:lnTo>
                    <a:pt x="1606755" y="1480797"/>
                  </a:lnTo>
                  <a:lnTo>
                    <a:pt x="1415657" y="1124859"/>
                  </a:lnTo>
                  <a:lnTo>
                    <a:pt x="1413769" y="1126135"/>
                  </a:lnTo>
                  <a:cubicBezTo>
                    <a:pt x="1407108" y="1128958"/>
                    <a:pt x="1399775" y="1130521"/>
                    <a:pt x="1392062" y="1130521"/>
                  </a:cubicBezTo>
                  <a:cubicBezTo>
                    <a:pt x="1384408" y="1130521"/>
                    <a:pt x="1377119" y="1128973"/>
                    <a:pt x="1370491" y="1126168"/>
                  </a:cubicBezTo>
                  <a:close/>
                  <a:moveTo>
                    <a:pt x="1352086" y="1113087"/>
                  </a:moveTo>
                  <a:lnTo>
                    <a:pt x="308948" y="1957953"/>
                  </a:lnTo>
                  <a:lnTo>
                    <a:pt x="314586" y="1971617"/>
                  </a:lnTo>
                  <a:lnTo>
                    <a:pt x="736114" y="2059411"/>
                  </a:lnTo>
                  <a:lnTo>
                    <a:pt x="741577" y="2046220"/>
                  </a:lnTo>
                  <a:cubicBezTo>
                    <a:pt x="748344" y="2039453"/>
                    <a:pt x="757693" y="2035267"/>
                    <a:pt x="768020" y="2035267"/>
                  </a:cubicBezTo>
                  <a:lnTo>
                    <a:pt x="786832" y="2043059"/>
                  </a:lnTo>
                  <a:lnTo>
                    <a:pt x="1359166" y="1118519"/>
                  </a:lnTo>
                  <a:lnTo>
                    <a:pt x="1352885" y="1114277"/>
                  </a:lnTo>
                  <a:close/>
                  <a:moveTo>
                    <a:pt x="3242615" y="546861"/>
                  </a:moveTo>
                  <a:lnTo>
                    <a:pt x="3242483" y="547182"/>
                  </a:lnTo>
                  <a:cubicBezTo>
                    <a:pt x="3235716" y="553950"/>
                    <a:pt x="3226367" y="558136"/>
                    <a:pt x="3216040" y="558135"/>
                  </a:cubicBezTo>
                  <a:lnTo>
                    <a:pt x="3215764" y="558021"/>
                  </a:lnTo>
                  <a:lnTo>
                    <a:pt x="3168540" y="940617"/>
                  </a:lnTo>
                  <a:lnTo>
                    <a:pt x="3175812" y="942086"/>
                  </a:lnTo>
                  <a:cubicBezTo>
                    <a:pt x="3195795" y="950555"/>
                    <a:pt x="3209732" y="970364"/>
                    <a:pt x="3209732" y="993327"/>
                  </a:cubicBezTo>
                  <a:cubicBezTo>
                    <a:pt x="3209731" y="1000982"/>
                    <a:pt x="3208184" y="1008270"/>
                    <a:pt x="3205378" y="1014899"/>
                  </a:cubicBezTo>
                  <a:lnTo>
                    <a:pt x="3200820" y="1021648"/>
                  </a:lnTo>
                  <a:lnTo>
                    <a:pt x="4053802" y="1299878"/>
                  </a:lnTo>
                  <a:lnTo>
                    <a:pt x="4054087" y="1298464"/>
                  </a:lnTo>
                  <a:lnTo>
                    <a:pt x="4062532" y="1285904"/>
                  </a:lnTo>
                  <a:close/>
                  <a:moveTo>
                    <a:pt x="403424" y="1121370"/>
                  </a:moveTo>
                  <a:lnTo>
                    <a:pt x="80401" y="1488822"/>
                  </a:lnTo>
                  <a:lnTo>
                    <a:pt x="275919" y="1936757"/>
                  </a:lnTo>
                  <a:lnTo>
                    <a:pt x="277897" y="1935935"/>
                  </a:lnTo>
                  <a:lnTo>
                    <a:pt x="284926" y="1938849"/>
                  </a:lnTo>
                  <a:lnTo>
                    <a:pt x="326400" y="1671382"/>
                  </a:lnTo>
                  <a:lnTo>
                    <a:pt x="411129" y="1124575"/>
                  </a:lnTo>
                  <a:close/>
                  <a:moveTo>
                    <a:pt x="458902" y="1097797"/>
                  </a:moveTo>
                  <a:lnTo>
                    <a:pt x="450152" y="1118835"/>
                  </a:lnTo>
                  <a:cubicBezTo>
                    <a:pt x="443374" y="1125613"/>
                    <a:pt x="434025" y="1129820"/>
                    <a:pt x="423741" y="1129820"/>
                  </a:cubicBezTo>
                  <a:lnTo>
                    <a:pt x="420718" y="1128563"/>
                  </a:lnTo>
                  <a:lnTo>
                    <a:pt x="343127" y="1629362"/>
                  </a:lnTo>
                  <a:lnTo>
                    <a:pt x="294589" y="1942854"/>
                  </a:lnTo>
                  <a:lnTo>
                    <a:pt x="304396" y="1946920"/>
                  </a:lnTo>
                  <a:lnTo>
                    <a:pt x="304871" y="1948073"/>
                  </a:lnTo>
                  <a:lnTo>
                    <a:pt x="1346387" y="1104597"/>
                  </a:lnTo>
                  <a:lnTo>
                    <a:pt x="1341020" y="1096601"/>
                  </a:lnTo>
                  <a:lnTo>
                    <a:pt x="1337547" y="1079271"/>
                  </a:lnTo>
                  <a:close/>
                  <a:moveTo>
                    <a:pt x="3253120" y="519977"/>
                  </a:moveTo>
                  <a:lnTo>
                    <a:pt x="3253436" y="520739"/>
                  </a:lnTo>
                  <a:lnTo>
                    <a:pt x="3246904" y="536507"/>
                  </a:lnTo>
                  <a:lnTo>
                    <a:pt x="4069689" y="1278271"/>
                  </a:lnTo>
                  <a:lnTo>
                    <a:pt x="4083653" y="1268833"/>
                  </a:lnTo>
                  <a:lnTo>
                    <a:pt x="4084589" y="1268644"/>
                  </a:lnTo>
                  <a:lnTo>
                    <a:pt x="3769966" y="513726"/>
                  </a:lnTo>
                  <a:close/>
                  <a:moveTo>
                    <a:pt x="2281453" y="624450"/>
                  </a:moveTo>
                  <a:lnTo>
                    <a:pt x="1671008" y="1491093"/>
                  </a:lnTo>
                  <a:lnTo>
                    <a:pt x="1682667" y="1508381"/>
                  </a:lnTo>
                  <a:lnTo>
                    <a:pt x="1686236" y="1526071"/>
                  </a:lnTo>
                  <a:lnTo>
                    <a:pt x="2678990" y="1581178"/>
                  </a:lnTo>
                  <a:lnTo>
                    <a:pt x="2683069" y="1560969"/>
                  </a:lnTo>
                  <a:cubicBezTo>
                    <a:pt x="2685874" y="1554341"/>
                    <a:pt x="2689935" y="1548374"/>
                    <a:pt x="2694960" y="1543364"/>
                  </a:cubicBezTo>
                  <a:lnTo>
                    <a:pt x="2710781" y="1532744"/>
                  </a:lnTo>
                  <a:lnTo>
                    <a:pt x="2334906" y="617093"/>
                  </a:lnTo>
                  <a:lnTo>
                    <a:pt x="2324231" y="624336"/>
                  </a:lnTo>
                  <a:cubicBezTo>
                    <a:pt x="2317603" y="627159"/>
                    <a:pt x="2310314" y="628722"/>
                    <a:pt x="2302660" y="628722"/>
                  </a:cubicBezTo>
                  <a:close/>
                  <a:moveTo>
                    <a:pt x="2354967" y="588418"/>
                  </a:moveTo>
                  <a:lnTo>
                    <a:pt x="2353702" y="594703"/>
                  </a:lnTo>
                  <a:lnTo>
                    <a:pt x="2343210" y="610344"/>
                  </a:lnTo>
                  <a:lnTo>
                    <a:pt x="2720749" y="1529873"/>
                  </a:lnTo>
                  <a:lnTo>
                    <a:pt x="2734343" y="1527150"/>
                  </a:lnTo>
                  <a:cubicBezTo>
                    <a:pt x="2741938" y="1527091"/>
                    <a:pt x="2749198" y="1528610"/>
                    <a:pt x="2755816" y="1531400"/>
                  </a:cubicBezTo>
                  <a:lnTo>
                    <a:pt x="2769106" y="1540358"/>
                  </a:lnTo>
                  <a:lnTo>
                    <a:pt x="3127537" y="1041003"/>
                  </a:lnTo>
                  <a:lnTo>
                    <a:pt x="3114927" y="1032504"/>
                  </a:lnTo>
                  <a:cubicBezTo>
                    <a:pt x="3104906" y="1022483"/>
                    <a:pt x="3098712" y="1008635"/>
                    <a:pt x="3098712" y="993327"/>
                  </a:cubicBezTo>
                  <a:lnTo>
                    <a:pt x="3099768" y="988083"/>
                  </a:lnTo>
                  <a:close/>
                  <a:moveTo>
                    <a:pt x="2256752" y="602694"/>
                  </a:moveTo>
                  <a:lnTo>
                    <a:pt x="1442348" y="1051860"/>
                  </a:lnTo>
                  <a:lnTo>
                    <a:pt x="1443336" y="1053323"/>
                  </a:lnTo>
                  <a:cubicBezTo>
                    <a:pt x="1446141" y="1059951"/>
                    <a:pt x="1447690" y="1067240"/>
                    <a:pt x="1447689" y="1074894"/>
                  </a:cubicBezTo>
                  <a:cubicBezTo>
                    <a:pt x="1447689" y="1090203"/>
                    <a:pt x="1441495" y="1104110"/>
                    <a:pt x="1431445" y="1114189"/>
                  </a:cubicBezTo>
                  <a:lnTo>
                    <a:pt x="1424036" y="1119197"/>
                  </a:lnTo>
                  <a:lnTo>
                    <a:pt x="1616543" y="1477349"/>
                  </a:lnTo>
                  <a:lnTo>
                    <a:pt x="1631392" y="1474330"/>
                  </a:lnTo>
                  <a:cubicBezTo>
                    <a:pt x="1639105" y="1474388"/>
                    <a:pt x="1646439" y="1475980"/>
                    <a:pt x="1653100" y="1478814"/>
                  </a:cubicBezTo>
                  <a:lnTo>
                    <a:pt x="1662686" y="1485287"/>
                  </a:lnTo>
                  <a:lnTo>
                    <a:pt x="2272794" y="618817"/>
                  </a:lnTo>
                  <a:lnTo>
                    <a:pt x="2263364" y="612478"/>
                  </a:lnTo>
                  <a:close/>
                  <a:moveTo>
                    <a:pt x="2356650" y="566196"/>
                  </a:moveTo>
                  <a:lnTo>
                    <a:pt x="2358052" y="573094"/>
                  </a:lnTo>
                  <a:lnTo>
                    <a:pt x="2357039" y="578127"/>
                  </a:lnTo>
                  <a:lnTo>
                    <a:pt x="3101836" y="977806"/>
                  </a:lnTo>
                  <a:lnTo>
                    <a:pt x="3103062" y="971718"/>
                  </a:lnTo>
                  <a:cubicBezTo>
                    <a:pt x="3111464" y="951768"/>
                    <a:pt x="3131141" y="937700"/>
                    <a:pt x="3154104" y="937700"/>
                  </a:cubicBezTo>
                  <a:lnTo>
                    <a:pt x="3158415" y="938571"/>
                  </a:lnTo>
                  <a:lnTo>
                    <a:pt x="3205892" y="553932"/>
                  </a:lnTo>
                  <a:lnTo>
                    <a:pt x="3189596" y="547183"/>
                  </a:lnTo>
                  <a:lnTo>
                    <a:pt x="3179411" y="522592"/>
                  </a:lnTo>
                  <a:close/>
                  <a:moveTo>
                    <a:pt x="933110" y="667004"/>
                  </a:moveTo>
                  <a:lnTo>
                    <a:pt x="453115" y="1072982"/>
                  </a:lnTo>
                  <a:lnTo>
                    <a:pt x="459131" y="1087564"/>
                  </a:lnTo>
                  <a:lnTo>
                    <a:pt x="1337832" y="1069129"/>
                  </a:lnTo>
                  <a:lnTo>
                    <a:pt x="1341020" y="1053322"/>
                  </a:lnTo>
                  <a:lnTo>
                    <a:pt x="1350715" y="1038936"/>
                  </a:lnTo>
                  <a:lnTo>
                    <a:pt x="975062" y="674596"/>
                  </a:lnTo>
                  <a:lnTo>
                    <a:pt x="960610" y="680607"/>
                  </a:lnTo>
                  <a:cubicBezTo>
                    <a:pt x="950326" y="680607"/>
                    <a:pt x="940977" y="676400"/>
                    <a:pt x="934199" y="669622"/>
                  </a:cubicBezTo>
                  <a:close/>
                  <a:moveTo>
                    <a:pt x="996394" y="647086"/>
                  </a:moveTo>
                  <a:lnTo>
                    <a:pt x="987021" y="669622"/>
                  </a:lnTo>
                  <a:lnTo>
                    <a:pt x="985350" y="670317"/>
                  </a:lnTo>
                  <a:lnTo>
                    <a:pt x="1358500" y="1031933"/>
                  </a:lnTo>
                  <a:lnTo>
                    <a:pt x="1370491" y="1023851"/>
                  </a:lnTo>
                  <a:cubicBezTo>
                    <a:pt x="1377119" y="1021051"/>
                    <a:pt x="1384408" y="1019502"/>
                    <a:pt x="1392062" y="1019502"/>
                  </a:cubicBezTo>
                  <a:cubicBezTo>
                    <a:pt x="1407488" y="1019502"/>
                    <a:pt x="1421394" y="1025696"/>
                    <a:pt x="1431445" y="1035717"/>
                  </a:cubicBezTo>
                  <a:lnTo>
                    <a:pt x="1436650" y="1043423"/>
                  </a:lnTo>
                  <a:lnTo>
                    <a:pt x="2251313" y="594281"/>
                  </a:lnTo>
                  <a:lnTo>
                    <a:pt x="2247032" y="573094"/>
                  </a:lnTo>
                  <a:lnTo>
                    <a:pt x="2247213" y="572502"/>
                  </a:lnTo>
                  <a:close/>
                  <a:moveTo>
                    <a:pt x="581038" y="663310"/>
                  </a:moveTo>
                  <a:lnTo>
                    <a:pt x="438015" y="1060946"/>
                  </a:lnTo>
                  <a:lnTo>
                    <a:pt x="447008" y="1064674"/>
                  </a:lnTo>
                  <a:lnTo>
                    <a:pt x="928959" y="657024"/>
                  </a:lnTo>
                  <a:lnTo>
                    <a:pt x="926293" y="650616"/>
                  </a:lnTo>
                  <a:close/>
                  <a:moveTo>
                    <a:pt x="2324653" y="169638"/>
                  </a:moveTo>
                  <a:lnTo>
                    <a:pt x="2322982" y="173656"/>
                  </a:lnTo>
                  <a:cubicBezTo>
                    <a:pt x="2316204" y="180434"/>
                    <a:pt x="2306855" y="184641"/>
                    <a:pt x="2296572" y="184641"/>
                  </a:cubicBezTo>
                  <a:lnTo>
                    <a:pt x="2292233" y="182837"/>
                  </a:lnTo>
                  <a:lnTo>
                    <a:pt x="2319987" y="521213"/>
                  </a:lnTo>
                  <a:lnTo>
                    <a:pt x="2324132" y="522052"/>
                  </a:lnTo>
                  <a:cubicBezTo>
                    <a:pt x="2337367" y="527654"/>
                    <a:pt x="2348031" y="538267"/>
                    <a:pt x="2353669" y="551523"/>
                  </a:cubicBezTo>
                  <a:lnTo>
                    <a:pt x="2354565" y="555935"/>
                  </a:lnTo>
                  <a:lnTo>
                    <a:pt x="3182233" y="512076"/>
                  </a:lnTo>
                  <a:lnTo>
                    <a:pt x="3183766" y="508376"/>
                  </a:lnTo>
                  <a:close/>
                  <a:moveTo>
                    <a:pt x="2264803" y="160775"/>
                  </a:moveTo>
                  <a:lnTo>
                    <a:pt x="994236" y="634149"/>
                  </a:lnTo>
                  <a:lnTo>
                    <a:pt x="995355" y="636838"/>
                  </a:lnTo>
                  <a:lnTo>
                    <a:pt x="2250460" y="561877"/>
                  </a:lnTo>
                  <a:lnTo>
                    <a:pt x="2256498" y="542114"/>
                  </a:lnTo>
                  <a:cubicBezTo>
                    <a:pt x="2262480" y="533274"/>
                    <a:pt x="2270960" y="526254"/>
                    <a:pt x="2280952" y="522052"/>
                  </a:cubicBezTo>
                  <a:cubicBezTo>
                    <a:pt x="2287613" y="519250"/>
                    <a:pt x="2294946" y="517702"/>
                    <a:pt x="2302660" y="517703"/>
                  </a:cubicBezTo>
                  <a:lnTo>
                    <a:pt x="2309592" y="519107"/>
                  </a:lnTo>
                  <a:lnTo>
                    <a:pt x="2281682" y="178448"/>
                  </a:lnTo>
                  <a:lnTo>
                    <a:pt x="2270161" y="173656"/>
                  </a:lnTo>
                  <a:close/>
                  <a:moveTo>
                    <a:pt x="2333578" y="146308"/>
                  </a:moveTo>
                  <a:lnTo>
                    <a:pt x="2333968" y="147245"/>
                  </a:lnTo>
                  <a:lnTo>
                    <a:pt x="2328585" y="160186"/>
                  </a:lnTo>
                  <a:lnTo>
                    <a:pt x="3187706" y="498861"/>
                  </a:lnTo>
                  <a:lnTo>
                    <a:pt x="3189597" y="494296"/>
                  </a:lnTo>
                  <a:lnTo>
                    <a:pt x="3198595" y="490569"/>
                  </a:lnTo>
                  <a:lnTo>
                    <a:pt x="2995172" y="51889"/>
                  </a:lnTo>
                  <a:close/>
                  <a:moveTo>
                    <a:pt x="1666919" y="10986"/>
                  </a:moveTo>
                  <a:lnTo>
                    <a:pt x="987893" y="618897"/>
                  </a:lnTo>
                  <a:lnTo>
                    <a:pt x="990302" y="624690"/>
                  </a:lnTo>
                  <a:lnTo>
                    <a:pt x="2260906" y="151406"/>
                  </a:lnTo>
                  <a:lnTo>
                    <a:pt x="2259375" y="147725"/>
                  </a:lnTo>
                  <a:close/>
                  <a:moveTo>
                    <a:pt x="1664117" y="0"/>
                  </a:moveTo>
                  <a:lnTo>
                    <a:pt x="1666686" y="467"/>
                  </a:lnTo>
                  <a:lnTo>
                    <a:pt x="2263009" y="138030"/>
                  </a:lnTo>
                  <a:lnTo>
                    <a:pt x="2270161" y="120834"/>
                  </a:lnTo>
                  <a:cubicBezTo>
                    <a:pt x="2276939" y="114057"/>
                    <a:pt x="2286288" y="109849"/>
                    <a:pt x="2296572" y="109849"/>
                  </a:cubicBezTo>
                  <a:cubicBezTo>
                    <a:pt x="2306855" y="109850"/>
                    <a:pt x="2316204" y="114057"/>
                    <a:pt x="2322982" y="120834"/>
                  </a:cubicBezTo>
                  <a:lnTo>
                    <a:pt x="2329514" y="136539"/>
                  </a:lnTo>
                  <a:lnTo>
                    <a:pt x="3001014" y="40670"/>
                  </a:lnTo>
                  <a:lnTo>
                    <a:pt x="3208073" y="486644"/>
                  </a:lnTo>
                  <a:lnTo>
                    <a:pt x="3216040" y="483343"/>
                  </a:lnTo>
                  <a:cubicBezTo>
                    <a:pt x="3226367" y="483343"/>
                    <a:pt x="3235716" y="487529"/>
                    <a:pt x="3242483" y="494296"/>
                  </a:cubicBezTo>
                  <a:lnTo>
                    <a:pt x="3249036" y="510118"/>
                  </a:lnTo>
                  <a:lnTo>
                    <a:pt x="3776510" y="503676"/>
                  </a:lnTo>
                  <a:lnTo>
                    <a:pt x="3777914" y="506947"/>
                  </a:lnTo>
                  <a:lnTo>
                    <a:pt x="4094521" y="1266637"/>
                  </a:lnTo>
                  <a:lnTo>
                    <a:pt x="4105361" y="1264447"/>
                  </a:lnTo>
                  <a:cubicBezTo>
                    <a:pt x="4135743" y="1264447"/>
                    <a:pt x="4160753" y="1289220"/>
                    <a:pt x="4160753" y="1320072"/>
                  </a:cubicBezTo>
                  <a:lnTo>
                    <a:pt x="4159791" y="1324840"/>
                  </a:lnTo>
                  <a:lnTo>
                    <a:pt x="4362457" y="1347420"/>
                  </a:lnTo>
                  <a:lnTo>
                    <a:pt x="4363156" y="1351160"/>
                  </a:lnTo>
                  <a:lnTo>
                    <a:pt x="4524254" y="2278026"/>
                  </a:lnTo>
                  <a:lnTo>
                    <a:pt x="4530971" y="2269459"/>
                  </a:lnTo>
                  <a:lnTo>
                    <a:pt x="4526432" y="2290560"/>
                  </a:lnTo>
                  <a:lnTo>
                    <a:pt x="4531905" y="2322048"/>
                  </a:lnTo>
                  <a:lnTo>
                    <a:pt x="4523256" y="2305311"/>
                  </a:lnTo>
                  <a:lnTo>
                    <a:pt x="4336475" y="3172733"/>
                  </a:lnTo>
                  <a:lnTo>
                    <a:pt x="4337682" y="3173969"/>
                  </a:lnTo>
                  <a:lnTo>
                    <a:pt x="4335722" y="3176231"/>
                  </a:lnTo>
                  <a:lnTo>
                    <a:pt x="4333943" y="3184489"/>
                  </a:lnTo>
                  <a:lnTo>
                    <a:pt x="4331079" y="3181556"/>
                  </a:lnTo>
                  <a:lnTo>
                    <a:pt x="3491702" y="4142852"/>
                  </a:lnTo>
                  <a:lnTo>
                    <a:pt x="3490903" y="4144624"/>
                  </a:lnTo>
                  <a:lnTo>
                    <a:pt x="3490155" y="4144624"/>
                  </a:lnTo>
                  <a:lnTo>
                    <a:pt x="3468931" y="4168931"/>
                  </a:lnTo>
                  <a:lnTo>
                    <a:pt x="3479798" y="4144838"/>
                  </a:lnTo>
                  <a:lnTo>
                    <a:pt x="3015558" y="4157498"/>
                  </a:lnTo>
                  <a:lnTo>
                    <a:pt x="3005456" y="4181786"/>
                  </a:lnTo>
                  <a:cubicBezTo>
                    <a:pt x="2998678" y="4188564"/>
                    <a:pt x="2989329" y="4192771"/>
                    <a:pt x="2979045" y="4192771"/>
                  </a:cubicBezTo>
                  <a:cubicBezTo>
                    <a:pt x="2968762" y="4192771"/>
                    <a:pt x="2959413" y="4188564"/>
                    <a:pt x="2952635" y="4181786"/>
                  </a:cubicBezTo>
                  <a:lnTo>
                    <a:pt x="2951807" y="4179796"/>
                  </a:lnTo>
                  <a:lnTo>
                    <a:pt x="2440781" y="4498950"/>
                  </a:lnTo>
                  <a:lnTo>
                    <a:pt x="1934957" y="4246145"/>
                  </a:lnTo>
                  <a:lnTo>
                    <a:pt x="1923313" y="4250968"/>
                  </a:lnTo>
                  <a:lnTo>
                    <a:pt x="1900052" y="4241333"/>
                  </a:lnTo>
                  <a:lnTo>
                    <a:pt x="1623214" y="4432339"/>
                  </a:lnTo>
                  <a:lnTo>
                    <a:pt x="1620409" y="4427898"/>
                  </a:lnTo>
                  <a:lnTo>
                    <a:pt x="1343729" y="4009620"/>
                  </a:lnTo>
                  <a:lnTo>
                    <a:pt x="942139" y="4118449"/>
                  </a:lnTo>
                  <a:lnTo>
                    <a:pt x="701196" y="3687262"/>
                  </a:lnTo>
                  <a:lnTo>
                    <a:pt x="692292" y="3690965"/>
                  </a:lnTo>
                  <a:cubicBezTo>
                    <a:pt x="671724" y="3690966"/>
                    <a:pt x="654896" y="3674138"/>
                    <a:pt x="654896" y="3653570"/>
                  </a:cubicBezTo>
                  <a:lnTo>
                    <a:pt x="660366" y="3640419"/>
                  </a:lnTo>
                  <a:lnTo>
                    <a:pt x="299868" y="3421484"/>
                  </a:lnTo>
                  <a:lnTo>
                    <a:pt x="389271" y="2936101"/>
                  </a:lnTo>
                  <a:lnTo>
                    <a:pt x="368319" y="2927423"/>
                  </a:lnTo>
                  <a:cubicBezTo>
                    <a:pt x="361551" y="2920655"/>
                    <a:pt x="357366" y="2911307"/>
                    <a:pt x="357366" y="2900980"/>
                  </a:cubicBezTo>
                  <a:lnTo>
                    <a:pt x="367897" y="2875556"/>
                  </a:lnTo>
                  <a:lnTo>
                    <a:pt x="0" y="2495003"/>
                  </a:lnTo>
                  <a:lnTo>
                    <a:pt x="1870" y="2491730"/>
                  </a:lnTo>
                  <a:lnTo>
                    <a:pt x="261562" y="2003933"/>
                  </a:lnTo>
                  <a:lnTo>
                    <a:pt x="251487" y="1999742"/>
                  </a:lnTo>
                  <a:cubicBezTo>
                    <a:pt x="244708" y="1992964"/>
                    <a:pt x="240501" y="1983615"/>
                    <a:pt x="240501" y="1973331"/>
                  </a:cubicBezTo>
                  <a:cubicBezTo>
                    <a:pt x="240501" y="1963047"/>
                    <a:pt x="244708" y="1953698"/>
                    <a:pt x="251486" y="1946920"/>
                  </a:cubicBezTo>
                  <a:lnTo>
                    <a:pt x="266478" y="1940684"/>
                  </a:lnTo>
                  <a:lnTo>
                    <a:pt x="68247" y="1486953"/>
                  </a:lnTo>
                  <a:lnTo>
                    <a:pt x="70350" y="1484617"/>
                  </a:lnTo>
                  <a:lnTo>
                    <a:pt x="395578" y="1114624"/>
                  </a:lnTo>
                  <a:lnTo>
                    <a:pt x="386345" y="1092424"/>
                  </a:lnTo>
                  <a:cubicBezTo>
                    <a:pt x="386344" y="1071856"/>
                    <a:pt x="403173" y="1055028"/>
                    <a:pt x="423740" y="1055028"/>
                  </a:cubicBezTo>
                  <a:lnTo>
                    <a:pt x="428786" y="1057120"/>
                  </a:lnTo>
                  <a:lnTo>
                    <a:pt x="574028" y="653259"/>
                  </a:lnTo>
                  <a:lnTo>
                    <a:pt x="924330" y="640526"/>
                  </a:lnTo>
                  <a:lnTo>
                    <a:pt x="934198" y="616800"/>
                  </a:lnTo>
                  <a:cubicBezTo>
                    <a:pt x="940976" y="610022"/>
                    <a:pt x="950326" y="605815"/>
                    <a:pt x="960609" y="605815"/>
                  </a:cubicBezTo>
                  <a:lnTo>
                    <a:pt x="978741" y="61335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sp>
          <p:nvSpPr>
            <p:cNvPr id="48" name="Freeform: Shape 47">
              <a:extLst>
                <a:ext uri="{FF2B5EF4-FFF2-40B4-BE49-F238E27FC236}">
                  <a16:creationId xmlns:a16="http://schemas.microsoft.com/office/drawing/2014/main" id="{61F6134E-1DDC-4386-B1C6-E144631BC447}"/>
                </a:ext>
              </a:extLst>
            </p:cNvPr>
            <p:cNvSpPr/>
            <p:nvPr/>
          </p:nvSpPr>
          <p:spPr>
            <a:xfrm rot="688558">
              <a:off x="5332392" y="1162508"/>
              <a:ext cx="4637313" cy="4583787"/>
            </a:xfrm>
            <a:custGeom>
              <a:avLst/>
              <a:gdLst>
                <a:gd name="connsiteX0" fmla="*/ 2090395 w 4637313"/>
                <a:gd name="connsiteY0" fmla="*/ 4356074 h 4583787"/>
                <a:gd name="connsiteX1" fmla="*/ 1725774 w 4637313"/>
                <a:gd name="connsiteY1" fmla="*/ 4463280 h 4583787"/>
                <a:gd name="connsiteX2" fmla="*/ 1727162 w 4637313"/>
                <a:gd name="connsiteY2" fmla="*/ 4470171 h 4583787"/>
                <a:gd name="connsiteX3" fmla="*/ 2441743 w 4637313"/>
                <a:gd name="connsiteY3" fmla="*/ 4529703 h 4583787"/>
                <a:gd name="connsiteX4" fmla="*/ 2441477 w 4637313"/>
                <a:gd name="connsiteY4" fmla="*/ 4528395 h 4583787"/>
                <a:gd name="connsiteX5" fmla="*/ 2444117 w 4637313"/>
                <a:gd name="connsiteY5" fmla="*/ 4515289 h 4583787"/>
                <a:gd name="connsiteX6" fmla="*/ 2193352 w 4637313"/>
                <a:gd name="connsiteY6" fmla="*/ 4370656 h 4583787"/>
                <a:gd name="connsiteX7" fmla="*/ 2175214 w 4637313"/>
                <a:gd name="connsiteY7" fmla="*/ 4382885 h 4583787"/>
                <a:gd name="connsiteX8" fmla="*/ 2147921 w 4637313"/>
                <a:gd name="connsiteY8" fmla="*/ 4388395 h 4583787"/>
                <a:gd name="connsiteX9" fmla="*/ 2098340 w 4637313"/>
                <a:gd name="connsiteY9" fmla="*/ 4367859 h 4583787"/>
                <a:gd name="connsiteX10" fmla="*/ 2967317 w 4637313"/>
                <a:gd name="connsiteY10" fmla="*/ 4142926 h 4583787"/>
                <a:gd name="connsiteX11" fmla="*/ 2967222 w 4637313"/>
                <a:gd name="connsiteY11" fmla="*/ 4143397 h 4583787"/>
                <a:gd name="connsiteX12" fmla="*/ 2902614 w 4637313"/>
                <a:gd name="connsiteY12" fmla="*/ 4186220 h 4583787"/>
                <a:gd name="connsiteX13" fmla="*/ 2875322 w 4637313"/>
                <a:gd name="connsiteY13" fmla="*/ 4180711 h 4583787"/>
                <a:gd name="connsiteX14" fmla="*/ 2859991 w 4637313"/>
                <a:gd name="connsiteY14" fmla="*/ 4170374 h 4583787"/>
                <a:gd name="connsiteX15" fmla="*/ 2542692 w 4637313"/>
                <a:gd name="connsiteY15" fmla="*/ 4498654 h 4583787"/>
                <a:gd name="connsiteX16" fmla="*/ 2548147 w 4637313"/>
                <a:gd name="connsiteY16" fmla="*/ 4506786 h 4583787"/>
                <a:gd name="connsiteX17" fmla="*/ 2549984 w 4637313"/>
                <a:gd name="connsiteY17" fmla="*/ 4515912 h 4583787"/>
                <a:gd name="connsiteX18" fmla="*/ 3517208 w 4637313"/>
                <a:gd name="connsiteY18" fmla="*/ 4189375 h 4583787"/>
                <a:gd name="connsiteX19" fmla="*/ 3517119 w 4637313"/>
                <a:gd name="connsiteY19" fmla="*/ 4188931 h 4583787"/>
                <a:gd name="connsiteX20" fmla="*/ 2842446 w 4637313"/>
                <a:gd name="connsiteY20" fmla="*/ 4149979 h 4583787"/>
                <a:gd name="connsiteX21" fmla="*/ 2217612 w 4637313"/>
                <a:gd name="connsiteY21" fmla="*/ 4320389 h 4583787"/>
                <a:gd name="connsiteX22" fmla="*/ 2212528 w 4637313"/>
                <a:gd name="connsiteY22" fmla="*/ 4345571 h 4583787"/>
                <a:gd name="connsiteX23" fmla="*/ 2200675 w 4637313"/>
                <a:gd name="connsiteY23" fmla="*/ 4363152 h 4583787"/>
                <a:gd name="connsiteX24" fmla="*/ 2446963 w 4637313"/>
                <a:gd name="connsiteY24" fmla="*/ 4505100 h 4583787"/>
                <a:gd name="connsiteX25" fmla="*/ 2457720 w 4637313"/>
                <a:gd name="connsiteY25" fmla="*/ 4489099 h 4583787"/>
                <a:gd name="connsiteX26" fmla="*/ 2497102 w 4637313"/>
                <a:gd name="connsiteY26" fmla="*/ 4472767 h 4583787"/>
                <a:gd name="connsiteX27" fmla="*/ 2536281 w 4637313"/>
                <a:gd name="connsiteY27" fmla="*/ 4489099 h 4583787"/>
                <a:gd name="connsiteX28" fmla="*/ 2536914 w 4637313"/>
                <a:gd name="connsiteY28" fmla="*/ 4490042 h 4583787"/>
                <a:gd name="connsiteX29" fmla="*/ 2851947 w 4637313"/>
                <a:gd name="connsiteY29" fmla="*/ 4164071 h 4583787"/>
                <a:gd name="connsiteX30" fmla="*/ 1504042 w 4637313"/>
                <a:gd name="connsiteY30" fmla="*/ 4199993 h 4583787"/>
                <a:gd name="connsiteX31" fmla="*/ 1502756 w 4637313"/>
                <a:gd name="connsiteY31" fmla="*/ 4201911 h 4583787"/>
                <a:gd name="connsiteX32" fmla="*/ 1488615 w 4637313"/>
                <a:gd name="connsiteY32" fmla="*/ 4211506 h 4583787"/>
                <a:gd name="connsiteX33" fmla="*/ 1650101 w 4637313"/>
                <a:gd name="connsiteY33" fmla="*/ 4423374 h 4583787"/>
                <a:gd name="connsiteX34" fmla="*/ 1650818 w 4637313"/>
                <a:gd name="connsiteY34" fmla="*/ 4422892 h 4583787"/>
                <a:gd name="connsiteX35" fmla="*/ 1672525 w 4637313"/>
                <a:gd name="connsiteY35" fmla="*/ 4418543 h 4583787"/>
                <a:gd name="connsiteX36" fmla="*/ 1723570 w 4637313"/>
                <a:gd name="connsiteY36" fmla="*/ 4452330 h 4583787"/>
                <a:gd name="connsiteX37" fmla="*/ 1723759 w 4637313"/>
                <a:gd name="connsiteY37" fmla="*/ 4453269 h 4583787"/>
                <a:gd name="connsiteX38" fmla="*/ 2084443 w 4637313"/>
                <a:gd name="connsiteY38" fmla="*/ 4347247 h 4583787"/>
                <a:gd name="connsiteX39" fmla="*/ 2083313 w 4637313"/>
                <a:gd name="connsiteY39" fmla="*/ 4345571 h 4583787"/>
                <a:gd name="connsiteX40" fmla="*/ 2079502 w 4637313"/>
                <a:gd name="connsiteY40" fmla="*/ 4326692 h 4583787"/>
                <a:gd name="connsiteX41" fmla="*/ 1035862 w 4637313"/>
                <a:gd name="connsiteY41" fmla="*/ 4165942 h 4583787"/>
                <a:gd name="connsiteX42" fmla="*/ 1036658 w 4637313"/>
                <a:gd name="connsiteY42" fmla="*/ 4169869 h 4583787"/>
                <a:gd name="connsiteX43" fmla="*/ 1628305 w 4637313"/>
                <a:gd name="connsiteY43" fmla="*/ 4441920 h 4583787"/>
                <a:gd name="connsiteX44" fmla="*/ 1633143 w 4637313"/>
                <a:gd name="connsiteY44" fmla="*/ 4434757 h 4583787"/>
                <a:gd name="connsiteX45" fmla="*/ 1641615 w 4637313"/>
                <a:gd name="connsiteY45" fmla="*/ 4429070 h 4583787"/>
                <a:gd name="connsiteX46" fmla="*/ 1478588 w 4637313"/>
                <a:gd name="connsiteY46" fmla="*/ 4215191 h 4583787"/>
                <a:gd name="connsiteX47" fmla="*/ 1463577 w 4637313"/>
                <a:gd name="connsiteY47" fmla="*/ 4218243 h 4583787"/>
                <a:gd name="connsiteX48" fmla="*/ 1424283 w 4637313"/>
                <a:gd name="connsiteY48" fmla="*/ 4201998 h 4583787"/>
                <a:gd name="connsiteX49" fmla="*/ 1414989 w 4637313"/>
                <a:gd name="connsiteY49" fmla="*/ 4188245 h 4583787"/>
                <a:gd name="connsiteX50" fmla="*/ 3948495 w 4637313"/>
                <a:gd name="connsiteY50" fmla="*/ 3354452 h 4583787"/>
                <a:gd name="connsiteX51" fmla="*/ 2963807 w 4637313"/>
                <a:gd name="connsiteY51" fmla="*/ 4083744 h 4583787"/>
                <a:gd name="connsiteX52" fmla="*/ 2967222 w 4637313"/>
                <a:gd name="connsiteY52" fmla="*/ 4088810 h 4583787"/>
                <a:gd name="connsiteX53" fmla="*/ 2972732 w 4637313"/>
                <a:gd name="connsiteY53" fmla="*/ 4116103 h 4583787"/>
                <a:gd name="connsiteX54" fmla="*/ 2969334 w 4637313"/>
                <a:gd name="connsiteY54" fmla="*/ 4132935 h 4583787"/>
                <a:gd name="connsiteX55" fmla="*/ 3515016 w 4637313"/>
                <a:gd name="connsiteY55" fmla="*/ 4178503 h 4583787"/>
                <a:gd name="connsiteX56" fmla="*/ 3514969 w 4637313"/>
                <a:gd name="connsiteY56" fmla="*/ 4178275 h 4583787"/>
                <a:gd name="connsiteX57" fmla="*/ 3548790 w 4637313"/>
                <a:gd name="connsiteY57" fmla="*/ 4127033 h 4583787"/>
                <a:gd name="connsiteX58" fmla="*/ 3570254 w 4637313"/>
                <a:gd name="connsiteY58" fmla="*/ 4122669 h 4583787"/>
                <a:gd name="connsiteX59" fmla="*/ 3961348 w 4637313"/>
                <a:gd name="connsiteY59" fmla="*/ 3364253 h 4583787"/>
                <a:gd name="connsiteX60" fmla="*/ 3949900 w 4637313"/>
                <a:gd name="connsiteY60" fmla="*/ 3356535 h 4583787"/>
                <a:gd name="connsiteX61" fmla="*/ 4324166 w 4637313"/>
                <a:gd name="connsiteY61" fmla="*/ 3240739 h 4583787"/>
                <a:gd name="connsiteX62" fmla="*/ 4068684 w 4637313"/>
                <a:gd name="connsiteY62" fmla="*/ 3302428 h 4583787"/>
                <a:gd name="connsiteX63" fmla="*/ 4069598 w 4637313"/>
                <a:gd name="connsiteY63" fmla="*/ 3306954 h 4583787"/>
                <a:gd name="connsiteX64" fmla="*/ 3999481 w 4637313"/>
                <a:gd name="connsiteY64" fmla="*/ 3377071 h 4583787"/>
                <a:gd name="connsiteX65" fmla="*/ 3972187 w 4637313"/>
                <a:gd name="connsiteY65" fmla="*/ 3371561 h 4583787"/>
                <a:gd name="connsiteX66" fmla="*/ 3969951 w 4637313"/>
                <a:gd name="connsiteY66" fmla="*/ 3370054 h 4583787"/>
                <a:gd name="connsiteX67" fmla="*/ 3580795 w 4637313"/>
                <a:gd name="connsiteY67" fmla="*/ 4124802 h 4583787"/>
                <a:gd name="connsiteX68" fmla="*/ 3588711 w 4637313"/>
                <a:gd name="connsiteY68" fmla="*/ 4126438 h 4583787"/>
                <a:gd name="connsiteX69" fmla="*/ 4344379 w 4637313"/>
                <a:gd name="connsiteY69" fmla="*/ 3261062 h 4583787"/>
                <a:gd name="connsiteX70" fmla="*/ 4332507 w 4637313"/>
                <a:gd name="connsiteY70" fmla="*/ 3253080 h 4583787"/>
                <a:gd name="connsiteX71" fmla="*/ 1902929 w 4637313"/>
                <a:gd name="connsiteY71" fmla="*/ 3566046 h 4583787"/>
                <a:gd name="connsiteX72" fmla="*/ 1507624 w 4637313"/>
                <a:gd name="connsiteY72" fmla="*/ 4130660 h 4583787"/>
                <a:gd name="connsiteX73" fmla="*/ 1514621 w 4637313"/>
                <a:gd name="connsiteY73" fmla="*/ 4141043 h 4583787"/>
                <a:gd name="connsiteX74" fmla="*/ 1518971 w 4637313"/>
                <a:gd name="connsiteY74" fmla="*/ 4162615 h 4583787"/>
                <a:gd name="connsiteX75" fmla="*/ 1514622 w 4637313"/>
                <a:gd name="connsiteY75" fmla="*/ 4184224 h 4583787"/>
                <a:gd name="connsiteX76" fmla="*/ 1510071 w 4637313"/>
                <a:gd name="connsiteY76" fmla="*/ 4191007 h 4583787"/>
                <a:gd name="connsiteX77" fmla="*/ 2078279 w 4637313"/>
                <a:gd name="connsiteY77" fmla="*/ 4315921 h 4583787"/>
                <a:gd name="connsiteX78" fmla="*/ 2083313 w 4637313"/>
                <a:gd name="connsiteY78" fmla="*/ 4290984 h 4583787"/>
                <a:gd name="connsiteX79" fmla="*/ 2098340 w 4637313"/>
                <a:gd name="connsiteY79" fmla="*/ 4268697 h 4583787"/>
                <a:gd name="connsiteX80" fmla="*/ 2117813 w 4637313"/>
                <a:gd name="connsiteY80" fmla="*/ 4255567 h 4583787"/>
                <a:gd name="connsiteX81" fmla="*/ 1948644 w 4637313"/>
                <a:gd name="connsiteY81" fmla="*/ 3567783 h 4583787"/>
                <a:gd name="connsiteX82" fmla="*/ 1930090 w 4637313"/>
                <a:gd name="connsiteY82" fmla="*/ 3571529 h 4583787"/>
                <a:gd name="connsiteX83" fmla="*/ 853229 w 4637313"/>
                <a:gd name="connsiteY83" fmla="*/ 3697048 h 4583787"/>
                <a:gd name="connsiteX84" fmla="*/ 851954 w 4637313"/>
                <a:gd name="connsiteY84" fmla="*/ 3698939 h 4583787"/>
                <a:gd name="connsiteX85" fmla="*/ 835921 w 4637313"/>
                <a:gd name="connsiteY85" fmla="*/ 3709749 h 4583787"/>
                <a:gd name="connsiteX86" fmla="*/ 989818 w 4637313"/>
                <a:gd name="connsiteY86" fmla="*/ 4116653 h 4583787"/>
                <a:gd name="connsiteX87" fmla="*/ 1002880 w 4637313"/>
                <a:gd name="connsiteY87" fmla="*/ 4119321 h 4583787"/>
                <a:gd name="connsiteX88" fmla="*/ 1032417 w 4637313"/>
                <a:gd name="connsiteY88" fmla="*/ 4148954 h 4583787"/>
                <a:gd name="connsiteX89" fmla="*/ 1033772 w 4637313"/>
                <a:gd name="connsiteY89" fmla="*/ 4155639 h 4583787"/>
                <a:gd name="connsiteX90" fmla="*/ 1411035 w 4637313"/>
                <a:gd name="connsiteY90" fmla="*/ 4177874 h 4583787"/>
                <a:gd name="connsiteX91" fmla="*/ 1407952 w 4637313"/>
                <a:gd name="connsiteY91" fmla="*/ 4162615 h 4583787"/>
                <a:gd name="connsiteX92" fmla="*/ 1410527 w 4637313"/>
                <a:gd name="connsiteY92" fmla="*/ 4149852 h 4583787"/>
                <a:gd name="connsiteX93" fmla="*/ 3621692 w 4637313"/>
                <a:gd name="connsiteY93" fmla="*/ 3119458 h 4583787"/>
                <a:gd name="connsiteX94" fmla="*/ 3610506 w 4637313"/>
                <a:gd name="connsiteY94" fmla="*/ 3136043 h 4583787"/>
                <a:gd name="connsiteX95" fmla="*/ 3540447 w 4637313"/>
                <a:gd name="connsiteY95" fmla="*/ 3165082 h 4583787"/>
                <a:gd name="connsiteX96" fmla="*/ 3501890 w 4637313"/>
                <a:gd name="connsiteY96" fmla="*/ 3157289 h 4583787"/>
                <a:gd name="connsiteX97" fmla="*/ 3497904 w 4637313"/>
                <a:gd name="connsiteY97" fmla="*/ 3154601 h 4583787"/>
                <a:gd name="connsiteX98" fmla="*/ 2941248 w 4637313"/>
                <a:gd name="connsiteY98" fmla="*/ 4059141 h 4583787"/>
                <a:gd name="connsiteX99" fmla="*/ 2952195 w 4637313"/>
                <a:gd name="connsiteY99" fmla="*/ 4066522 h 4583787"/>
                <a:gd name="connsiteX100" fmla="*/ 2958107 w 4637313"/>
                <a:gd name="connsiteY100" fmla="*/ 4075290 h 4583787"/>
                <a:gd name="connsiteX101" fmla="*/ 3942719 w 4637313"/>
                <a:gd name="connsiteY101" fmla="*/ 3345884 h 4583787"/>
                <a:gd name="connsiteX102" fmla="*/ 3934873 w 4637313"/>
                <a:gd name="connsiteY102" fmla="*/ 3334247 h 4583787"/>
                <a:gd name="connsiteX103" fmla="*/ 3929364 w 4637313"/>
                <a:gd name="connsiteY103" fmla="*/ 3306954 h 4583787"/>
                <a:gd name="connsiteX104" fmla="*/ 3932949 w 4637313"/>
                <a:gd name="connsiteY104" fmla="*/ 3289194 h 4583787"/>
                <a:gd name="connsiteX105" fmla="*/ 3764434 w 4637313"/>
                <a:gd name="connsiteY105" fmla="*/ 3197284 h 4583787"/>
                <a:gd name="connsiteX106" fmla="*/ 3475167 w 4637313"/>
                <a:gd name="connsiteY106" fmla="*/ 3139266 h 4583787"/>
                <a:gd name="connsiteX107" fmla="*/ 2207665 w 4637313"/>
                <a:gd name="connsiteY107" fmla="*/ 4283770 h 4583787"/>
                <a:gd name="connsiteX108" fmla="*/ 2212528 w 4637313"/>
                <a:gd name="connsiteY108" fmla="*/ 4290984 h 4583787"/>
                <a:gd name="connsiteX109" fmla="*/ 2216409 w 4637313"/>
                <a:gd name="connsiteY109" fmla="*/ 4310209 h 4583787"/>
                <a:gd name="connsiteX110" fmla="*/ 2837509 w 4637313"/>
                <a:gd name="connsiteY110" fmla="*/ 4140927 h 4583787"/>
                <a:gd name="connsiteX111" fmla="*/ 2832497 w 4637313"/>
                <a:gd name="connsiteY111" fmla="*/ 4116103 h 4583787"/>
                <a:gd name="connsiteX112" fmla="*/ 2902615 w 4637313"/>
                <a:gd name="connsiteY112" fmla="*/ 4045986 h 4583787"/>
                <a:gd name="connsiteX113" fmla="*/ 2929908 w 4637313"/>
                <a:gd name="connsiteY113" fmla="*/ 4051496 h 4583787"/>
                <a:gd name="connsiteX114" fmla="*/ 2932750 w 4637313"/>
                <a:gd name="connsiteY114" fmla="*/ 4053412 h 4583787"/>
                <a:gd name="connsiteX115" fmla="*/ 3243396 w 4637313"/>
                <a:gd name="connsiteY115" fmla="*/ 3548668 h 4583787"/>
                <a:gd name="connsiteX116" fmla="*/ 3489361 w 4637313"/>
                <a:gd name="connsiteY116" fmla="*/ 3148839 h 4583787"/>
                <a:gd name="connsiteX117" fmla="*/ 871884 w 4637313"/>
                <a:gd name="connsiteY117" fmla="*/ 3652362 h 4583787"/>
                <a:gd name="connsiteX118" fmla="*/ 866980 w 4637313"/>
                <a:gd name="connsiteY118" fmla="*/ 3676652 h 4583787"/>
                <a:gd name="connsiteX119" fmla="*/ 858860 w 4637313"/>
                <a:gd name="connsiteY119" fmla="*/ 3688695 h 4583787"/>
                <a:gd name="connsiteX120" fmla="*/ 1413488 w 4637313"/>
                <a:gd name="connsiteY120" fmla="*/ 4139291 h 4583787"/>
                <a:gd name="connsiteX121" fmla="*/ 1424195 w 4637313"/>
                <a:gd name="connsiteY121" fmla="*/ 4123437 h 4583787"/>
                <a:gd name="connsiteX122" fmla="*/ 1463577 w 4637313"/>
                <a:gd name="connsiteY122" fmla="*/ 4107224 h 4583787"/>
                <a:gd name="connsiteX123" fmla="*/ 1485149 w 4637313"/>
                <a:gd name="connsiteY123" fmla="*/ 4111572 h 4583787"/>
                <a:gd name="connsiteX124" fmla="*/ 1500798 w 4637313"/>
                <a:gd name="connsiteY124" fmla="*/ 4122118 h 4583787"/>
                <a:gd name="connsiteX125" fmla="*/ 1894243 w 4637313"/>
                <a:gd name="connsiteY125" fmla="*/ 3560253 h 4583787"/>
                <a:gd name="connsiteX126" fmla="*/ 1880509 w 4637313"/>
                <a:gd name="connsiteY126" fmla="*/ 3550993 h 4583787"/>
                <a:gd name="connsiteX127" fmla="*/ 1865482 w 4637313"/>
                <a:gd name="connsiteY127" fmla="*/ 3528705 h 4583787"/>
                <a:gd name="connsiteX128" fmla="*/ 1863899 w 4637313"/>
                <a:gd name="connsiteY128" fmla="*/ 3520862 h 4583787"/>
                <a:gd name="connsiteX129" fmla="*/ 3448561 w 4637313"/>
                <a:gd name="connsiteY129" fmla="*/ 3101670 h 4583787"/>
                <a:gd name="connsiteX130" fmla="*/ 1998873 w 4637313"/>
                <a:gd name="connsiteY130" fmla="*/ 3494805 h 4583787"/>
                <a:gd name="connsiteX131" fmla="*/ 2000207 w 4637313"/>
                <a:gd name="connsiteY131" fmla="*/ 3501412 h 4583787"/>
                <a:gd name="connsiteX132" fmla="*/ 1979671 w 4637313"/>
                <a:gd name="connsiteY132" fmla="*/ 3550993 h 4583787"/>
                <a:gd name="connsiteX133" fmla="*/ 1958638 w 4637313"/>
                <a:gd name="connsiteY133" fmla="*/ 3565173 h 4583787"/>
                <a:gd name="connsiteX134" fmla="*/ 2127482 w 4637313"/>
                <a:gd name="connsiteY134" fmla="*/ 4252286 h 4583787"/>
                <a:gd name="connsiteX135" fmla="*/ 2147921 w 4637313"/>
                <a:gd name="connsiteY135" fmla="*/ 4248160 h 4583787"/>
                <a:gd name="connsiteX136" fmla="*/ 2197501 w 4637313"/>
                <a:gd name="connsiteY136" fmla="*/ 4268696 h 4583787"/>
                <a:gd name="connsiteX137" fmla="*/ 2201928 w 4637313"/>
                <a:gd name="connsiteY137" fmla="*/ 4275262 h 4583787"/>
                <a:gd name="connsiteX138" fmla="*/ 3467852 w 4637313"/>
                <a:gd name="connsiteY138" fmla="*/ 3132282 h 4583787"/>
                <a:gd name="connsiteX139" fmla="*/ 3449142 w 4637313"/>
                <a:gd name="connsiteY139" fmla="*/ 3104541 h 4583787"/>
                <a:gd name="connsiteX140" fmla="*/ 4341488 w 4637313"/>
                <a:gd name="connsiteY140" fmla="*/ 2781404 h 4583787"/>
                <a:gd name="connsiteX141" fmla="*/ 4039699 w 4637313"/>
                <a:gd name="connsiteY141" fmla="*/ 3251060 h 4583787"/>
                <a:gd name="connsiteX142" fmla="*/ 4049062 w 4637313"/>
                <a:gd name="connsiteY142" fmla="*/ 3257372 h 4583787"/>
                <a:gd name="connsiteX143" fmla="*/ 4064088 w 4637313"/>
                <a:gd name="connsiteY143" fmla="*/ 3279661 h 4583787"/>
                <a:gd name="connsiteX144" fmla="*/ 4066648 w 4637313"/>
                <a:gd name="connsiteY144" fmla="*/ 3292342 h 4583787"/>
                <a:gd name="connsiteX145" fmla="*/ 4319717 w 4637313"/>
                <a:gd name="connsiteY145" fmla="*/ 3231228 h 4583787"/>
                <a:gd name="connsiteX146" fmla="*/ 4316175 w 4637313"/>
                <a:gd name="connsiteY146" fmla="*/ 3213697 h 4583787"/>
                <a:gd name="connsiteX147" fmla="*/ 4371802 w 4637313"/>
                <a:gd name="connsiteY147" fmla="*/ 3158305 h 4583787"/>
                <a:gd name="connsiteX148" fmla="*/ 4377837 w 4637313"/>
                <a:gd name="connsiteY148" fmla="*/ 3159522 h 4583787"/>
                <a:gd name="connsiteX149" fmla="*/ 4356428 w 4637313"/>
                <a:gd name="connsiteY149" fmla="*/ 2785233 h 4583787"/>
                <a:gd name="connsiteX150" fmla="*/ 4343217 w 4637313"/>
                <a:gd name="connsiteY150" fmla="*/ 2782569 h 4583787"/>
                <a:gd name="connsiteX151" fmla="*/ 4321692 w 4637313"/>
                <a:gd name="connsiteY151" fmla="*/ 2764888 h 4583787"/>
                <a:gd name="connsiteX152" fmla="*/ 3955433 w 4637313"/>
                <a:gd name="connsiteY152" fmla="*/ 2911351 h 4583787"/>
                <a:gd name="connsiteX153" fmla="*/ 3634258 w 4637313"/>
                <a:gd name="connsiteY153" fmla="*/ 3039820 h 4583787"/>
                <a:gd name="connsiteX154" fmla="*/ 3639546 w 4637313"/>
                <a:gd name="connsiteY154" fmla="*/ 3065984 h 4583787"/>
                <a:gd name="connsiteX155" fmla="*/ 3631753 w 4637313"/>
                <a:gd name="connsiteY155" fmla="*/ 3104541 h 4583787"/>
                <a:gd name="connsiteX156" fmla="*/ 3627593 w 4637313"/>
                <a:gd name="connsiteY156" fmla="*/ 3110710 h 4583787"/>
                <a:gd name="connsiteX157" fmla="*/ 3935586 w 4637313"/>
                <a:gd name="connsiteY157" fmla="*/ 3278603 h 4583787"/>
                <a:gd name="connsiteX158" fmla="*/ 3949900 w 4637313"/>
                <a:gd name="connsiteY158" fmla="*/ 3257373 h 4583787"/>
                <a:gd name="connsiteX159" fmla="*/ 3999481 w 4637313"/>
                <a:gd name="connsiteY159" fmla="*/ 3236836 h 4583787"/>
                <a:gd name="connsiteX160" fmla="*/ 4026775 w 4637313"/>
                <a:gd name="connsiteY160" fmla="*/ 3242346 h 4583787"/>
                <a:gd name="connsiteX161" fmla="*/ 4031247 w 4637313"/>
                <a:gd name="connsiteY161" fmla="*/ 3245362 h 4583787"/>
                <a:gd name="connsiteX162" fmla="*/ 4333140 w 4637313"/>
                <a:gd name="connsiteY162" fmla="*/ 2775777 h 4583787"/>
                <a:gd name="connsiteX163" fmla="*/ 4325612 w 4637313"/>
                <a:gd name="connsiteY163" fmla="*/ 2770704 h 4583787"/>
                <a:gd name="connsiteX164" fmla="*/ 408270 w 4637313"/>
                <a:gd name="connsiteY164" fmla="*/ 3490546 h 4583787"/>
                <a:gd name="connsiteX165" fmla="*/ 405888 w 4637313"/>
                <a:gd name="connsiteY165" fmla="*/ 3494079 h 4583787"/>
                <a:gd name="connsiteX166" fmla="*/ 399105 w 4637313"/>
                <a:gd name="connsiteY166" fmla="*/ 3498651 h 4583787"/>
                <a:gd name="connsiteX167" fmla="*/ 969381 w 4637313"/>
                <a:gd name="connsiteY167" fmla="*/ 4117365 h 4583787"/>
                <a:gd name="connsiteX168" fmla="*/ 978659 w 4637313"/>
                <a:gd name="connsiteY168" fmla="*/ 4115491 h 4583787"/>
                <a:gd name="connsiteX169" fmla="*/ 827033 w 4637313"/>
                <a:gd name="connsiteY169" fmla="*/ 3714498 h 4583787"/>
                <a:gd name="connsiteX170" fmla="*/ 802373 w 4637313"/>
                <a:gd name="connsiteY170" fmla="*/ 3719476 h 4583787"/>
                <a:gd name="connsiteX171" fmla="*/ 732256 w 4637313"/>
                <a:gd name="connsiteY171" fmla="*/ 3649358 h 4583787"/>
                <a:gd name="connsiteX172" fmla="*/ 736252 w 4637313"/>
                <a:gd name="connsiteY172" fmla="*/ 3629563 h 4583787"/>
                <a:gd name="connsiteX173" fmla="*/ 4557448 w 4637313"/>
                <a:gd name="connsiteY173" fmla="*/ 2383908 h 4583787"/>
                <a:gd name="connsiteX174" fmla="*/ 4395981 w 4637313"/>
                <a:gd name="connsiteY174" fmla="*/ 2686633 h 4583787"/>
                <a:gd name="connsiteX175" fmla="*/ 4404172 w 4637313"/>
                <a:gd name="connsiteY175" fmla="*/ 2692143 h 4583787"/>
                <a:gd name="connsiteX176" fmla="*/ 4420416 w 4637313"/>
                <a:gd name="connsiteY176" fmla="*/ 2731527 h 4583787"/>
                <a:gd name="connsiteX177" fmla="*/ 4386496 w 4637313"/>
                <a:gd name="connsiteY177" fmla="*/ 2782569 h 4583787"/>
                <a:gd name="connsiteX178" fmla="*/ 4366900 w 4637313"/>
                <a:gd name="connsiteY178" fmla="*/ 2786496 h 4583787"/>
                <a:gd name="connsiteX179" fmla="*/ 4388378 w 4637313"/>
                <a:gd name="connsiteY179" fmla="*/ 3161647 h 4583787"/>
                <a:gd name="connsiteX180" fmla="*/ 4393374 w 4637313"/>
                <a:gd name="connsiteY180" fmla="*/ 3162654 h 4583787"/>
                <a:gd name="connsiteX181" fmla="*/ 4393759 w 4637313"/>
                <a:gd name="connsiteY181" fmla="*/ 3162914 h 4583787"/>
                <a:gd name="connsiteX182" fmla="*/ 4561154 w 4637313"/>
                <a:gd name="connsiteY182" fmla="*/ 2385915 h 4583787"/>
                <a:gd name="connsiteX183" fmla="*/ 4560114 w 4637313"/>
                <a:gd name="connsiteY183" fmla="*/ 2385705 h 4583787"/>
                <a:gd name="connsiteX184" fmla="*/ 2378065 w 4637313"/>
                <a:gd name="connsiteY184" fmla="*/ 2503381 h 4583787"/>
                <a:gd name="connsiteX185" fmla="*/ 2365939 w 4637313"/>
                <a:gd name="connsiteY185" fmla="*/ 2521366 h 4583787"/>
                <a:gd name="connsiteX186" fmla="*/ 2295866 w 4637313"/>
                <a:gd name="connsiteY186" fmla="*/ 2550391 h 4583787"/>
                <a:gd name="connsiteX187" fmla="*/ 2281425 w 4637313"/>
                <a:gd name="connsiteY187" fmla="*/ 2547475 h 4583787"/>
                <a:gd name="connsiteX188" fmla="*/ 1966375 w 4637313"/>
                <a:gd name="connsiteY188" fmla="*/ 3442867 h 4583787"/>
                <a:gd name="connsiteX189" fmla="*/ 1979671 w 4637313"/>
                <a:gd name="connsiteY189" fmla="*/ 3451831 h 4583787"/>
                <a:gd name="connsiteX190" fmla="*/ 1994697 w 4637313"/>
                <a:gd name="connsiteY190" fmla="*/ 3474119 h 4583787"/>
                <a:gd name="connsiteX191" fmla="*/ 1996847 w 4637313"/>
                <a:gd name="connsiteY191" fmla="*/ 3484769 h 4583787"/>
                <a:gd name="connsiteX192" fmla="*/ 3446530 w 4637313"/>
                <a:gd name="connsiteY192" fmla="*/ 3091620 h 4583787"/>
                <a:gd name="connsiteX193" fmla="*/ 3441349 w 4637313"/>
                <a:gd name="connsiteY193" fmla="*/ 3065984 h 4583787"/>
                <a:gd name="connsiteX194" fmla="*/ 3448654 w 4637313"/>
                <a:gd name="connsiteY194" fmla="*/ 3029840 h 4583787"/>
                <a:gd name="connsiteX195" fmla="*/ 2959448 w 4637313"/>
                <a:gd name="connsiteY195" fmla="*/ 2789229 h 4583787"/>
                <a:gd name="connsiteX196" fmla="*/ 405607 w 4637313"/>
                <a:gd name="connsiteY196" fmla="*/ 2793510 h 4583787"/>
                <a:gd name="connsiteX197" fmla="*/ 401718 w 4637313"/>
                <a:gd name="connsiteY197" fmla="*/ 2796132 h 4583787"/>
                <a:gd name="connsiteX198" fmla="*/ 391554 w 4637313"/>
                <a:gd name="connsiteY198" fmla="*/ 2798184 h 4583787"/>
                <a:gd name="connsiteX199" fmla="*/ 368671 w 4637313"/>
                <a:gd name="connsiteY199" fmla="*/ 3399674 h 4583787"/>
                <a:gd name="connsiteX200" fmla="*/ 388282 w 4637313"/>
                <a:gd name="connsiteY200" fmla="*/ 3403661 h 4583787"/>
                <a:gd name="connsiteX201" fmla="*/ 422104 w 4637313"/>
                <a:gd name="connsiteY201" fmla="*/ 3454902 h 4583787"/>
                <a:gd name="connsiteX202" fmla="*/ 417754 w 4637313"/>
                <a:gd name="connsiteY202" fmla="*/ 3476473 h 4583787"/>
                <a:gd name="connsiteX203" fmla="*/ 414056 w 4637313"/>
                <a:gd name="connsiteY203" fmla="*/ 3481961 h 4583787"/>
                <a:gd name="connsiteX204" fmla="*/ 739204 w 4637313"/>
                <a:gd name="connsiteY204" fmla="*/ 3619932 h 4583787"/>
                <a:gd name="connsiteX205" fmla="*/ 752792 w 4637313"/>
                <a:gd name="connsiteY205" fmla="*/ 3599778 h 4583787"/>
                <a:gd name="connsiteX206" fmla="*/ 772500 w 4637313"/>
                <a:gd name="connsiteY206" fmla="*/ 3586490 h 4583787"/>
                <a:gd name="connsiteX207" fmla="*/ 967330 w 4637313"/>
                <a:gd name="connsiteY207" fmla="*/ 2503487 h 4583787"/>
                <a:gd name="connsiteX208" fmla="*/ 965687 w 4637313"/>
                <a:gd name="connsiteY208" fmla="*/ 2505922 h 4583787"/>
                <a:gd name="connsiteX209" fmla="*/ 934186 w 4637313"/>
                <a:gd name="connsiteY209" fmla="*/ 2527169 h 4583787"/>
                <a:gd name="connsiteX210" fmla="*/ 902438 w 4637313"/>
                <a:gd name="connsiteY210" fmla="*/ 2533587 h 4583787"/>
                <a:gd name="connsiteX211" fmla="*/ 820778 w 4637313"/>
                <a:gd name="connsiteY211" fmla="*/ 3582957 h 4583787"/>
                <a:gd name="connsiteX212" fmla="*/ 829666 w 4637313"/>
                <a:gd name="connsiteY212" fmla="*/ 3584751 h 4583787"/>
                <a:gd name="connsiteX213" fmla="*/ 866980 w 4637313"/>
                <a:gd name="connsiteY213" fmla="*/ 3622065 h 4583787"/>
                <a:gd name="connsiteX214" fmla="*/ 871047 w 4637313"/>
                <a:gd name="connsiteY214" fmla="*/ 3642212 h 4583787"/>
                <a:gd name="connsiteX215" fmla="*/ 1861897 w 4637313"/>
                <a:gd name="connsiteY215" fmla="*/ 3510944 h 4583787"/>
                <a:gd name="connsiteX216" fmla="*/ 1859973 w 4637313"/>
                <a:gd name="connsiteY216" fmla="*/ 3501412 h 4583787"/>
                <a:gd name="connsiteX217" fmla="*/ 1865482 w 4637313"/>
                <a:gd name="connsiteY217" fmla="*/ 3474118 h 4583787"/>
                <a:gd name="connsiteX218" fmla="*/ 1880157 w 4637313"/>
                <a:gd name="connsiteY218" fmla="*/ 3452353 h 4583787"/>
                <a:gd name="connsiteX219" fmla="*/ 816005 w 4637313"/>
                <a:gd name="connsiteY219" fmla="*/ 2491740 h 4583787"/>
                <a:gd name="connsiteX220" fmla="*/ 493522 w 4637313"/>
                <a:gd name="connsiteY220" fmla="*/ 2686825 h 4583787"/>
                <a:gd name="connsiteX221" fmla="*/ 441836 w 4637313"/>
                <a:gd name="connsiteY221" fmla="*/ 2718120 h 4583787"/>
                <a:gd name="connsiteX222" fmla="*/ 444542 w 4637313"/>
                <a:gd name="connsiteY222" fmla="*/ 2731525 h 4583787"/>
                <a:gd name="connsiteX223" fmla="*/ 424006 w 4637313"/>
                <a:gd name="connsiteY223" fmla="*/ 2781106 h 4583787"/>
                <a:gd name="connsiteX224" fmla="*/ 414097 w 4637313"/>
                <a:gd name="connsiteY224" fmla="*/ 2787786 h 4583787"/>
                <a:gd name="connsiteX225" fmla="*/ 782079 w 4637313"/>
                <a:gd name="connsiteY225" fmla="*/ 3583338 h 4583787"/>
                <a:gd name="connsiteX226" fmla="*/ 802373 w 4637313"/>
                <a:gd name="connsiteY226" fmla="*/ 3579241 h 4583787"/>
                <a:gd name="connsiteX227" fmla="*/ 810609 w 4637313"/>
                <a:gd name="connsiteY227" fmla="*/ 3580904 h 4583787"/>
                <a:gd name="connsiteX228" fmla="*/ 891912 w 4637313"/>
                <a:gd name="connsiteY228" fmla="*/ 2534211 h 4583787"/>
                <a:gd name="connsiteX229" fmla="*/ 857072 w 4637313"/>
                <a:gd name="connsiteY229" fmla="*/ 2527170 h 4583787"/>
                <a:gd name="connsiteX230" fmla="*/ 825570 w 4637313"/>
                <a:gd name="connsiteY230" fmla="*/ 2505922 h 4583787"/>
                <a:gd name="connsiteX231" fmla="*/ 994153 w 4637313"/>
                <a:gd name="connsiteY231" fmla="*/ 2438709 h 4583787"/>
                <a:gd name="connsiteX232" fmla="*/ 986935 w 4637313"/>
                <a:gd name="connsiteY232" fmla="*/ 2474421 h 4583787"/>
                <a:gd name="connsiteX233" fmla="*/ 973087 w 4637313"/>
                <a:gd name="connsiteY233" fmla="*/ 2494951 h 4583787"/>
                <a:gd name="connsiteX234" fmla="*/ 1888484 w 4637313"/>
                <a:gd name="connsiteY234" fmla="*/ 3446454 h 4583787"/>
                <a:gd name="connsiteX235" fmla="*/ 1902797 w 4637313"/>
                <a:gd name="connsiteY235" fmla="*/ 3436804 h 4583787"/>
                <a:gd name="connsiteX236" fmla="*/ 1930090 w 4637313"/>
                <a:gd name="connsiteY236" fmla="*/ 3431295 h 4583787"/>
                <a:gd name="connsiteX237" fmla="*/ 1957383 w 4637313"/>
                <a:gd name="connsiteY237" fmla="*/ 3436804 h 4583787"/>
                <a:gd name="connsiteX238" fmla="*/ 1957460 w 4637313"/>
                <a:gd name="connsiteY238" fmla="*/ 3436856 h 4583787"/>
                <a:gd name="connsiteX239" fmla="*/ 2271088 w 4637313"/>
                <a:gd name="connsiteY239" fmla="*/ 2545389 h 4583787"/>
                <a:gd name="connsiteX240" fmla="*/ 2257292 w 4637313"/>
                <a:gd name="connsiteY240" fmla="*/ 2542603 h 4583787"/>
                <a:gd name="connsiteX241" fmla="*/ 2204554 w 4637313"/>
                <a:gd name="connsiteY241" fmla="*/ 2489866 h 4583787"/>
                <a:gd name="connsiteX242" fmla="*/ 2199539 w 4637313"/>
                <a:gd name="connsiteY242" fmla="*/ 2465021 h 4583787"/>
                <a:gd name="connsiteX243" fmla="*/ 106569 w 4637313"/>
                <a:gd name="connsiteY243" fmla="*/ 2574214 h 4583787"/>
                <a:gd name="connsiteX244" fmla="*/ 94804 w 4637313"/>
                <a:gd name="connsiteY244" fmla="*/ 2591670 h 4583787"/>
                <a:gd name="connsiteX245" fmla="*/ 85837 w 4637313"/>
                <a:gd name="connsiteY245" fmla="*/ 2597714 h 4583787"/>
                <a:gd name="connsiteX246" fmla="*/ 346572 w 4637313"/>
                <a:gd name="connsiteY246" fmla="*/ 3403343 h 4583787"/>
                <a:gd name="connsiteX247" fmla="*/ 358449 w 4637313"/>
                <a:gd name="connsiteY247" fmla="*/ 3400944 h 4583787"/>
                <a:gd name="connsiteX248" fmla="*/ 381063 w 4637313"/>
                <a:gd name="connsiteY248" fmla="*/ 2800302 h 4583787"/>
                <a:gd name="connsiteX249" fmla="*/ 374425 w 4637313"/>
                <a:gd name="connsiteY249" fmla="*/ 2801642 h 4583787"/>
                <a:gd name="connsiteX250" fmla="*/ 304308 w 4637313"/>
                <a:gd name="connsiteY250" fmla="*/ 2731525 h 4583787"/>
                <a:gd name="connsiteX251" fmla="*/ 309817 w 4637313"/>
                <a:gd name="connsiteY251" fmla="*/ 2704232 h 4583787"/>
                <a:gd name="connsiteX252" fmla="*/ 311263 w 4637313"/>
                <a:gd name="connsiteY252" fmla="*/ 2702089 h 4583787"/>
                <a:gd name="connsiteX253" fmla="*/ 3281776 w 4637313"/>
                <a:gd name="connsiteY253" fmla="*/ 1887104 h 4583787"/>
                <a:gd name="connsiteX254" fmla="*/ 2388453 w 4637313"/>
                <a:gd name="connsiteY254" fmla="*/ 2419038 h 4583787"/>
                <a:gd name="connsiteX255" fmla="*/ 2394964 w 4637313"/>
                <a:gd name="connsiteY255" fmla="*/ 2451292 h 4583787"/>
                <a:gd name="connsiteX256" fmla="*/ 2387177 w 4637313"/>
                <a:gd name="connsiteY256" fmla="*/ 2489866 h 4583787"/>
                <a:gd name="connsiteX257" fmla="*/ 2383807 w 4637313"/>
                <a:gd name="connsiteY257" fmla="*/ 2494865 h 4583787"/>
                <a:gd name="connsiteX258" fmla="*/ 3453579 w 4637313"/>
                <a:gd name="connsiteY258" fmla="*/ 3020847 h 4583787"/>
                <a:gd name="connsiteX259" fmla="*/ 3470388 w 4637313"/>
                <a:gd name="connsiteY259" fmla="*/ 2995925 h 4583787"/>
                <a:gd name="connsiteX260" fmla="*/ 3501890 w 4637313"/>
                <a:gd name="connsiteY260" fmla="*/ 2974678 h 4583787"/>
                <a:gd name="connsiteX261" fmla="*/ 3521519 w 4637313"/>
                <a:gd name="connsiteY261" fmla="*/ 2970711 h 4583787"/>
                <a:gd name="connsiteX262" fmla="*/ 3343674 w 4637313"/>
                <a:gd name="connsiteY262" fmla="*/ 1904254 h 4583787"/>
                <a:gd name="connsiteX263" fmla="*/ 3330329 w 4637313"/>
                <a:gd name="connsiteY263" fmla="*/ 1906948 h 4583787"/>
                <a:gd name="connsiteX264" fmla="*/ 3303036 w 4637313"/>
                <a:gd name="connsiteY264" fmla="*/ 1901438 h 4583787"/>
                <a:gd name="connsiteX265" fmla="*/ 4298658 w 4637313"/>
                <a:gd name="connsiteY265" fmla="*/ 1664149 h 4583787"/>
                <a:gd name="connsiteX266" fmla="*/ 4360464 w 4637313"/>
                <a:gd name="connsiteY266" fmla="*/ 2676779 h 4583787"/>
                <a:gd name="connsiteX267" fmla="*/ 4364789 w 4637313"/>
                <a:gd name="connsiteY267" fmla="*/ 2675899 h 4583787"/>
                <a:gd name="connsiteX268" fmla="*/ 4386496 w 4637313"/>
                <a:gd name="connsiteY268" fmla="*/ 2680253 h 4583787"/>
                <a:gd name="connsiteX269" fmla="*/ 4387464 w 4637313"/>
                <a:gd name="connsiteY269" fmla="*/ 2680903 h 4583787"/>
                <a:gd name="connsiteX270" fmla="*/ 4548894 w 4637313"/>
                <a:gd name="connsiteY270" fmla="*/ 2378143 h 4583787"/>
                <a:gd name="connsiteX271" fmla="*/ 4542508 w 4637313"/>
                <a:gd name="connsiteY271" fmla="*/ 2373839 h 4583787"/>
                <a:gd name="connsiteX272" fmla="*/ 4526294 w 4637313"/>
                <a:gd name="connsiteY272" fmla="*/ 2334660 h 4583787"/>
                <a:gd name="connsiteX273" fmla="*/ 4542507 w 4637313"/>
                <a:gd name="connsiteY273" fmla="*/ 2295367 h 4583787"/>
                <a:gd name="connsiteX274" fmla="*/ 4552157 w 4637313"/>
                <a:gd name="connsiteY274" fmla="*/ 2288820 h 4583787"/>
                <a:gd name="connsiteX275" fmla="*/ 4299865 w 4637313"/>
                <a:gd name="connsiteY275" fmla="*/ 1663907 h 4583787"/>
                <a:gd name="connsiteX276" fmla="*/ 4278551 w 4637313"/>
                <a:gd name="connsiteY276" fmla="*/ 1665173 h 4583787"/>
                <a:gd name="connsiteX277" fmla="*/ 3593879 w 4637313"/>
                <a:gd name="connsiteY277" fmla="*/ 2984710 h 4583787"/>
                <a:gd name="connsiteX278" fmla="*/ 3610507 w 4637313"/>
                <a:gd name="connsiteY278" fmla="*/ 2995925 h 4583787"/>
                <a:gd name="connsiteX279" fmla="*/ 3631753 w 4637313"/>
                <a:gd name="connsiteY279" fmla="*/ 3027426 h 4583787"/>
                <a:gd name="connsiteX280" fmla="*/ 3632203 w 4637313"/>
                <a:gd name="connsiteY280" fmla="*/ 3029651 h 4583787"/>
                <a:gd name="connsiteX281" fmla="*/ 4315814 w 4637313"/>
                <a:gd name="connsiteY281" fmla="*/ 2756166 h 4583787"/>
                <a:gd name="connsiteX282" fmla="*/ 4313747 w 4637313"/>
                <a:gd name="connsiteY282" fmla="*/ 2753098 h 4583787"/>
                <a:gd name="connsiteX283" fmla="*/ 4309397 w 4637313"/>
                <a:gd name="connsiteY283" fmla="*/ 2731527 h 4583787"/>
                <a:gd name="connsiteX284" fmla="*/ 4343217 w 4637313"/>
                <a:gd name="connsiteY284" fmla="*/ 2680285 h 4583787"/>
                <a:gd name="connsiteX285" fmla="*/ 4350260 w 4637313"/>
                <a:gd name="connsiteY285" fmla="*/ 2678853 h 4583787"/>
                <a:gd name="connsiteX286" fmla="*/ 4288538 w 4637313"/>
                <a:gd name="connsiteY286" fmla="*/ 1666176 h 4583787"/>
                <a:gd name="connsiteX287" fmla="*/ 4286025 w 4637313"/>
                <a:gd name="connsiteY287" fmla="*/ 1666680 h 4583787"/>
                <a:gd name="connsiteX288" fmla="*/ 4243458 w 4637313"/>
                <a:gd name="connsiteY288" fmla="*/ 1645436 h 4583787"/>
                <a:gd name="connsiteX289" fmla="*/ 3400184 w 4637313"/>
                <a:gd name="connsiteY289" fmla="*/ 1838131 h 4583787"/>
                <a:gd name="connsiteX290" fmla="*/ 3394936 w 4637313"/>
                <a:gd name="connsiteY290" fmla="*/ 1864123 h 4583787"/>
                <a:gd name="connsiteX291" fmla="*/ 3357622 w 4637313"/>
                <a:gd name="connsiteY291" fmla="*/ 1901438 h 4583787"/>
                <a:gd name="connsiteX292" fmla="*/ 3353949 w 4637313"/>
                <a:gd name="connsiteY292" fmla="*/ 1902180 h 4583787"/>
                <a:gd name="connsiteX293" fmla="*/ 3402901 w 4637313"/>
                <a:gd name="connsiteY293" fmla="*/ 2196178 h 4583787"/>
                <a:gd name="connsiteX294" fmla="*/ 3531696 w 4637313"/>
                <a:gd name="connsiteY294" fmla="*/ 2968654 h 4583787"/>
                <a:gd name="connsiteX295" fmla="*/ 3540447 w 4637313"/>
                <a:gd name="connsiteY295" fmla="*/ 2966885 h 4583787"/>
                <a:gd name="connsiteX296" fmla="*/ 3579005 w 4637313"/>
                <a:gd name="connsiteY296" fmla="*/ 2974678 h 4583787"/>
                <a:gd name="connsiteX297" fmla="*/ 3585225 w 4637313"/>
                <a:gd name="connsiteY297" fmla="*/ 2978873 h 4583787"/>
                <a:gd name="connsiteX298" fmla="*/ 4268028 w 4637313"/>
                <a:gd name="connsiteY298" fmla="*/ 1663051 h 4583787"/>
                <a:gd name="connsiteX299" fmla="*/ 4264454 w 4637313"/>
                <a:gd name="connsiteY299" fmla="*/ 1662330 h 4583787"/>
                <a:gd name="connsiteX300" fmla="*/ 4246848 w 4637313"/>
                <a:gd name="connsiteY300" fmla="*/ 1650465 h 4583787"/>
                <a:gd name="connsiteX301" fmla="*/ 4380779 w 4637313"/>
                <a:gd name="connsiteY301" fmla="*/ 1471232 h 4583787"/>
                <a:gd name="connsiteX302" fmla="*/ 4326553 w 4637313"/>
                <a:gd name="connsiteY302" fmla="*/ 1573695 h 4583787"/>
                <a:gd name="connsiteX303" fmla="*/ 4337299 w 4637313"/>
                <a:gd name="connsiteY303" fmla="*/ 1589679 h 4583787"/>
                <a:gd name="connsiteX304" fmla="*/ 4341653 w 4637313"/>
                <a:gd name="connsiteY304" fmla="*/ 1611288 h 4583787"/>
                <a:gd name="connsiteX305" fmla="*/ 4325408 w 4637313"/>
                <a:gd name="connsiteY305" fmla="*/ 1650465 h 4583787"/>
                <a:gd name="connsiteX306" fmla="*/ 4309721 w 4637313"/>
                <a:gd name="connsiteY306" fmla="*/ 1660995 h 4583787"/>
                <a:gd name="connsiteX307" fmla="*/ 4560956 w 4637313"/>
                <a:gd name="connsiteY307" fmla="*/ 2283250 h 4583787"/>
                <a:gd name="connsiteX308" fmla="*/ 4562460 w 4637313"/>
                <a:gd name="connsiteY308" fmla="*/ 2282944 h 4583787"/>
                <a:gd name="connsiteX309" fmla="*/ 4422350 w 4637313"/>
                <a:gd name="connsiteY309" fmla="*/ 1477099 h 4583787"/>
                <a:gd name="connsiteX310" fmla="*/ 4411771 w 4637313"/>
                <a:gd name="connsiteY310" fmla="*/ 1479235 h 4583787"/>
                <a:gd name="connsiteX311" fmla="*/ 4384477 w 4637313"/>
                <a:gd name="connsiteY311" fmla="*/ 1473725 h 4583787"/>
                <a:gd name="connsiteX312" fmla="*/ 294825 w 4637313"/>
                <a:gd name="connsiteY312" fmla="*/ 1828519 h 4583787"/>
                <a:gd name="connsiteX313" fmla="*/ 287315 w 4637313"/>
                <a:gd name="connsiteY313" fmla="*/ 1833614 h 4583787"/>
                <a:gd name="connsiteX314" fmla="*/ 265750 w 4637313"/>
                <a:gd name="connsiteY314" fmla="*/ 1837999 h 4583787"/>
                <a:gd name="connsiteX315" fmla="*/ 381901 w 4637313"/>
                <a:gd name="connsiteY315" fmla="*/ 2662917 h 4583787"/>
                <a:gd name="connsiteX316" fmla="*/ 401719 w 4637313"/>
                <a:gd name="connsiteY316" fmla="*/ 2666918 h 4583787"/>
                <a:gd name="connsiteX317" fmla="*/ 439033 w 4637313"/>
                <a:gd name="connsiteY317" fmla="*/ 2704232 h 4583787"/>
                <a:gd name="connsiteX318" fmla="*/ 439639 w 4637313"/>
                <a:gd name="connsiteY318" fmla="*/ 2707239 h 4583787"/>
                <a:gd name="connsiteX319" fmla="*/ 810094 w 4637313"/>
                <a:gd name="connsiteY319" fmla="*/ 2482976 h 4583787"/>
                <a:gd name="connsiteX320" fmla="*/ 804323 w 4637313"/>
                <a:gd name="connsiteY320" fmla="*/ 2474421 h 4583787"/>
                <a:gd name="connsiteX321" fmla="*/ 796530 w 4637313"/>
                <a:gd name="connsiteY321" fmla="*/ 2435864 h 4583787"/>
                <a:gd name="connsiteX322" fmla="*/ 825570 w 4637313"/>
                <a:gd name="connsiteY322" fmla="*/ 2365805 h 4583787"/>
                <a:gd name="connsiteX323" fmla="*/ 829477 w 4637313"/>
                <a:gd name="connsiteY323" fmla="*/ 2363170 h 4583787"/>
                <a:gd name="connsiteX324" fmla="*/ 2099538 w 4637313"/>
                <a:gd name="connsiteY324" fmla="*/ 1459860 h 4583787"/>
                <a:gd name="connsiteX325" fmla="*/ 975553 w 4637313"/>
                <a:gd name="connsiteY325" fmla="*/ 2380432 h 4583787"/>
                <a:gd name="connsiteX326" fmla="*/ 986935 w 4637313"/>
                <a:gd name="connsiteY326" fmla="*/ 2397307 h 4583787"/>
                <a:gd name="connsiteX327" fmla="*/ 993213 w 4637313"/>
                <a:gd name="connsiteY327" fmla="*/ 2428370 h 4583787"/>
                <a:gd name="connsiteX328" fmla="*/ 2197447 w 4637313"/>
                <a:gd name="connsiteY328" fmla="*/ 2454659 h 4583787"/>
                <a:gd name="connsiteX329" fmla="*/ 2196767 w 4637313"/>
                <a:gd name="connsiteY329" fmla="*/ 2451292 h 4583787"/>
                <a:gd name="connsiteX330" fmla="*/ 2257293 w 4637313"/>
                <a:gd name="connsiteY330" fmla="*/ 2359981 h 4583787"/>
                <a:gd name="connsiteX331" fmla="*/ 2288361 w 4637313"/>
                <a:gd name="connsiteY331" fmla="*/ 2353708 h 4583787"/>
                <a:gd name="connsiteX332" fmla="*/ 2244484 w 4637313"/>
                <a:gd name="connsiteY332" fmla="*/ 1967151 h 4583787"/>
                <a:gd name="connsiteX333" fmla="*/ 2189083 w 4637313"/>
                <a:gd name="connsiteY333" fmla="*/ 1479688 h 4583787"/>
                <a:gd name="connsiteX334" fmla="*/ 2163580 w 4637313"/>
                <a:gd name="connsiteY334" fmla="*/ 1484843 h 4583787"/>
                <a:gd name="connsiteX335" fmla="*/ 2125024 w 4637313"/>
                <a:gd name="connsiteY335" fmla="*/ 1477050 h 4583787"/>
                <a:gd name="connsiteX336" fmla="*/ 243953 w 4637313"/>
                <a:gd name="connsiteY336" fmla="*/ 1833524 h 4583787"/>
                <a:gd name="connsiteX337" fmla="*/ 76957 w 4637313"/>
                <a:gd name="connsiteY337" fmla="*/ 2501301 h 4583787"/>
                <a:gd name="connsiteX338" fmla="*/ 77198 w 4637313"/>
                <a:gd name="connsiteY338" fmla="*/ 2501351 h 4583787"/>
                <a:gd name="connsiteX339" fmla="*/ 111019 w 4637313"/>
                <a:gd name="connsiteY339" fmla="*/ 2552491 h 4583787"/>
                <a:gd name="connsiteX340" fmla="*/ 108776 w 4637313"/>
                <a:gd name="connsiteY340" fmla="*/ 2563615 h 4583787"/>
                <a:gd name="connsiteX341" fmla="*/ 316934 w 4637313"/>
                <a:gd name="connsiteY341" fmla="*/ 2693678 h 4583787"/>
                <a:gd name="connsiteX342" fmla="*/ 324844 w 4637313"/>
                <a:gd name="connsiteY342" fmla="*/ 2681945 h 4583787"/>
                <a:gd name="connsiteX343" fmla="*/ 347132 w 4637313"/>
                <a:gd name="connsiteY343" fmla="*/ 2666917 h 4583787"/>
                <a:gd name="connsiteX344" fmla="*/ 371671 w 4637313"/>
                <a:gd name="connsiteY344" fmla="*/ 2661963 h 4583787"/>
                <a:gd name="connsiteX345" fmla="*/ 255222 w 4637313"/>
                <a:gd name="connsiteY345" fmla="*/ 1835880 h 4583787"/>
                <a:gd name="connsiteX346" fmla="*/ 244135 w 4637313"/>
                <a:gd name="connsiteY346" fmla="*/ 1833647 h 4583787"/>
                <a:gd name="connsiteX347" fmla="*/ 2255948 w 4637313"/>
                <a:gd name="connsiteY347" fmla="*/ 1419042 h 4583787"/>
                <a:gd name="connsiteX348" fmla="*/ 2254886 w 4637313"/>
                <a:gd name="connsiteY348" fmla="*/ 1424302 h 4583787"/>
                <a:gd name="connsiteX349" fmla="*/ 2202137 w 4637313"/>
                <a:gd name="connsiteY349" fmla="*/ 1477050 h 4583787"/>
                <a:gd name="connsiteX350" fmla="*/ 2199223 w 4637313"/>
                <a:gd name="connsiteY350" fmla="*/ 1477639 h 4583787"/>
                <a:gd name="connsiteX351" fmla="*/ 2298664 w 4637313"/>
                <a:gd name="connsiteY351" fmla="*/ 2352758 h 4583787"/>
                <a:gd name="connsiteX352" fmla="*/ 2334440 w 4637313"/>
                <a:gd name="connsiteY352" fmla="*/ 2359981 h 4583787"/>
                <a:gd name="connsiteX353" fmla="*/ 2365940 w 4637313"/>
                <a:gd name="connsiteY353" fmla="*/ 2381218 h 4583787"/>
                <a:gd name="connsiteX354" fmla="*/ 2384761 w 4637313"/>
                <a:gd name="connsiteY354" fmla="*/ 2409135 h 4583787"/>
                <a:gd name="connsiteX355" fmla="*/ 2819555 w 4637313"/>
                <a:gd name="connsiteY355" fmla="*/ 2150310 h 4583787"/>
                <a:gd name="connsiteX356" fmla="*/ 3275601 w 4637313"/>
                <a:gd name="connsiteY356" fmla="*/ 1878778 h 4583787"/>
                <a:gd name="connsiteX357" fmla="*/ 3265721 w 4637313"/>
                <a:gd name="connsiteY357" fmla="*/ 1864123 h 4583787"/>
                <a:gd name="connsiteX358" fmla="*/ 3260212 w 4637313"/>
                <a:gd name="connsiteY358" fmla="*/ 1836831 h 4583787"/>
                <a:gd name="connsiteX359" fmla="*/ 3263224 w 4637313"/>
                <a:gd name="connsiteY359" fmla="*/ 1821912 h 4583787"/>
                <a:gd name="connsiteX360" fmla="*/ 3866338 w 4637313"/>
                <a:gd name="connsiteY360" fmla="*/ 1007332 h 4583787"/>
                <a:gd name="connsiteX361" fmla="*/ 3855485 w 4637313"/>
                <a:gd name="connsiteY361" fmla="*/ 1014669 h 4583787"/>
                <a:gd name="connsiteX362" fmla="*/ 3828160 w 4637313"/>
                <a:gd name="connsiteY362" fmla="*/ 1020202 h 4583787"/>
                <a:gd name="connsiteX363" fmla="*/ 3817021 w 4637313"/>
                <a:gd name="connsiteY363" fmla="*/ 1017952 h 4583787"/>
                <a:gd name="connsiteX364" fmla="*/ 3379292 w 4637313"/>
                <a:gd name="connsiteY364" fmla="*/ 1786833 h 4583787"/>
                <a:gd name="connsiteX365" fmla="*/ 3379910 w 4637313"/>
                <a:gd name="connsiteY365" fmla="*/ 1787250 h 4583787"/>
                <a:gd name="connsiteX366" fmla="*/ 3394937 w 4637313"/>
                <a:gd name="connsiteY366" fmla="*/ 1809537 h 4583787"/>
                <a:gd name="connsiteX367" fmla="*/ 3398650 w 4637313"/>
                <a:gd name="connsiteY367" fmla="*/ 1827933 h 4583787"/>
                <a:gd name="connsiteX368" fmla="*/ 4237257 w 4637313"/>
                <a:gd name="connsiteY368" fmla="*/ 1636233 h 4583787"/>
                <a:gd name="connsiteX369" fmla="*/ 4234983 w 4637313"/>
                <a:gd name="connsiteY369" fmla="*/ 1632859 h 4583787"/>
                <a:gd name="connsiteX370" fmla="*/ 4230633 w 4637313"/>
                <a:gd name="connsiteY370" fmla="*/ 1611288 h 4583787"/>
                <a:gd name="connsiteX371" fmla="*/ 4234983 w 4637313"/>
                <a:gd name="connsiteY371" fmla="*/ 1589679 h 4583787"/>
                <a:gd name="connsiteX372" fmla="*/ 4246800 w 4637313"/>
                <a:gd name="connsiteY372" fmla="*/ 1572065 h 4583787"/>
                <a:gd name="connsiteX373" fmla="*/ 3879290 w 4637313"/>
                <a:gd name="connsiteY373" fmla="*/ 997345 h 4583787"/>
                <a:gd name="connsiteX374" fmla="*/ 3877769 w 4637313"/>
                <a:gd name="connsiteY374" fmla="*/ 999604 h 4583787"/>
                <a:gd name="connsiteX375" fmla="*/ 3874831 w 4637313"/>
                <a:gd name="connsiteY375" fmla="*/ 1001590 h 4583787"/>
                <a:gd name="connsiteX376" fmla="*/ 4255204 w 4637313"/>
                <a:gd name="connsiteY376" fmla="*/ 1566323 h 4583787"/>
                <a:gd name="connsiteX377" fmla="*/ 4264453 w 4637313"/>
                <a:gd name="connsiteY377" fmla="*/ 1560047 h 4583787"/>
                <a:gd name="connsiteX378" fmla="*/ 4286025 w 4637313"/>
                <a:gd name="connsiteY378" fmla="*/ 1555660 h 4583787"/>
                <a:gd name="connsiteX379" fmla="*/ 4307733 w 4637313"/>
                <a:gd name="connsiteY379" fmla="*/ 1560046 h 4583787"/>
                <a:gd name="connsiteX380" fmla="*/ 4318487 w 4637313"/>
                <a:gd name="connsiteY380" fmla="*/ 1567314 h 4583787"/>
                <a:gd name="connsiteX381" fmla="*/ 4372305 w 4637313"/>
                <a:gd name="connsiteY381" fmla="*/ 1465519 h 4583787"/>
                <a:gd name="connsiteX382" fmla="*/ 4362190 w 4637313"/>
                <a:gd name="connsiteY382" fmla="*/ 1458699 h 4583787"/>
                <a:gd name="connsiteX383" fmla="*/ 4341653 w 4637313"/>
                <a:gd name="connsiteY383" fmla="*/ 1409118 h 4583787"/>
                <a:gd name="connsiteX384" fmla="*/ 4347163 w 4637313"/>
                <a:gd name="connsiteY384" fmla="*/ 1381824 h 4583787"/>
                <a:gd name="connsiteX385" fmla="*/ 4359638 w 4637313"/>
                <a:gd name="connsiteY385" fmla="*/ 1363322 h 4583787"/>
                <a:gd name="connsiteX386" fmla="*/ 131300 w 4637313"/>
                <a:gd name="connsiteY386" fmla="*/ 1588417 h 4583787"/>
                <a:gd name="connsiteX387" fmla="*/ 70816 w 4637313"/>
                <a:gd name="connsiteY387" fmla="*/ 2483545 h 4583787"/>
                <a:gd name="connsiteX388" fmla="*/ 234804 w 4637313"/>
                <a:gd name="connsiteY388" fmla="*/ 1827374 h 4583787"/>
                <a:gd name="connsiteX389" fmla="*/ 226448 w 4637313"/>
                <a:gd name="connsiteY389" fmla="*/ 1821756 h 4583787"/>
                <a:gd name="connsiteX390" fmla="*/ 210116 w 4637313"/>
                <a:gd name="connsiteY390" fmla="*/ 1782373 h 4583787"/>
                <a:gd name="connsiteX391" fmla="*/ 226361 w 4637313"/>
                <a:gd name="connsiteY391" fmla="*/ 1743195 h 4583787"/>
                <a:gd name="connsiteX392" fmla="*/ 228142 w 4637313"/>
                <a:gd name="connsiteY392" fmla="*/ 1741999 h 4583787"/>
                <a:gd name="connsiteX393" fmla="*/ 149908 w 4637313"/>
                <a:gd name="connsiteY393" fmla="*/ 1585533 h 4583787"/>
                <a:gd name="connsiteX394" fmla="*/ 133453 w 4637313"/>
                <a:gd name="connsiteY394" fmla="*/ 1588851 h 4583787"/>
                <a:gd name="connsiteX395" fmla="*/ 819073 w 4637313"/>
                <a:gd name="connsiteY395" fmla="*/ 1390904 h 4583787"/>
                <a:gd name="connsiteX396" fmla="*/ 307337 w 4637313"/>
                <a:gd name="connsiteY396" fmla="*/ 1746893 h 4583787"/>
                <a:gd name="connsiteX397" fmla="*/ 316753 w 4637313"/>
                <a:gd name="connsiteY397" fmla="*/ 1760801 h 4583787"/>
                <a:gd name="connsiteX398" fmla="*/ 321136 w 4637313"/>
                <a:gd name="connsiteY398" fmla="*/ 1782373 h 4583787"/>
                <a:gd name="connsiteX399" fmla="*/ 304921 w 4637313"/>
                <a:gd name="connsiteY399" fmla="*/ 1821669 h 4583787"/>
                <a:gd name="connsiteX400" fmla="*/ 303459 w 4637313"/>
                <a:gd name="connsiteY400" fmla="*/ 1822661 h 4583787"/>
                <a:gd name="connsiteX401" fmla="*/ 838131 w 4637313"/>
                <a:gd name="connsiteY401" fmla="*/ 2357333 h 4583787"/>
                <a:gd name="connsiteX402" fmla="*/ 857071 w 4637313"/>
                <a:gd name="connsiteY402" fmla="*/ 2344559 h 4583787"/>
                <a:gd name="connsiteX403" fmla="*/ 895629 w 4637313"/>
                <a:gd name="connsiteY403" fmla="*/ 2336766 h 4583787"/>
                <a:gd name="connsiteX404" fmla="*/ 897789 w 4637313"/>
                <a:gd name="connsiteY404" fmla="*/ 2337202 h 4583787"/>
                <a:gd name="connsiteX405" fmla="*/ 874768 w 4637313"/>
                <a:gd name="connsiteY405" fmla="*/ 1416321 h 4583787"/>
                <a:gd name="connsiteX406" fmla="*/ 872254 w 4637313"/>
                <a:gd name="connsiteY406" fmla="*/ 1416830 h 4583787"/>
                <a:gd name="connsiteX407" fmla="*/ 822735 w 4637313"/>
                <a:gd name="connsiteY407" fmla="*/ 1396321 h 4583787"/>
                <a:gd name="connsiteX408" fmla="*/ 941572 w 4637313"/>
                <a:gd name="connsiteY408" fmla="*/ 1350675 h 4583787"/>
                <a:gd name="connsiteX409" fmla="*/ 936873 w 4637313"/>
                <a:gd name="connsiteY409" fmla="*/ 1373937 h 4583787"/>
                <a:gd name="connsiteX410" fmla="*/ 899579 w 4637313"/>
                <a:gd name="connsiteY410" fmla="*/ 1411297 h 4583787"/>
                <a:gd name="connsiteX411" fmla="*/ 884776 w 4637313"/>
                <a:gd name="connsiteY411" fmla="*/ 1414294 h 4583787"/>
                <a:gd name="connsiteX412" fmla="*/ 907955 w 4637313"/>
                <a:gd name="connsiteY412" fmla="*/ 2339257 h 4583787"/>
                <a:gd name="connsiteX413" fmla="*/ 934186 w 4637313"/>
                <a:gd name="connsiteY413" fmla="*/ 2344559 h 4583787"/>
                <a:gd name="connsiteX414" fmla="*/ 965687 w 4637313"/>
                <a:gd name="connsiteY414" fmla="*/ 2365805 h 4583787"/>
                <a:gd name="connsiteX415" fmla="*/ 969880 w 4637313"/>
                <a:gd name="connsiteY415" fmla="*/ 2372021 h 4583787"/>
                <a:gd name="connsiteX416" fmla="*/ 2091632 w 4637313"/>
                <a:gd name="connsiteY416" fmla="*/ 1453000 h 4583787"/>
                <a:gd name="connsiteX417" fmla="*/ 2072275 w 4637313"/>
                <a:gd name="connsiteY417" fmla="*/ 1424301 h 4583787"/>
                <a:gd name="connsiteX418" fmla="*/ 2064501 w 4637313"/>
                <a:gd name="connsiteY418" fmla="*/ 1385839 h 4583787"/>
                <a:gd name="connsiteX419" fmla="*/ 3852074 w 4637313"/>
                <a:gd name="connsiteY419" fmla="*/ 597200 h 4583787"/>
                <a:gd name="connsiteX420" fmla="*/ 3840985 w 4637313"/>
                <a:gd name="connsiteY420" fmla="*/ 604694 h 4583787"/>
                <a:gd name="connsiteX421" fmla="*/ 3835816 w 4637313"/>
                <a:gd name="connsiteY421" fmla="*/ 605738 h 4583787"/>
                <a:gd name="connsiteX422" fmla="*/ 3845010 w 4637313"/>
                <a:gd name="connsiteY422" fmla="*/ 883378 h 4583787"/>
                <a:gd name="connsiteX423" fmla="*/ 3855485 w 4637313"/>
                <a:gd name="connsiteY423" fmla="*/ 885500 h 4583787"/>
                <a:gd name="connsiteX424" fmla="*/ 3898278 w 4637313"/>
                <a:gd name="connsiteY424" fmla="*/ 950084 h 4583787"/>
                <a:gd name="connsiteX425" fmla="*/ 3892778 w 4637313"/>
                <a:gd name="connsiteY425" fmla="*/ 977309 h 4583787"/>
                <a:gd name="connsiteX426" fmla="*/ 3884988 w 4637313"/>
                <a:gd name="connsiteY426" fmla="*/ 988881 h 4583787"/>
                <a:gd name="connsiteX427" fmla="*/ 4367143 w 4637313"/>
                <a:gd name="connsiteY427" fmla="*/ 1356197 h 4583787"/>
                <a:gd name="connsiteX428" fmla="*/ 4374875 w 4637313"/>
                <a:gd name="connsiteY428" fmla="*/ 1350985 h 4583787"/>
                <a:gd name="connsiteX429" fmla="*/ 1449623 w 4637313"/>
                <a:gd name="connsiteY429" fmla="*/ 1018333 h 4583787"/>
                <a:gd name="connsiteX430" fmla="*/ 934907 w 4637313"/>
                <a:gd name="connsiteY430" fmla="*/ 1316607 h 4583787"/>
                <a:gd name="connsiteX431" fmla="*/ 936872 w 4637313"/>
                <a:gd name="connsiteY431" fmla="*/ 1319520 h 4583787"/>
                <a:gd name="connsiteX432" fmla="*/ 941146 w 4637313"/>
                <a:gd name="connsiteY432" fmla="*/ 1340652 h 4583787"/>
                <a:gd name="connsiteX433" fmla="*/ 2066466 w 4637313"/>
                <a:gd name="connsiteY433" fmla="*/ 1375924 h 4583787"/>
                <a:gd name="connsiteX434" fmla="*/ 2072275 w 4637313"/>
                <a:gd name="connsiteY434" fmla="*/ 1347187 h 4583787"/>
                <a:gd name="connsiteX435" fmla="*/ 2082836 w 4637313"/>
                <a:gd name="connsiteY435" fmla="*/ 1331529 h 4583787"/>
                <a:gd name="connsiteX436" fmla="*/ 1553609 w 4637313"/>
                <a:gd name="connsiteY436" fmla="*/ 1020593 h 4583787"/>
                <a:gd name="connsiteX437" fmla="*/ 1551959 w 4637313"/>
                <a:gd name="connsiteY437" fmla="*/ 1023040 h 4583787"/>
                <a:gd name="connsiteX438" fmla="*/ 1502377 w 4637313"/>
                <a:gd name="connsiteY438" fmla="*/ 1043577 h 4583787"/>
                <a:gd name="connsiteX439" fmla="*/ 1452797 w 4637313"/>
                <a:gd name="connsiteY439" fmla="*/ 1023041 h 4583787"/>
                <a:gd name="connsiteX440" fmla="*/ 2957839 w 4637313"/>
                <a:gd name="connsiteY440" fmla="*/ 705622 h 4583787"/>
                <a:gd name="connsiteX441" fmla="*/ 2801631 w 4637313"/>
                <a:gd name="connsiteY441" fmla="*/ 843909 h 4583787"/>
                <a:gd name="connsiteX442" fmla="*/ 2246779 w 4637313"/>
                <a:gd name="connsiteY442" fmla="*/ 1335167 h 4583787"/>
                <a:gd name="connsiteX443" fmla="*/ 2254886 w 4637313"/>
                <a:gd name="connsiteY443" fmla="*/ 1347187 h 4583787"/>
                <a:gd name="connsiteX444" fmla="*/ 2262679 w 4637313"/>
                <a:gd name="connsiteY444" fmla="*/ 1385744 h 4583787"/>
                <a:gd name="connsiteX445" fmla="*/ 2258037 w 4637313"/>
                <a:gd name="connsiteY445" fmla="*/ 1408710 h 4583787"/>
                <a:gd name="connsiteX446" fmla="*/ 3265295 w 4637313"/>
                <a:gd name="connsiteY446" fmla="*/ 1811655 h 4583787"/>
                <a:gd name="connsiteX447" fmla="*/ 3265722 w 4637313"/>
                <a:gd name="connsiteY447" fmla="*/ 1809537 h 4583787"/>
                <a:gd name="connsiteX448" fmla="*/ 3303036 w 4637313"/>
                <a:gd name="connsiteY448" fmla="*/ 1772223 h 4583787"/>
                <a:gd name="connsiteX449" fmla="*/ 3313168 w 4637313"/>
                <a:gd name="connsiteY449" fmla="*/ 1770178 h 4583787"/>
                <a:gd name="connsiteX450" fmla="*/ 3029056 w 4637313"/>
                <a:gd name="connsiteY450" fmla="*/ 728719 h 4583787"/>
                <a:gd name="connsiteX451" fmla="*/ 3011531 w 4637313"/>
                <a:gd name="connsiteY451" fmla="*/ 732257 h 4583787"/>
                <a:gd name="connsiteX452" fmla="*/ 2961951 w 4637313"/>
                <a:gd name="connsiteY452" fmla="*/ 711720 h 4583787"/>
                <a:gd name="connsiteX453" fmla="*/ 3078019 w 4637313"/>
                <a:gd name="connsiteY453" fmla="*/ 680115 h 4583787"/>
                <a:gd name="connsiteX454" fmla="*/ 3076138 w 4637313"/>
                <a:gd name="connsiteY454" fmla="*/ 689433 h 4583787"/>
                <a:gd name="connsiteX455" fmla="*/ 3061112 w 4637313"/>
                <a:gd name="connsiteY455" fmla="*/ 711720 h 4583787"/>
                <a:gd name="connsiteX456" fmla="*/ 3039006 w 4637313"/>
                <a:gd name="connsiteY456" fmla="*/ 726625 h 4583787"/>
                <a:gd name="connsiteX457" fmla="*/ 3323153 w 4637313"/>
                <a:gd name="connsiteY457" fmla="*/ 1768162 h 4583787"/>
                <a:gd name="connsiteX458" fmla="*/ 3330329 w 4637313"/>
                <a:gd name="connsiteY458" fmla="*/ 1766713 h 4583787"/>
                <a:gd name="connsiteX459" fmla="*/ 3357623 w 4637313"/>
                <a:gd name="connsiteY459" fmla="*/ 1772223 h 4583787"/>
                <a:gd name="connsiteX460" fmla="*/ 3370926 w 4637313"/>
                <a:gd name="connsiteY460" fmla="*/ 1781192 h 4583787"/>
                <a:gd name="connsiteX461" fmla="*/ 3806500 w 4637313"/>
                <a:gd name="connsiteY461" fmla="*/ 1015826 h 4583787"/>
                <a:gd name="connsiteX462" fmla="*/ 3800935 w 4637313"/>
                <a:gd name="connsiteY462" fmla="*/ 1014702 h 4583787"/>
                <a:gd name="connsiteX463" fmla="*/ 3758043 w 4637313"/>
                <a:gd name="connsiteY463" fmla="*/ 950084 h 4583787"/>
                <a:gd name="connsiteX464" fmla="*/ 3760591 w 4637313"/>
                <a:gd name="connsiteY464" fmla="*/ 937426 h 4583787"/>
                <a:gd name="connsiteX465" fmla="*/ 610662 w 4637313"/>
                <a:gd name="connsiteY465" fmla="*/ 1124023 h 4583787"/>
                <a:gd name="connsiteX466" fmla="*/ 284041 w 4637313"/>
                <a:gd name="connsiteY466" fmla="*/ 1730687 h 4583787"/>
                <a:gd name="connsiteX467" fmla="*/ 287217 w 4637313"/>
                <a:gd name="connsiteY467" fmla="*/ 1731330 h 4583787"/>
                <a:gd name="connsiteX468" fmla="*/ 299664 w 4637313"/>
                <a:gd name="connsiteY468" fmla="*/ 1739713 h 4583787"/>
                <a:gd name="connsiteX469" fmla="*/ 813270 w 4637313"/>
                <a:gd name="connsiteY469" fmla="*/ 1382320 h 4583787"/>
                <a:gd name="connsiteX470" fmla="*/ 807670 w 4637313"/>
                <a:gd name="connsiteY470" fmla="*/ 1374037 h 4583787"/>
                <a:gd name="connsiteX471" fmla="*/ 802137 w 4637313"/>
                <a:gd name="connsiteY471" fmla="*/ 1346712 h 4583787"/>
                <a:gd name="connsiteX472" fmla="*/ 822647 w 4637313"/>
                <a:gd name="connsiteY472" fmla="*/ 1297192 h 4583787"/>
                <a:gd name="connsiteX473" fmla="*/ 826694 w 4637313"/>
                <a:gd name="connsiteY473" fmla="*/ 1294457 h 4583787"/>
                <a:gd name="connsiteX474" fmla="*/ 676713 w 4637313"/>
                <a:gd name="connsiteY474" fmla="*/ 1127849 h 4583787"/>
                <a:gd name="connsiteX475" fmla="*/ 668186 w 4637313"/>
                <a:gd name="connsiteY475" fmla="*/ 1133611 h 4583787"/>
                <a:gd name="connsiteX476" fmla="*/ 646479 w 4637313"/>
                <a:gd name="connsiteY476" fmla="*/ 1137997 h 4583787"/>
                <a:gd name="connsiteX477" fmla="*/ 624907 w 4637313"/>
                <a:gd name="connsiteY477" fmla="*/ 1133644 h 4583787"/>
                <a:gd name="connsiteX478" fmla="*/ 599241 w 4637313"/>
                <a:gd name="connsiteY478" fmla="*/ 1109746 h 4583787"/>
                <a:gd name="connsiteX479" fmla="*/ 175690 w 4637313"/>
                <a:gd name="connsiteY479" fmla="*/ 1498902 h 4583787"/>
                <a:gd name="connsiteX480" fmla="*/ 184465 w 4637313"/>
                <a:gd name="connsiteY480" fmla="*/ 1511883 h 4583787"/>
                <a:gd name="connsiteX481" fmla="*/ 188848 w 4637313"/>
                <a:gd name="connsiteY481" fmla="*/ 1533459 h 4583787"/>
                <a:gd name="connsiteX482" fmla="*/ 172632 w 4637313"/>
                <a:gd name="connsiteY482" fmla="*/ 1572636 h 4583787"/>
                <a:gd name="connsiteX483" fmla="*/ 159466 w 4637313"/>
                <a:gd name="connsiteY483" fmla="*/ 1581509 h 4583787"/>
                <a:gd name="connsiteX484" fmla="*/ 236804 w 4637313"/>
                <a:gd name="connsiteY484" fmla="*/ 1736185 h 4583787"/>
                <a:gd name="connsiteX485" fmla="*/ 244037 w 4637313"/>
                <a:gd name="connsiteY485" fmla="*/ 1731330 h 4583787"/>
                <a:gd name="connsiteX486" fmla="*/ 265744 w 4637313"/>
                <a:gd name="connsiteY486" fmla="*/ 1726981 h 4583787"/>
                <a:gd name="connsiteX487" fmla="*/ 273588 w 4637313"/>
                <a:gd name="connsiteY487" fmla="*/ 1728570 h 4583787"/>
                <a:gd name="connsiteX488" fmla="*/ 603438 w 4637313"/>
                <a:gd name="connsiteY488" fmla="*/ 1115998 h 4583787"/>
                <a:gd name="connsiteX489" fmla="*/ 699607 w 4637313"/>
                <a:gd name="connsiteY489" fmla="*/ 1069966 h 4583787"/>
                <a:gd name="connsiteX490" fmla="*/ 702107 w 4637313"/>
                <a:gd name="connsiteY490" fmla="*/ 1082372 h 4583787"/>
                <a:gd name="connsiteX491" fmla="*/ 685862 w 4637313"/>
                <a:gd name="connsiteY491" fmla="*/ 1121666 h 4583787"/>
                <a:gd name="connsiteX492" fmla="*/ 685226 w 4637313"/>
                <a:gd name="connsiteY492" fmla="*/ 1122096 h 4583787"/>
                <a:gd name="connsiteX493" fmla="*/ 835228 w 4637313"/>
                <a:gd name="connsiteY493" fmla="*/ 1288687 h 4583787"/>
                <a:gd name="connsiteX494" fmla="*/ 844931 w 4637313"/>
                <a:gd name="connsiteY494" fmla="*/ 1282127 h 4583787"/>
                <a:gd name="connsiteX495" fmla="*/ 872255 w 4637313"/>
                <a:gd name="connsiteY495" fmla="*/ 1276595 h 4583787"/>
                <a:gd name="connsiteX496" fmla="*/ 921863 w 4637313"/>
                <a:gd name="connsiteY496" fmla="*/ 1297279 h 4583787"/>
                <a:gd name="connsiteX497" fmla="*/ 929100 w 4637313"/>
                <a:gd name="connsiteY497" fmla="*/ 1308002 h 4583787"/>
                <a:gd name="connsiteX498" fmla="*/ 1443842 w 4637313"/>
                <a:gd name="connsiteY498" fmla="*/ 1009759 h 4583787"/>
                <a:gd name="connsiteX499" fmla="*/ 1437770 w 4637313"/>
                <a:gd name="connsiteY499" fmla="*/ 1000753 h 4583787"/>
                <a:gd name="connsiteX500" fmla="*/ 1436594 w 4637313"/>
                <a:gd name="connsiteY500" fmla="*/ 994926 h 4583787"/>
                <a:gd name="connsiteX501" fmla="*/ 3215006 w 4637313"/>
                <a:gd name="connsiteY501" fmla="*/ 342306 h 4583787"/>
                <a:gd name="connsiteX502" fmla="*/ 3214051 w 4637313"/>
                <a:gd name="connsiteY502" fmla="*/ 343720 h 4583787"/>
                <a:gd name="connsiteX503" fmla="*/ 3174668 w 4637313"/>
                <a:gd name="connsiteY503" fmla="*/ 359934 h 4583787"/>
                <a:gd name="connsiteX504" fmla="*/ 3154546 w 4637313"/>
                <a:gd name="connsiteY504" fmla="*/ 355877 h 4583787"/>
                <a:gd name="connsiteX505" fmla="*/ 3041920 w 4637313"/>
                <a:gd name="connsiteY505" fmla="*/ 599618 h 4583787"/>
                <a:gd name="connsiteX506" fmla="*/ 3061112 w 4637313"/>
                <a:gd name="connsiteY506" fmla="*/ 612558 h 4583787"/>
                <a:gd name="connsiteX507" fmla="*/ 3081648 w 4637313"/>
                <a:gd name="connsiteY507" fmla="*/ 662139 h 4583787"/>
                <a:gd name="connsiteX508" fmla="*/ 3080091 w 4637313"/>
                <a:gd name="connsiteY508" fmla="*/ 669850 h 4583787"/>
                <a:gd name="connsiteX509" fmla="*/ 3762664 w 4637313"/>
                <a:gd name="connsiteY509" fmla="*/ 927131 h 4583787"/>
                <a:gd name="connsiteX510" fmla="*/ 3763543 w 4637313"/>
                <a:gd name="connsiteY510" fmla="*/ 922761 h 4583787"/>
                <a:gd name="connsiteX511" fmla="*/ 3776389 w 4637313"/>
                <a:gd name="connsiteY511" fmla="*/ 903689 h 4583787"/>
                <a:gd name="connsiteX512" fmla="*/ 2122817 w 4637313"/>
                <a:gd name="connsiteY512" fmla="*/ 561882 h 4583787"/>
                <a:gd name="connsiteX513" fmla="*/ 1565822 w 4637313"/>
                <a:gd name="connsiteY513" fmla="*/ 944441 h 4583787"/>
                <a:gd name="connsiteX514" fmla="*/ 1566985 w 4637313"/>
                <a:gd name="connsiteY514" fmla="*/ 946166 h 4583787"/>
                <a:gd name="connsiteX515" fmla="*/ 1572495 w 4637313"/>
                <a:gd name="connsiteY515" fmla="*/ 973460 h 4583787"/>
                <a:gd name="connsiteX516" fmla="*/ 1566985 w 4637313"/>
                <a:gd name="connsiteY516" fmla="*/ 1000753 h 4583787"/>
                <a:gd name="connsiteX517" fmla="*/ 1559422 w 4637313"/>
                <a:gd name="connsiteY517" fmla="*/ 1011970 h 4583787"/>
                <a:gd name="connsiteX518" fmla="*/ 2088686 w 4637313"/>
                <a:gd name="connsiteY518" fmla="*/ 1322856 h 4583787"/>
                <a:gd name="connsiteX519" fmla="*/ 2093522 w 4637313"/>
                <a:gd name="connsiteY519" fmla="*/ 1315686 h 4583787"/>
                <a:gd name="connsiteX520" fmla="*/ 2163580 w 4637313"/>
                <a:gd name="connsiteY520" fmla="*/ 1286645 h 4583787"/>
                <a:gd name="connsiteX521" fmla="*/ 2178302 w 4637313"/>
                <a:gd name="connsiteY521" fmla="*/ 1289621 h 4583787"/>
                <a:gd name="connsiteX522" fmla="*/ 2178302 w 4637313"/>
                <a:gd name="connsiteY522" fmla="*/ 592112 h 4583787"/>
                <a:gd name="connsiteX523" fmla="*/ 2151780 w 4637313"/>
                <a:gd name="connsiteY523" fmla="*/ 586755 h 4583787"/>
                <a:gd name="connsiteX524" fmla="*/ 2129485 w 4637313"/>
                <a:gd name="connsiteY524" fmla="*/ 571745 h 4583787"/>
                <a:gd name="connsiteX525" fmla="*/ 2247591 w 4637313"/>
                <a:gd name="connsiteY525" fmla="*/ 529718 h 4583787"/>
                <a:gd name="connsiteX526" fmla="*/ 2243622 w 4637313"/>
                <a:gd name="connsiteY526" fmla="*/ 549362 h 4583787"/>
                <a:gd name="connsiteX527" fmla="*/ 2206328 w 4637313"/>
                <a:gd name="connsiteY527" fmla="*/ 586722 h 4583787"/>
                <a:gd name="connsiteX528" fmla="*/ 2188589 w 4637313"/>
                <a:gd name="connsiteY528" fmla="*/ 590314 h 4583787"/>
                <a:gd name="connsiteX529" fmla="*/ 2188588 w 4637313"/>
                <a:gd name="connsiteY529" fmla="*/ 1291700 h 4583787"/>
                <a:gd name="connsiteX530" fmla="*/ 2202138 w 4637313"/>
                <a:gd name="connsiteY530" fmla="*/ 1294439 h 4583787"/>
                <a:gd name="connsiteX531" fmla="*/ 2233639 w 4637313"/>
                <a:gd name="connsiteY531" fmla="*/ 1315686 h 4583787"/>
                <a:gd name="connsiteX532" fmla="*/ 2241057 w 4637313"/>
                <a:gd name="connsiteY532" fmla="*/ 1326685 h 4583787"/>
                <a:gd name="connsiteX533" fmla="*/ 2952221 w 4637313"/>
                <a:gd name="connsiteY533" fmla="*/ 697290 h 4583787"/>
                <a:gd name="connsiteX534" fmla="*/ 2946924 w 4637313"/>
                <a:gd name="connsiteY534" fmla="*/ 689432 h 4583787"/>
                <a:gd name="connsiteX535" fmla="*/ 2941414 w 4637313"/>
                <a:gd name="connsiteY535" fmla="*/ 662139 h 4583787"/>
                <a:gd name="connsiteX536" fmla="*/ 2945038 w 4637313"/>
                <a:gd name="connsiteY536" fmla="*/ 644187 h 4583787"/>
                <a:gd name="connsiteX537" fmla="*/ 3226769 w 4637313"/>
                <a:gd name="connsiteY537" fmla="*/ 322017 h 4583787"/>
                <a:gd name="connsiteX538" fmla="*/ 3225942 w 4637313"/>
                <a:gd name="connsiteY538" fmla="*/ 326114 h 4583787"/>
                <a:gd name="connsiteX539" fmla="*/ 3220664 w 4637313"/>
                <a:gd name="connsiteY539" fmla="*/ 333927 h 4583787"/>
                <a:gd name="connsiteX540" fmla="*/ 3783845 w 4637313"/>
                <a:gd name="connsiteY540" fmla="*/ 896912 h 4583787"/>
                <a:gd name="connsiteX541" fmla="*/ 3800837 w 4637313"/>
                <a:gd name="connsiteY541" fmla="*/ 885467 h 4583787"/>
                <a:gd name="connsiteX542" fmla="*/ 3828161 w 4637313"/>
                <a:gd name="connsiteY542" fmla="*/ 879967 h 4583787"/>
                <a:gd name="connsiteX543" fmla="*/ 3834765 w 4637313"/>
                <a:gd name="connsiteY543" fmla="*/ 881304 h 4583787"/>
                <a:gd name="connsiteX544" fmla="*/ 3825598 w 4637313"/>
                <a:gd name="connsiteY544" fmla="*/ 607803 h 4583787"/>
                <a:gd name="connsiteX545" fmla="*/ 3819277 w 4637313"/>
                <a:gd name="connsiteY545" fmla="*/ 609080 h 4583787"/>
                <a:gd name="connsiteX546" fmla="*/ 3763886 w 4637313"/>
                <a:gd name="connsiteY546" fmla="*/ 553456 h 4583787"/>
                <a:gd name="connsiteX547" fmla="*/ 3767414 w 4637313"/>
                <a:gd name="connsiteY547" fmla="*/ 535957 h 4583787"/>
                <a:gd name="connsiteX548" fmla="*/ 603327 w 4637313"/>
                <a:gd name="connsiteY548" fmla="*/ 763378 h 4583787"/>
                <a:gd name="connsiteX549" fmla="*/ 163688 w 4637313"/>
                <a:gd name="connsiteY549" fmla="*/ 1488250 h 4583787"/>
                <a:gd name="connsiteX550" fmla="*/ 168642 w 4637313"/>
                <a:gd name="connsiteY550" fmla="*/ 1491606 h 4583787"/>
                <a:gd name="connsiteX551" fmla="*/ 594654 w 4637313"/>
                <a:gd name="connsiteY551" fmla="*/ 1100173 h 4583787"/>
                <a:gd name="connsiteX552" fmla="*/ 591087 w 4637313"/>
                <a:gd name="connsiteY552" fmla="*/ 1082371 h 4583787"/>
                <a:gd name="connsiteX553" fmla="*/ 624907 w 4637313"/>
                <a:gd name="connsiteY553" fmla="*/ 1031329 h 4583787"/>
                <a:gd name="connsiteX554" fmla="*/ 628014 w 4637313"/>
                <a:gd name="connsiteY554" fmla="*/ 1030702 h 4583787"/>
                <a:gd name="connsiteX555" fmla="*/ 628014 w 4637313"/>
                <a:gd name="connsiteY555" fmla="*/ 771330 h 4583787"/>
                <a:gd name="connsiteX556" fmla="*/ 609680 w 4637313"/>
                <a:gd name="connsiteY556" fmla="*/ 767640 h 4583787"/>
                <a:gd name="connsiteX557" fmla="*/ 1447940 w 4637313"/>
                <a:gd name="connsiteY557" fmla="*/ 496067 h 4583787"/>
                <a:gd name="connsiteX558" fmla="*/ 683742 w 4637313"/>
                <a:gd name="connsiteY558" fmla="*/ 1041680 h 4583787"/>
                <a:gd name="connsiteX559" fmla="*/ 685863 w 4637313"/>
                <a:gd name="connsiteY559" fmla="*/ 1043105 h 4583787"/>
                <a:gd name="connsiteX560" fmla="*/ 697212 w 4637313"/>
                <a:gd name="connsiteY560" fmla="*/ 1059963 h 4583787"/>
                <a:gd name="connsiteX561" fmla="*/ 1434541 w 4637313"/>
                <a:gd name="connsiteY561" fmla="*/ 984757 h 4583787"/>
                <a:gd name="connsiteX562" fmla="*/ 1432260 w 4637313"/>
                <a:gd name="connsiteY562" fmla="*/ 973459 h 4583787"/>
                <a:gd name="connsiteX563" fmla="*/ 1475084 w 4637313"/>
                <a:gd name="connsiteY563" fmla="*/ 908852 h 4583787"/>
                <a:gd name="connsiteX564" fmla="*/ 1493481 w 4637313"/>
                <a:gd name="connsiteY564" fmla="*/ 905138 h 4583787"/>
                <a:gd name="connsiteX565" fmla="*/ 1486084 w 4637313"/>
                <a:gd name="connsiteY565" fmla="*/ 521574 h 4583787"/>
                <a:gd name="connsiteX566" fmla="*/ 1473055 w 4637313"/>
                <a:gd name="connsiteY566" fmla="*/ 518950 h 4583787"/>
                <a:gd name="connsiteX567" fmla="*/ 1455369 w 4637313"/>
                <a:gd name="connsiteY567" fmla="*/ 507058 h 4583787"/>
                <a:gd name="connsiteX568" fmla="*/ 1549648 w 4637313"/>
                <a:gd name="connsiteY568" fmla="*/ 469703 h 4583787"/>
                <a:gd name="connsiteX569" fmla="*/ 1545706 w 4637313"/>
                <a:gd name="connsiteY569" fmla="*/ 489284 h 4583787"/>
                <a:gd name="connsiteX570" fmla="*/ 1516235 w 4637313"/>
                <a:gd name="connsiteY570" fmla="*/ 518917 h 4583787"/>
                <a:gd name="connsiteX571" fmla="*/ 1496093 w 4637313"/>
                <a:gd name="connsiteY571" fmla="*/ 523013 h 4583787"/>
                <a:gd name="connsiteX572" fmla="*/ 1503532 w 4637313"/>
                <a:gd name="connsiteY572" fmla="*/ 903576 h 4583787"/>
                <a:gd name="connsiteX573" fmla="*/ 1529671 w 4637313"/>
                <a:gd name="connsiteY573" fmla="*/ 908852 h 4583787"/>
                <a:gd name="connsiteX574" fmla="*/ 1551959 w 4637313"/>
                <a:gd name="connsiteY574" fmla="*/ 923878 h 4583787"/>
                <a:gd name="connsiteX575" fmla="*/ 1560077 w 4637313"/>
                <a:gd name="connsiteY575" fmla="*/ 935919 h 4583787"/>
                <a:gd name="connsiteX576" fmla="*/ 2117116 w 4637313"/>
                <a:gd name="connsiteY576" fmla="*/ 553448 h 4583787"/>
                <a:gd name="connsiteX577" fmla="*/ 2114420 w 4637313"/>
                <a:gd name="connsiteY577" fmla="*/ 549461 h 4583787"/>
                <a:gd name="connsiteX578" fmla="*/ 2108888 w 4637313"/>
                <a:gd name="connsiteY578" fmla="*/ 522137 h 4583787"/>
                <a:gd name="connsiteX579" fmla="*/ 2110600 w 4637313"/>
                <a:gd name="connsiteY579" fmla="*/ 513660 h 4583787"/>
                <a:gd name="connsiteX580" fmla="*/ 1441261 w 4637313"/>
                <a:gd name="connsiteY580" fmla="*/ 478685 h 4583787"/>
                <a:gd name="connsiteX581" fmla="*/ 682481 w 4637313"/>
                <a:gd name="connsiteY581" fmla="*/ 695762 h 4583787"/>
                <a:gd name="connsiteX582" fmla="*/ 686680 w 4637313"/>
                <a:gd name="connsiteY582" fmla="*/ 716595 h 4583787"/>
                <a:gd name="connsiteX583" fmla="*/ 652860 w 4637313"/>
                <a:gd name="connsiteY583" fmla="*/ 767640 h 4583787"/>
                <a:gd name="connsiteX584" fmla="*/ 638298 w 4637313"/>
                <a:gd name="connsiteY584" fmla="*/ 770576 h 4583787"/>
                <a:gd name="connsiteX585" fmla="*/ 638298 w 4637313"/>
                <a:gd name="connsiteY585" fmla="*/ 1028629 h 4583787"/>
                <a:gd name="connsiteX586" fmla="*/ 646479 w 4637313"/>
                <a:gd name="connsiteY586" fmla="*/ 1026979 h 4583787"/>
                <a:gd name="connsiteX587" fmla="*/ 668187 w 4637313"/>
                <a:gd name="connsiteY587" fmla="*/ 1031229 h 4583787"/>
                <a:gd name="connsiteX588" fmla="*/ 674701 w 4637313"/>
                <a:gd name="connsiteY588" fmla="*/ 1035606 h 4583787"/>
                <a:gd name="connsiteX589" fmla="*/ 1442917 w 4637313"/>
                <a:gd name="connsiteY589" fmla="*/ 486881 h 4583787"/>
                <a:gd name="connsiteX590" fmla="*/ 2349359 w 4637313"/>
                <a:gd name="connsiteY590" fmla="*/ 285838 h 4583787"/>
                <a:gd name="connsiteX591" fmla="*/ 2341794 w 4637313"/>
                <a:gd name="connsiteY591" fmla="*/ 297090 h 4583787"/>
                <a:gd name="connsiteX592" fmla="*/ 2302411 w 4637313"/>
                <a:gd name="connsiteY592" fmla="*/ 313421 h 4583787"/>
                <a:gd name="connsiteX593" fmla="*/ 2285814 w 4637313"/>
                <a:gd name="connsiteY593" fmla="*/ 310071 h 4583787"/>
                <a:gd name="connsiteX594" fmla="*/ 2213533 w 4637313"/>
                <a:gd name="connsiteY594" fmla="*/ 462518 h 4583787"/>
                <a:gd name="connsiteX595" fmla="*/ 2228613 w 4637313"/>
                <a:gd name="connsiteY595" fmla="*/ 472704 h 4583787"/>
                <a:gd name="connsiteX596" fmla="*/ 2243622 w 4637313"/>
                <a:gd name="connsiteY596" fmla="*/ 494945 h 4583787"/>
                <a:gd name="connsiteX597" fmla="*/ 2248616 w 4637313"/>
                <a:gd name="connsiteY597" fmla="*/ 519632 h 4583787"/>
                <a:gd name="connsiteX598" fmla="*/ 2947424 w 4637313"/>
                <a:gd name="connsiteY598" fmla="*/ 634104 h 4583787"/>
                <a:gd name="connsiteX599" fmla="*/ 2954633 w 4637313"/>
                <a:gd name="connsiteY599" fmla="*/ 623412 h 4583787"/>
                <a:gd name="connsiteX600" fmla="*/ 3092257 w 4637313"/>
                <a:gd name="connsiteY600" fmla="*/ 121550 h 4583787"/>
                <a:gd name="connsiteX601" fmla="*/ 3081337 w 4637313"/>
                <a:gd name="connsiteY601" fmla="*/ 128930 h 4583787"/>
                <a:gd name="connsiteX602" fmla="*/ 3155760 w 4637313"/>
                <a:gd name="connsiteY602" fmla="*/ 252760 h 4583787"/>
                <a:gd name="connsiteX603" fmla="*/ 3174668 w 4637313"/>
                <a:gd name="connsiteY603" fmla="*/ 248914 h 4583787"/>
                <a:gd name="connsiteX604" fmla="*/ 3230296 w 4637313"/>
                <a:gd name="connsiteY604" fmla="*/ 304542 h 4583787"/>
                <a:gd name="connsiteX605" fmla="*/ 3228816 w 4637313"/>
                <a:gd name="connsiteY605" fmla="*/ 311876 h 4583787"/>
                <a:gd name="connsiteX606" fmla="*/ 3771691 w 4637313"/>
                <a:gd name="connsiteY606" fmla="*/ 526755 h 4583787"/>
                <a:gd name="connsiteX607" fmla="*/ 3771705 w 4637313"/>
                <a:gd name="connsiteY607" fmla="*/ 526735 h 4583787"/>
                <a:gd name="connsiteX608" fmla="*/ 2356956 w 4637313"/>
                <a:gd name="connsiteY608" fmla="*/ 263168 h 4583787"/>
                <a:gd name="connsiteX609" fmla="*/ 2354202 w 4637313"/>
                <a:gd name="connsiteY609" fmla="*/ 276839 h 4583787"/>
                <a:gd name="connsiteX610" fmla="*/ 2960343 w 4637313"/>
                <a:gd name="connsiteY610" fmla="*/ 614944 h 4583787"/>
                <a:gd name="connsiteX611" fmla="*/ 2961951 w 4637313"/>
                <a:gd name="connsiteY611" fmla="*/ 612558 h 4583787"/>
                <a:gd name="connsiteX612" fmla="*/ 3011531 w 4637313"/>
                <a:gd name="connsiteY612" fmla="*/ 592022 h 4583787"/>
                <a:gd name="connsiteX613" fmla="*/ 3032194 w 4637313"/>
                <a:gd name="connsiteY613" fmla="*/ 596193 h 4583787"/>
                <a:gd name="connsiteX614" fmla="*/ 3145611 w 4637313"/>
                <a:gd name="connsiteY614" fmla="*/ 350540 h 4583787"/>
                <a:gd name="connsiteX615" fmla="*/ 3135491 w 4637313"/>
                <a:gd name="connsiteY615" fmla="*/ 343719 h 4583787"/>
                <a:gd name="connsiteX616" fmla="*/ 3119276 w 4637313"/>
                <a:gd name="connsiteY616" fmla="*/ 304542 h 4583787"/>
                <a:gd name="connsiteX617" fmla="*/ 3120388 w 4637313"/>
                <a:gd name="connsiteY617" fmla="*/ 299017 h 4583787"/>
                <a:gd name="connsiteX618" fmla="*/ 2250463 w 4637313"/>
                <a:gd name="connsiteY618" fmla="*/ 274985 h 4583787"/>
                <a:gd name="connsiteX619" fmla="*/ 1546669 w 4637313"/>
                <a:gd name="connsiteY619" fmla="*/ 450880 h 4583787"/>
                <a:gd name="connsiteX620" fmla="*/ 1548360 w 4637313"/>
                <a:gd name="connsiteY620" fmla="*/ 459263 h 4583787"/>
                <a:gd name="connsiteX621" fmla="*/ 2112652 w 4637313"/>
                <a:gd name="connsiteY621" fmla="*/ 503503 h 4583787"/>
                <a:gd name="connsiteX622" fmla="*/ 2114387 w 4637313"/>
                <a:gd name="connsiteY622" fmla="*/ 494912 h 4583787"/>
                <a:gd name="connsiteX623" fmla="*/ 2179005 w 4637313"/>
                <a:gd name="connsiteY623" fmla="*/ 452019 h 4583787"/>
                <a:gd name="connsiteX624" fmla="*/ 2204822 w 4637313"/>
                <a:gd name="connsiteY624" fmla="*/ 457340 h 4583787"/>
                <a:gd name="connsiteX625" fmla="*/ 2276526 w 4637313"/>
                <a:gd name="connsiteY625" fmla="*/ 306155 h 4583787"/>
                <a:gd name="connsiteX626" fmla="*/ 2263233 w 4637313"/>
                <a:gd name="connsiteY626" fmla="*/ 297177 h 4583787"/>
                <a:gd name="connsiteX627" fmla="*/ 2251368 w 4637313"/>
                <a:gd name="connsiteY627" fmla="*/ 279502 h 4583787"/>
                <a:gd name="connsiteX628" fmla="*/ 3011314 w 4637313"/>
                <a:gd name="connsiteY628" fmla="*/ 106902 h 4583787"/>
                <a:gd name="connsiteX629" fmla="*/ 2356454 w 4637313"/>
                <a:gd name="connsiteY629" fmla="*/ 249930 h 4583787"/>
                <a:gd name="connsiteX630" fmla="*/ 2357075 w 4637313"/>
                <a:gd name="connsiteY630" fmla="*/ 253015 h 4583787"/>
                <a:gd name="connsiteX631" fmla="*/ 3122443 w 4637313"/>
                <a:gd name="connsiteY631" fmla="*/ 288808 h 4583787"/>
                <a:gd name="connsiteX632" fmla="*/ 3123626 w 4637313"/>
                <a:gd name="connsiteY632" fmla="*/ 282933 h 4583787"/>
                <a:gd name="connsiteX633" fmla="*/ 3135490 w 4637313"/>
                <a:gd name="connsiteY633" fmla="*/ 265247 h 4583787"/>
                <a:gd name="connsiteX634" fmla="*/ 3146790 w 4637313"/>
                <a:gd name="connsiteY634" fmla="*/ 257579 h 4583787"/>
                <a:gd name="connsiteX635" fmla="*/ 3071322 w 4637313"/>
                <a:gd name="connsiteY635" fmla="*/ 131707 h 4583787"/>
                <a:gd name="connsiteX636" fmla="*/ 3058039 w 4637313"/>
                <a:gd name="connsiteY636" fmla="*/ 134391 h 4583787"/>
                <a:gd name="connsiteX637" fmla="*/ 3018861 w 4637313"/>
                <a:gd name="connsiteY637" fmla="*/ 118147 h 4583787"/>
                <a:gd name="connsiteX638" fmla="*/ 1764526 w 4637313"/>
                <a:gd name="connsiteY638" fmla="*/ 72300 h 4583787"/>
                <a:gd name="connsiteX639" fmla="*/ 1763538 w 4637313"/>
                <a:gd name="connsiteY639" fmla="*/ 77198 h 4583787"/>
                <a:gd name="connsiteX640" fmla="*/ 1712493 w 4637313"/>
                <a:gd name="connsiteY640" fmla="*/ 111019 h 4583787"/>
                <a:gd name="connsiteX641" fmla="*/ 1695366 w 4637313"/>
                <a:gd name="connsiteY641" fmla="*/ 107571 h 4583787"/>
                <a:gd name="connsiteX642" fmla="*/ 1519023 w 4637313"/>
                <a:gd name="connsiteY642" fmla="*/ 418512 h 4583787"/>
                <a:gd name="connsiteX643" fmla="*/ 1533841 w 4637313"/>
                <a:gd name="connsiteY643" fmla="*/ 428499 h 4583787"/>
                <a:gd name="connsiteX644" fmla="*/ 1542573 w 4637313"/>
                <a:gd name="connsiteY644" fmla="*/ 441455 h 4583787"/>
                <a:gd name="connsiteX645" fmla="*/ 2248478 w 4637313"/>
                <a:gd name="connsiteY645" fmla="*/ 265076 h 4583787"/>
                <a:gd name="connsiteX646" fmla="*/ 2247019 w 4637313"/>
                <a:gd name="connsiteY646" fmla="*/ 257795 h 4583787"/>
                <a:gd name="connsiteX647" fmla="*/ 2250240 w 4637313"/>
                <a:gd name="connsiteY647" fmla="*/ 241821 h 4583787"/>
                <a:gd name="connsiteX648" fmla="*/ 1669192 w 4637313"/>
                <a:gd name="connsiteY648" fmla="*/ 88898 h 4583787"/>
                <a:gd name="connsiteX649" fmla="*/ 675596 w 4637313"/>
                <a:gd name="connsiteY649" fmla="*/ 685012 h 4583787"/>
                <a:gd name="connsiteX650" fmla="*/ 676781 w 4637313"/>
                <a:gd name="connsiteY650" fmla="*/ 686773 h 4583787"/>
                <a:gd name="connsiteX651" fmla="*/ 1439305 w 4637313"/>
                <a:gd name="connsiteY651" fmla="*/ 469001 h 4583787"/>
                <a:gd name="connsiteX652" fmla="*/ 1439037 w 4637313"/>
                <a:gd name="connsiteY652" fmla="*/ 467676 h 4583787"/>
                <a:gd name="connsiteX653" fmla="*/ 1494664 w 4637313"/>
                <a:gd name="connsiteY653" fmla="*/ 412284 h 4583787"/>
                <a:gd name="connsiteX654" fmla="*/ 1509312 w 4637313"/>
                <a:gd name="connsiteY654" fmla="*/ 415237 h 4583787"/>
                <a:gd name="connsiteX655" fmla="*/ 1686008 w 4637313"/>
                <a:gd name="connsiteY655" fmla="*/ 103398 h 4583787"/>
                <a:gd name="connsiteX656" fmla="*/ 1673199 w 4637313"/>
                <a:gd name="connsiteY656" fmla="*/ 94804 h 4583787"/>
                <a:gd name="connsiteX657" fmla="*/ 1767335 w 4637313"/>
                <a:gd name="connsiteY657" fmla="*/ 58368 h 4583787"/>
                <a:gd name="connsiteX658" fmla="*/ 1766541 w 4637313"/>
                <a:gd name="connsiteY658" fmla="*/ 62303 h 4583787"/>
                <a:gd name="connsiteX659" fmla="*/ 2253979 w 4637313"/>
                <a:gd name="connsiteY659" fmla="*/ 232350 h 4583787"/>
                <a:gd name="connsiteX660" fmla="*/ 2263233 w 4637313"/>
                <a:gd name="connsiteY660" fmla="*/ 218617 h 4583787"/>
                <a:gd name="connsiteX661" fmla="*/ 2302411 w 4637313"/>
                <a:gd name="connsiteY661" fmla="*/ 202403 h 4583787"/>
                <a:gd name="connsiteX662" fmla="*/ 2353685 w 4637313"/>
                <a:gd name="connsiteY662" fmla="*/ 236190 h 4583787"/>
                <a:gd name="connsiteX663" fmla="*/ 2354455 w 4637313"/>
                <a:gd name="connsiteY663" fmla="*/ 240013 h 4583787"/>
                <a:gd name="connsiteX664" fmla="*/ 3006459 w 4637313"/>
                <a:gd name="connsiteY664" fmla="*/ 97787 h 4583787"/>
                <a:gd name="connsiteX665" fmla="*/ 3006169 w 4637313"/>
                <a:gd name="connsiteY665" fmla="*/ 96342 h 4583787"/>
                <a:gd name="connsiteX666" fmla="*/ 1690786 w 4637313"/>
                <a:gd name="connsiteY666" fmla="*/ 4386 h 4583787"/>
                <a:gd name="connsiteX667" fmla="*/ 1712493 w 4637313"/>
                <a:gd name="connsiteY667" fmla="*/ 0 h 4583787"/>
                <a:gd name="connsiteX668" fmla="*/ 1763538 w 4637313"/>
                <a:gd name="connsiteY668" fmla="*/ 33919 h 4583787"/>
                <a:gd name="connsiteX669" fmla="*/ 1766353 w 4637313"/>
                <a:gd name="connsiteY669" fmla="*/ 47971 h 4583787"/>
                <a:gd name="connsiteX670" fmla="*/ 3004056 w 4637313"/>
                <a:gd name="connsiteY670" fmla="*/ 85795 h 4583787"/>
                <a:gd name="connsiteX671" fmla="*/ 3002647 w 4637313"/>
                <a:gd name="connsiteY671" fmla="*/ 78764 h 4583787"/>
                <a:gd name="connsiteX672" fmla="*/ 3058039 w 4637313"/>
                <a:gd name="connsiteY672" fmla="*/ 23372 h 4583787"/>
                <a:gd name="connsiteX673" fmla="*/ 3113667 w 4637313"/>
                <a:gd name="connsiteY673" fmla="*/ 78764 h 4583787"/>
                <a:gd name="connsiteX674" fmla="*/ 3109313 w 4637313"/>
                <a:gd name="connsiteY674" fmla="*/ 100373 h 4583787"/>
                <a:gd name="connsiteX675" fmla="*/ 3100080 w 4637313"/>
                <a:gd name="connsiteY675" fmla="*/ 114107 h 4583787"/>
                <a:gd name="connsiteX676" fmla="*/ 3777449 w 4637313"/>
                <a:gd name="connsiteY676" fmla="*/ 518211 h 4583787"/>
                <a:gd name="connsiteX677" fmla="*/ 3780100 w 4637313"/>
                <a:gd name="connsiteY677" fmla="*/ 514277 h 4583787"/>
                <a:gd name="connsiteX678" fmla="*/ 3819278 w 4637313"/>
                <a:gd name="connsiteY678" fmla="*/ 498063 h 4583787"/>
                <a:gd name="connsiteX679" fmla="*/ 3874905 w 4637313"/>
                <a:gd name="connsiteY679" fmla="*/ 553456 h 4583787"/>
                <a:gd name="connsiteX680" fmla="*/ 3870552 w 4637313"/>
                <a:gd name="connsiteY680" fmla="*/ 575064 h 4583787"/>
                <a:gd name="connsiteX681" fmla="*/ 3859958 w 4637313"/>
                <a:gd name="connsiteY681" fmla="*/ 590821 h 4583787"/>
                <a:gd name="connsiteX682" fmla="*/ 4383295 w 4637313"/>
                <a:gd name="connsiteY682" fmla="*/ 1345307 h 4583787"/>
                <a:gd name="connsiteX683" fmla="*/ 4384477 w 4637313"/>
                <a:gd name="connsiteY683" fmla="*/ 1344510 h 4583787"/>
                <a:gd name="connsiteX684" fmla="*/ 4411771 w 4637313"/>
                <a:gd name="connsiteY684" fmla="*/ 1339000 h 4583787"/>
                <a:gd name="connsiteX685" fmla="*/ 4481888 w 4637313"/>
                <a:gd name="connsiteY685" fmla="*/ 1409118 h 4583787"/>
                <a:gd name="connsiteX686" fmla="*/ 4439064 w 4637313"/>
                <a:gd name="connsiteY686" fmla="*/ 1473725 h 4583787"/>
                <a:gd name="connsiteX687" fmla="*/ 4432311 w 4637313"/>
                <a:gd name="connsiteY687" fmla="*/ 1475089 h 4583787"/>
                <a:gd name="connsiteX688" fmla="*/ 4572391 w 4637313"/>
                <a:gd name="connsiteY688" fmla="*/ 2280925 h 4583787"/>
                <a:gd name="connsiteX689" fmla="*/ 4581685 w 4637313"/>
                <a:gd name="connsiteY689" fmla="*/ 2279035 h 4583787"/>
                <a:gd name="connsiteX690" fmla="*/ 4637313 w 4637313"/>
                <a:gd name="connsiteY690" fmla="*/ 2334660 h 4583787"/>
                <a:gd name="connsiteX691" fmla="*/ 4581685 w 4637313"/>
                <a:gd name="connsiteY691" fmla="*/ 2390055 h 4583787"/>
                <a:gd name="connsiteX692" fmla="*/ 4570941 w 4637313"/>
                <a:gd name="connsiteY692" fmla="*/ 2387888 h 4583787"/>
                <a:gd name="connsiteX693" fmla="*/ 4402736 w 4637313"/>
                <a:gd name="connsiteY693" fmla="*/ 3168964 h 4583787"/>
                <a:gd name="connsiteX694" fmla="*/ 4410979 w 4637313"/>
                <a:gd name="connsiteY694" fmla="*/ 3174519 h 4583787"/>
                <a:gd name="connsiteX695" fmla="*/ 4427194 w 4637313"/>
                <a:gd name="connsiteY695" fmla="*/ 3213697 h 4583787"/>
                <a:gd name="connsiteX696" fmla="*/ 4371802 w 4637313"/>
                <a:gd name="connsiteY696" fmla="*/ 3269325 h 4583787"/>
                <a:gd name="connsiteX697" fmla="*/ 4353772 w 4637313"/>
                <a:gd name="connsiteY697" fmla="*/ 3265692 h 4583787"/>
                <a:gd name="connsiteX698" fmla="*/ 3597975 w 4637313"/>
                <a:gd name="connsiteY698" fmla="*/ 4131120 h 4583787"/>
                <a:gd name="connsiteX699" fmla="*/ 3609744 w 4637313"/>
                <a:gd name="connsiteY699" fmla="*/ 4139066 h 4583787"/>
                <a:gd name="connsiteX700" fmla="*/ 3625989 w 4637313"/>
                <a:gd name="connsiteY700" fmla="*/ 4178275 h 4583787"/>
                <a:gd name="connsiteX701" fmla="*/ 3570361 w 4637313"/>
                <a:gd name="connsiteY701" fmla="*/ 4233667 h 4583787"/>
                <a:gd name="connsiteX702" fmla="*/ 3531184 w 4637313"/>
                <a:gd name="connsiteY702" fmla="*/ 4217451 h 4583787"/>
                <a:gd name="connsiteX703" fmla="*/ 3527436 w 4637313"/>
                <a:gd name="connsiteY703" fmla="*/ 4211890 h 4583787"/>
                <a:gd name="connsiteX704" fmla="*/ 3519644 w 4637313"/>
                <a:gd name="connsiteY704" fmla="*/ 4220812 h 4583787"/>
                <a:gd name="connsiteX705" fmla="*/ 3525628 w 4637313"/>
                <a:gd name="connsiteY705" fmla="*/ 4209208 h 4583787"/>
                <a:gd name="connsiteX706" fmla="*/ 3519319 w 4637313"/>
                <a:gd name="connsiteY706" fmla="*/ 4199846 h 4583787"/>
                <a:gd name="connsiteX707" fmla="*/ 3519248 w 4637313"/>
                <a:gd name="connsiteY707" fmla="*/ 4199497 h 4583787"/>
                <a:gd name="connsiteX708" fmla="*/ 2552025 w 4637313"/>
                <a:gd name="connsiteY708" fmla="*/ 4526052 h 4583787"/>
                <a:gd name="connsiteX709" fmla="*/ 2552497 w 4637313"/>
                <a:gd name="connsiteY709" fmla="*/ 4528395 h 4583787"/>
                <a:gd name="connsiteX710" fmla="*/ 2497102 w 4637313"/>
                <a:gd name="connsiteY710" fmla="*/ 4583787 h 4583787"/>
                <a:gd name="connsiteX711" fmla="*/ 2445864 w 4637313"/>
                <a:gd name="connsiteY711" fmla="*/ 4549966 h 4583787"/>
                <a:gd name="connsiteX712" fmla="*/ 2443869 w 4637313"/>
                <a:gd name="connsiteY712" fmla="*/ 4540158 h 4583787"/>
                <a:gd name="connsiteX713" fmla="*/ 1726631 w 4637313"/>
                <a:gd name="connsiteY713" fmla="*/ 4480338 h 4583787"/>
                <a:gd name="connsiteX714" fmla="*/ 1723570 w 4637313"/>
                <a:gd name="connsiteY714" fmla="*/ 4495544 h 4583787"/>
                <a:gd name="connsiteX715" fmla="*/ 1672525 w 4637313"/>
                <a:gd name="connsiteY715" fmla="*/ 4529561 h 4583787"/>
                <a:gd name="connsiteX716" fmla="*/ 1616900 w 4637313"/>
                <a:gd name="connsiteY716" fmla="*/ 4473935 h 4583787"/>
                <a:gd name="connsiteX717" fmla="*/ 1621253 w 4637313"/>
                <a:gd name="connsiteY717" fmla="*/ 4452363 h 4583787"/>
                <a:gd name="connsiteX718" fmla="*/ 1622509 w 4637313"/>
                <a:gd name="connsiteY718" fmla="*/ 4450503 h 4583787"/>
                <a:gd name="connsiteX719" fmla="*/ 1034851 w 4637313"/>
                <a:gd name="connsiteY719" fmla="*/ 4180226 h 4583787"/>
                <a:gd name="connsiteX720" fmla="*/ 1032450 w 4637313"/>
                <a:gd name="connsiteY720" fmla="*/ 4192134 h 4583787"/>
                <a:gd name="connsiteX721" fmla="*/ 981407 w 4637313"/>
                <a:gd name="connsiteY721" fmla="*/ 4225955 h 4583787"/>
                <a:gd name="connsiteX722" fmla="*/ 925780 w 4637313"/>
                <a:gd name="connsiteY722" fmla="*/ 4170563 h 4583787"/>
                <a:gd name="connsiteX723" fmla="*/ 942023 w 4637313"/>
                <a:gd name="connsiteY723" fmla="*/ 4131267 h 4583787"/>
                <a:gd name="connsiteX724" fmla="*/ 958057 w 4637313"/>
                <a:gd name="connsiteY724" fmla="*/ 4120431 h 4583787"/>
                <a:gd name="connsiteX725" fmla="*/ 390540 w 4637313"/>
                <a:gd name="connsiteY725" fmla="*/ 3504423 h 4583787"/>
                <a:gd name="connsiteX726" fmla="*/ 388282 w 4637313"/>
                <a:gd name="connsiteY726" fmla="*/ 3505944 h 4583787"/>
                <a:gd name="connsiteX727" fmla="*/ 366709 w 4637313"/>
                <a:gd name="connsiteY727" fmla="*/ 3510294 h 4583787"/>
                <a:gd name="connsiteX728" fmla="*/ 311084 w 4637313"/>
                <a:gd name="connsiteY728" fmla="*/ 3454902 h 4583787"/>
                <a:gd name="connsiteX729" fmla="*/ 327327 w 4637313"/>
                <a:gd name="connsiteY729" fmla="*/ 3415607 h 4583787"/>
                <a:gd name="connsiteX730" fmla="*/ 337455 w 4637313"/>
                <a:gd name="connsiteY730" fmla="*/ 3408761 h 4583787"/>
                <a:gd name="connsiteX731" fmla="*/ 77049 w 4637313"/>
                <a:gd name="connsiteY731" fmla="*/ 2603566 h 4583787"/>
                <a:gd name="connsiteX732" fmla="*/ 55627 w 4637313"/>
                <a:gd name="connsiteY732" fmla="*/ 2607886 h 4583787"/>
                <a:gd name="connsiteX733" fmla="*/ 0 w 4637313"/>
                <a:gd name="connsiteY733" fmla="*/ 2552491 h 4583787"/>
                <a:gd name="connsiteX734" fmla="*/ 55627 w 4637313"/>
                <a:gd name="connsiteY734" fmla="*/ 2496866 h 4583787"/>
                <a:gd name="connsiteX735" fmla="*/ 59664 w 4637313"/>
                <a:gd name="connsiteY735" fmla="*/ 2497706 h 4583787"/>
                <a:gd name="connsiteX736" fmla="*/ 121372 w 4637313"/>
                <a:gd name="connsiteY736" fmla="*/ 1586415 h 4583787"/>
                <a:gd name="connsiteX737" fmla="*/ 111883 w 4637313"/>
                <a:gd name="connsiteY737" fmla="*/ 1584501 h 4583787"/>
                <a:gd name="connsiteX738" fmla="*/ 78062 w 4637313"/>
                <a:gd name="connsiteY738" fmla="*/ 1533459 h 4583787"/>
                <a:gd name="connsiteX739" fmla="*/ 133454 w 4637313"/>
                <a:gd name="connsiteY739" fmla="*/ 1477831 h 4583787"/>
                <a:gd name="connsiteX740" fmla="*/ 154928 w 4637313"/>
                <a:gd name="connsiteY740" fmla="*/ 1482316 h 4583787"/>
                <a:gd name="connsiteX741" fmla="*/ 155238 w 4637313"/>
                <a:gd name="connsiteY741" fmla="*/ 1482526 h 4583787"/>
                <a:gd name="connsiteX742" fmla="*/ 594912 w 4637313"/>
                <a:gd name="connsiteY742" fmla="*/ 757732 h 4583787"/>
                <a:gd name="connsiteX743" fmla="*/ 591993 w 4637313"/>
                <a:gd name="connsiteY743" fmla="*/ 755774 h 4583787"/>
                <a:gd name="connsiteX744" fmla="*/ 575661 w 4637313"/>
                <a:gd name="connsiteY744" fmla="*/ 716595 h 4583787"/>
                <a:gd name="connsiteX745" fmla="*/ 631289 w 4637313"/>
                <a:gd name="connsiteY745" fmla="*/ 660970 h 4583787"/>
                <a:gd name="connsiteX746" fmla="*/ 652860 w 4637313"/>
                <a:gd name="connsiteY746" fmla="*/ 665455 h 4583787"/>
                <a:gd name="connsiteX747" fmla="*/ 669581 w 4637313"/>
                <a:gd name="connsiteY747" fmla="*/ 676789 h 4583787"/>
                <a:gd name="connsiteX748" fmla="*/ 1663446 w 4637313"/>
                <a:gd name="connsiteY748" fmla="*/ 80430 h 4583787"/>
                <a:gd name="connsiteX749" fmla="*/ 1661254 w 4637313"/>
                <a:gd name="connsiteY749" fmla="*/ 77198 h 4583787"/>
                <a:gd name="connsiteX750" fmla="*/ 1656868 w 4637313"/>
                <a:gd name="connsiteY750" fmla="*/ 55628 h 4583787"/>
                <a:gd name="connsiteX751" fmla="*/ 1690786 w 4637313"/>
                <a:gd name="connsiteY751" fmla="*/ 4386 h 458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Lst>
              <a:rect l="l" t="t" r="r" b="b"/>
              <a:pathLst>
                <a:path w="4637313" h="4583787">
                  <a:moveTo>
                    <a:pt x="2090395" y="4356074"/>
                  </a:moveTo>
                  <a:lnTo>
                    <a:pt x="1725774" y="4463280"/>
                  </a:lnTo>
                  <a:lnTo>
                    <a:pt x="1727162" y="4470171"/>
                  </a:lnTo>
                  <a:lnTo>
                    <a:pt x="2441743" y="4529703"/>
                  </a:lnTo>
                  <a:lnTo>
                    <a:pt x="2441477" y="4528395"/>
                  </a:lnTo>
                  <a:lnTo>
                    <a:pt x="2444117" y="4515289"/>
                  </a:lnTo>
                  <a:lnTo>
                    <a:pt x="2193352" y="4370656"/>
                  </a:lnTo>
                  <a:lnTo>
                    <a:pt x="2175214" y="4382885"/>
                  </a:lnTo>
                  <a:cubicBezTo>
                    <a:pt x="2166825" y="4386433"/>
                    <a:pt x="2157602" y="4388395"/>
                    <a:pt x="2147921" y="4388395"/>
                  </a:cubicBezTo>
                  <a:cubicBezTo>
                    <a:pt x="2128558" y="4388395"/>
                    <a:pt x="2111029" y="4380547"/>
                    <a:pt x="2098340" y="4367859"/>
                  </a:cubicBezTo>
                  <a:close/>
                  <a:moveTo>
                    <a:pt x="2967317" y="4142926"/>
                  </a:moveTo>
                  <a:lnTo>
                    <a:pt x="2967222" y="4143397"/>
                  </a:lnTo>
                  <a:cubicBezTo>
                    <a:pt x="2956578" y="4168563"/>
                    <a:pt x="2931659" y="4186221"/>
                    <a:pt x="2902614" y="4186220"/>
                  </a:cubicBezTo>
                  <a:cubicBezTo>
                    <a:pt x="2892933" y="4186221"/>
                    <a:pt x="2883710" y="4184259"/>
                    <a:pt x="2875322" y="4180711"/>
                  </a:cubicBezTo>
                  <a:lnTo>
                    <a:pt x="2859991" y="4170374"/>
                  </a:lnTo>
                  <a:lnTo>
                    <a:pt x="2542692" y="4498654"/>
                  </a:lnTo>
                  <a:lnTo>
                    <a:pt x="2548147" y="4506786"/>
                  </a:lnTo>
                  <a:lnTo>
                    <a:pt x="2549984" y="4515912"/>
                  </a:lnTo>
                  <a:lnTo>
                    <a:pt x="3517208" y="4189375"/>
                  </a:lnTo>
                  <a:lnTo>
                    <a:pt x="3517119" y="4188931"/>
                  </a:lnTo>
                  <a:close/>
                  <a:moveTo>
                    <a:pt x="2842446" y="4149979"/>
                  </a:moveTo>
                  <a:lnTo>
                    <a:pt x="2217612" y="4320389"/>
                  </a:lnTo>
                  <a:lnTo>
                    <a:pt x="2212528" y="4345571"/>
                  </a:lnTo>
                  <a:lnTo>
                    <a:pt x="2200675" y="4363152"/>
                  </a:lnTo>
                  <a:lnTo>
                    <a:pt x="2446963" y="4505100"/>
                  </a:lnTo>
                  <a:lnTo>
                    <a:pt x="2457720" y="4489099"/>
                  </a:lnTo>
                  <a:cubicBezTo>
                    <a:pt x="2467770" y="4479020"/>
                    <a:pt x="2481676" y="4472767"/>
                    <a:pt x="2497102" y="4472767"/>
                  </a:cubicBezTo>
                  <a:cubicBezTo>
                    <a:pt x="2512412" y="4472767"/>
                    <a:pt x="2526260" y="4479019"/>
                    <a:pt x="2536281" y="4489099"/>
                  </a:cubicBezTo>
                  <a:lnTo>
                    <a:pt x="2536914" y="4490042"/>
                  </a:lnTo>
                  <a:lnTo>
                    <a:pt x="2851947" y="4164071"/>
                  </a:lnTo>
                  <a:close/>
                  <a:moveTo>
                    <a:pt x="1504042" y="4199993"/>
                  </a:moveTo>
                  <a:lnTo>
                    <a:pt x="1502756" y="4201911"/>
                  </a:lnTo>
                  <a:lnTo>
                    <a:pt x="1488615" y="4211506"/>
                  </a:lnTo>
                  <a:lnTo>
                    <a:pt x="1650101" y="4423374"/>
                  </a:lnTo>
                  <a:lnTo>
                    <a:pt x="1650818" y="4422892"/>
                  </a:lnTo>
                  <a:cubicBezTo>
                    <a:pt x="1657479" y="4420091"/>
                    <a:pt x="1664813" y="4418543"/>
                    <a:pt x="1672525" y="4418543"/>
                  </a:cubicBezTo>
                  <a:cubicBezTo>
                    <a:pt x="1695489" y="4418366"/>
                    <a:pt x="1715167" y="4432390"/>
                    <a:pt x="1723570" y="4452330"/>
                  </a:cubicBezTo>
                  <a:lnTo>
                    <a:pt x="1723759" y="4453269"/>
                  </a:lnTo>
                  <a:lnTo>
                    <a:pt x="2084443" y="4347247"/>
                  </a:lnTo>
                  <a:lnTo>
                    <a:pt x="2083313" y="4345571"/>
                  </a:lnTo>
                  <a:lnTo>
                    <a:pt x="2079502" y="4326692"/>
                  </a:lnTo>
                  <a:close/>
                  <a:moveTo>
                    <a:pt x="1035862" y="4165942"/>
                  </a:moveTo>
                  <a:lnTo>
                    <a:pt x="1036658" y="4169869"/>
                  </a:lnTo>
                  <a:lnTo>
                    <a:pt x="1628305" y="4441920"/>
                  </a:lnTo>
                  <a:lnTo>
                    <a:pt x="1633143" y="4434757"/>
                  </a:lnTo>
                  <a:lnTo>
                    <a:pt x="1641615" y="4429070"/>
                  </a:lnTo>
                  <a:lnTo>
                    <a:pt x="1478588" y="4215191"/>
                  </a:lnTo>
                  <a:lnTo>
                    <a:pt x="1463577" y="4218243"/>
                  </a:lnTo>
                  <a:cubicBezTo>
                    <a:pt x="1448269" y="4218243"/>
                    <a:pt x="1434363" y="4212049"/>
                    <a:pt x="1424283" y="4201998"/>
                  </a:cubicBezTo>
                  <a:lnTo>
                    <a:pt x="1414989" y="4188245"/>
                  </a:lnTo>
                  <a:close/>
                  <a:moveTo>
                    <a:pt x="3948495" y="3354452"/>
                  </a:moveTo>
                  <a:lnTo>
                    <a:pt x="2963807" y="4083744"/>
                  </a:lnTo>
                  <a:lnTo>
                    <a:pt x="2967222" y="4088810"/>
                  </a:lnTo>
                  <a:cubicBezTo>
                    <a:pt x="2970770" y="4097199"/>
                    <a:pt x="2972732" y="4106422"/>
                    <a:pt x="2972732" y="4116103"/>
                  </a:cubicBezTo>
                  <a:lnTo>
                    <a:pt x="2969334" y="4132935"/>
                  </a:lnTo>
                  <a:lnTo>
                    <a:pt x="3515016" y="4178503"/>
                  </a:lnTo>
                  <a:lnTo>
                    <a:pt x="3514969" y="4178275"/>
                  </a:lnTo>
                  <a:cubicBezTo>
                    <a:pt x="3514970" y="4155311"/>
                    <a:pt x="3528905" y="4135502"/>
                    <a:pt x="3548790" y="4127033"/>
                  </a:cubicBezTo>
                  <a:lnTo>
                    <a:pt x="3570254" y="4122669"/>
                  </a:lnTo>
                  <a:lnTo>
                    <a:pt x="3961348" y="3364253"/>
                  </a:lnTo>
                  <a:lnTo>
                    <a:pt x="3949900" y="3356535"/>
                  </a:lnTo>
                  <a:close/>
                  <a:moveTo>
                    <a:pt x="4324166" y="3240739"/>
                  </a:moveTo>
                  <a:lnTo>
                    <a:pt x="4068684" y="3302428"/>
                  </a:lnTo>
                  <a:lnTo>
                    <a:pt x="4069598" y="3306954"/>
                  </a:lnTo>
                  <a:cubicBezTo>
                    <a:pt x="4069598" y="3345680"/>
                    <a:pt x="4038207" y="3377071"/>
                    <a:pt x="3999481" y="3377071"/>
                  </a:cubicBezTo>
                  <a:cubicBezTo>
                    <a:pt x="3989799" y="3377071"/>
                    <a:pt x="3980576" y="3375109"/>
                    <a:pt x="3972187" y="3371561"/>
                  </a:cubicBezTo>
                  <a:lnTo>
                    <a:pt x="3969951" y="3370054"/>
                  </a:lnTo>
                  <a:lnTo>
                    <a:pt x="3580795" y="4124802"/>
                  </a:lnTo>
                  <a:lnTo>
                    <a:pt x="3588711" y="4126438"/>
                  </a:lnTo>
                  <a:lnTo>
                    <a:pt x="4344379" y="3261062"/>
                  </a:lnTo>
                  <a:lnTo>
                    <a:pt x="4332507" y="3253080"/>
                  </a:lnTo>
                  <a:close/>
                  <a:moveTo>
                    <a:pt x="1902929" y="3566046"/>
                  </a:moveTo>
                  <a:lnTo>
                    <a:pt x="1507624" y="4130660"/>
                  </a:lnTo>
                  <a:lnTo>
                    <a:pt x="1514621" y="4141043"/>
                  </a:lnTo>
                  <a:cubicBezTo>
                    <a:pt x="1517423" y="4147671"/>
                    <a:pt x="1518971" y="4154961"/>
                    <a:pt x="1518971" y="4162615"/>
                  </a:cubicBezTo>
                  <a:cubicBezTo>
                    <a:pt x="1518971" y="4170270"/>
                    <a:pt x="1517423" y="4177574"/>
                    <a:pt x="1514622" y="4184224"/>
                  </a:cubicBezTo>
                  <a:lnTo>
                    <a:pt x="1510071" y="4191007"/>
                  </a:lnTo>
                  <a:lnTo>
                    <a:pt x="2078279" y="4315921"/>
                  </a:lnTo>
                  <a:lnTo>
                    <a:pt x="2083313" y="4290984"/>
                  </a:lnTo>
                  <a:cubicBezTo>
                    <a:pt x="2086861" y="4282595"/>
                    <a:pt x="2091995" y="4275041"/>
                    <a:pt x="2098340" y="4268697"/>
                  </a:cubicBezTo>
                  <a:lnTo>
                    <a:pt x="2117813" y="4255567"/>
                  </a:lnTo>
                  <a:lnTo>
                    <a:pt x="1948644" y="3567783"/>
                  </a:lnTo>
                  <a:lnTo>
                    <a:pt x="1930090" y="3571529"/>
                  </a:lnTo>
                  <a:close/>
                  <a:moveTo>
                    <a:pt x="853229" y="3697048"/>
                  </a:moveTo>
                  <a:lnTo>
                    <a:pt x="851954" y="3698939"/>
                  </a:lnTo>
                  <a:lnTo>
                    <a:pt x="835921" y="3709749"/>
                  </a:lnTo>
                  <a:lnTo>
                    <a:pt x="989818" y="4116653"/>
                  </a:lnTo>
                  <a:lnTo>
                    <a:pt x="1002880" y="4119321"/>
                  </a:lnTo>
                  <a:cubicBezTo>
                    <a:pt x="1016115" y="4124967"/>
                    <a:pt x="1026778" y="4135653"/>
                    <a:pt x="1032417" y="4148954"/>
                  </a:cubicBezTo>
                  <a:lnTo>
                    <a:pt x="1033772" y="4155639"/>
                  </a:lnTo>
                  <a:lnTo>
                    <a:pt x="1411035" y="4177874"/>
                  </a:lnTo>
                  <a:lnTo>
                    <a:pt x="1407952" y="4162615"/>
                  </a:lnTo>
                  <a:lnTo>
                    <a:pt x="1410527" y="4149852"/>
                  </a:lnTo>
                  <a:close/>
                  <a:moveTo>
                    <a:pt x="3621692" y="3119458"/>
                  </a:moveTo>
                  <a:lnTo>
                    <a:pt x="3610506" y="3136043"/>
                  </a:lnTo>
                  <a:cubicBezTo>
                    <a:pt x="3592568" y="3153981"/>
                    <a:pt x="3567794" y="3165083"/>
                    <a:pt x="3540447" y="3165082"/>
                  </a:cubicBezTo>
                  <a:cubicBezTo>
                    <a:pt x="3526774" y="3165082"/>
                    <a:pt x="3513744" y="3162307"/>
                    <a:pt x="3501890" y="3157289"/>
                  </a:cubicBezTo>
                  <a:lnTo>
                    <a:pt x="3497904" y="3154601"/>
                  </a:lnTo>
                  <a:lnTo>
                    <a:pt x="2941248" y="4059141"/>
                  </a:lnTo>
                  <a:lnTo>
                    <a:pt x="2952195" y="4066522"/>
                  </a:lnTo>
                  <a:lnTo>
                    <a:pt x="2958107" y="4075290"/>
                  </a:lnTo>
                  <a:lnTo>
                    <a:pt x="3942719" y="3345884"/>
                  </a:lnTo>
                  <a:lnTo>
                    <a:pt x="3934873" y="3334247"/>
                  </a:lnTo>
                  <a:cubicBezTo>
                    <a:pt x="3931325" y="3325858"/>
                    <a:pt x="3929364" y="3316635"/>
                    <a:pt x="3929364" y="3306954"/>
                  </a:cubicBezTo>
                  <a:lnTo>
                    <a:pt x="3932949" y="3289194"/>
                  </a:lnTo>
                  <a:lnTo>
                    <a:pt x="3764434" y="3197284"/>
                  </a:lnTo>
                  <a:close/>
                  <a:moveTo>
                    <a:pt x="3475167" y="3139266"/>
                  </a:moveTo>
                  <a:lnTo>
                    <a:pt x="2207665" y="4283770"/>
                  </a:lnTo>
                  <a:lnTo>
                    <a:pt x="2212528" y="4290984"/>
                  </a:lnTo>
                  <a:lnTo>
                    <a:pt x="2216409" y="4310209"/>
                  </a:lnTo>
                  <a:lnTo>
                    <a:pt x="2837509" y="4140927"/>
                  </a:lnTo>
                  <a:lnTo>
                    <a:pt x="2832497" y="4116103"/>
                  </a:lnTo>
                  <a:cubicBezTo>
                    <a:pt x="2832497" y="4077377"/>
                    <a:pt x="2863891" y="4045986"/>
                    <a:pt x="2902615" y="4045986"/>
                  </a:cubicBezTo>
                  <a:cubicBezTo>
                    <a:pt x="2912296" y="4045986"/>
                    <a:pt x="2921519" y="4047948"/>
                    <a:pt x="2929908" y="4051496"/>
                  </a:cubicBezTo>
                  <a:lnTo>
                    <a:pt x="2932750" y="4053412"/>
                  </a:lnTo>
                  <a:lnTo>
                    <a:pt x="3243396" y="3548668"/>
                  </a:lnTo>
                  <a:lnTo>
                    <a:pt x="3489361" y="3148839"/>
                  </a:lnTo>
                  <a:close/>
                  <a:moveTo>
                    <a:pt x="871884" y="3652362"/>
                  </a:moveTo>
                  <a:lnTo>
                    <a:pt x="866980" y="3676652"/>
                  </a:lnTo>
                  <a:lnTo>
                    <a:pt x="858860" y="3688695"/>
                  </a:lnTo>
                  <a:lnTo>
                    <a:pt x="1413488" y="4139291"/>
                  </a:lnTo>
                  <a:lnTo>
                    <a:pt x="1424195" y="4123437"/>
                  </a:lnTo>
                  <a:cubicBezTo>
                    <a:pt x="1434245" y="4113417"/>
                    <a:pt x="1448151" y="4107224"/>
                    <a:pt x="1463577" y="4107224"/>
                  </a:cubicBezTo>
                  <a:cubicBezTo>
                    <a:pt x="1471231" y="4107224"/>
                    <a:pt x="1478521" y="4108772"/>
                    <a:pt x="1485149" y="4111572"/>
                  </a:cubicBezTo>
                  <a:lnTo>
                    <a:pt x="1500798" y="4122118"/>
                  </a:lnTo>
                  <a:lnTo>
                    <a:pt x="1894243" y="3560253"/>
                  </a:lnTo>
                  <a:lnTo>
                    <a:pt x="1880509" y="3550993"/>
                  </a:lnTo>
                  <a:cubicBezTo>
                    <a:pt x="1874165" y="3544648"/>
                    <a:pt x="1869030" y="3537094"/>
                    <a:pt x="1865482" y="3528705"/>
                  </a:cubicBezTo>
                  <a:lnTo>
                    <a:pt x="1863899" y="3520862"/>
                  </a:lnTo>
                  <a:close/>
                  <a:moveTo>
                    <a:pt x="3448561" y="3101670"/>
                  </a:moveTo>
                  <a:lnTo>
                    <a:pt x="1998873" y="3494805"/>
                  </a:lnTo>
                  <a:lnTo>
                    <a:pt x="2000207" y="3501412"/>
                  </a:lnTo>
                  <a:cubicBezTo>
                    <a:pt x="2000208" y="3520775"/>
                    <a:pt x="1992360" y="3538304"/>
                    <a:pt x="1979671" y="3550993"/>
                  </a:cubicBezTo>
                  <a:lnTo>
                    <a:pt x="1958638" y="3565173"/>
                  </a:lnTo>
                  <a:lnTo>
                    <a:pt x="2127482" y="4252286"/>
                  </a:lnTo>
                  <a:lnTo>
                    <a:pt x="2147921" y="4248160"/>
                  </a:lnTo>
                  <a:cubicBezTo>
                    <a:pt x="2167284" y="4248160"/>
                    <a:pt x="2184813" y="4256008"/>
                    <a:pt x="2197501" y="4268696"/>
                  </a:cubicBezTo>
                  <a:lnTo>
                    <a:pt x="2201928" y="4275262"/>
                  </a:lnTo>
                  <a:lnTo>
                    <a:pt x="3467852" y="3132282"/>
                  </a:lnTo>
                  <a:lnTo>
                    <a:pt x="3449142" y="3104541"/>
                  </a:lnTo>
                  <a:close/>
                  <a:moveTo>
                    <a:pt x="4341488" y="2781404"/>
                  </a:moveTo>
                  <a:lnTo>
                    <a:pt x="4039699" y="3251060"/>
                  </a:lnTo>
                  <a:lnTo>
                    <a:pt x="4049062" y="3257372"/>
                  </a:lnTo>
                  <a:cubicBezTo>
                    <a:pt x="4055406" y="3263717"/>
                    <a:pt x="4060540" y="3271272"/>
                    <a:pt x="4064088" y="3279661"/>
                  </a:cubicBezTo>
                  <a:lnTo>
                    <a:pt x="4066648" y="3292342"/>
                  </a:lnTo>
                  <a:lnTo>
                    <a:pt x="4319717" y="3231228"/>
                  </a:lnTo>
                  <a:lnTo>
                    <a:pt x="4316175" y="3213697"/>
                  </a:lnTo>
                  <a:cubicBezTo>
                    <a:pt x="4316175" y="3183078"/>
                    <a:pt x="4340948" y="3158305"/>
                    <a:pt x="4371802" y="3158305"/>
                  </a:cubicBezTo>
                  <a:lnTo>
                    <a:pt x="4377837" y="3159522"/>
                  </a:lnTo>
                  <a:lnTo>
                    <a:pt x="4356428" y="2785233"/>
                  </a:lnTo>
                  <a:lnTo>
                    <a:pt x="4343217" y="2782569"/>
                  </a:lnTo>
                  <a:close/>
                  <a:moveTo>
                    <a:pt x="4321692" y="2764888"/>
                  </a:moveTo>
                  <a:lnTo>
                    <a:pt x="3955433" y="2911351"/>
                  </a:lnTo>
                  <a:lnTo>
                    <a:pt x="3634258" y="3039820"/>
                  </a:lnTo>
                  <a:lnTo>
                    <a:pt x="3639546" y="3065984"/>
                  </a:lnTo>
                  <a:cubicBezTo>
                    <a:pt x="3639546" y="3079657"/>
                    <a:pt x="3636770" y="3092687"/>
                    <a:pt x="3631753" y="3104541"/>
                  </a:cubicBezTo>
                  <a:lnTo>
                    <a:pt x="3627593" y="3110710"/>
                  </a:lnTo>
                  <a:lnTo>
                    <a:pt x="3935586" y="3278603"/>
                  </a:lnTo>
                  <a:lnTo>
                    <a:pt x="3949900" y="3257373"/>
                  </a:lnTo>
                  <a:cubicBezTo>
                    <a:pt x="3962589" y="3244684"/>
                    <a:pt x="3980118" y="3236836"/>
                    <a:pt x="3999481" y="3236836"/>
                  </a:cubicBezTo>
                  <a:cubicBezTo>
                    <a:pt x="4009163" y="3236836"/>
                    <a:pt x="4018385" y="3238798"/>
                    <a:pt x="4026775" y="3242346"/>
                  </a:cubicBezTo>
                  <a:lnTo>
                    <a:pt x="4031247" y="3245362"/>
                  </a:lnTo>
                  <a:lnTo>
                    <a:pt x="4333140" y="2775777"/>
                  </a:lnTo>
                  <a:lnTo>
                    <a:pt x="4325612" y="2770704"/>
                  </a:lnTo>
                  <a:close/>
                  <a:moveTo>
                    <a:pt x="408270" y="3490546"/>
                  </a:moveTo>
                  <a:lnTo>
                    <a:pt x="405888" y="3494079"/>
                  </a:lnTo>
                  <a:lnTo>
                    <a:pt x="399105" y="3498651"/>
                  </a:lnTo>
                  <a:lnTo>
                    <a:pt x="969381" y="4117365"/>
                  </a:lnTo>
                  <a:lnTo>
                    <a:pt x="978659" y="4115491"/>
                  </a:lnTo>
                  <a:lnTo>
                    <a:pt x="827033" y="3714498"/>
                  </a:lnTo>
                  <a:lnTo>
                    <a:pt x="802373" y="3719476"/>
                  </a:lnTo>
                  <a:cubicBezTo>
                    <a:pt x="763647" y="3719476"/>
                    <a:pt x="732255" y="3688085"/>
                    <a:pt x="732256" y="3649358"/>
                  </a:cubicBezTo>
                  <a:lnTo>
                    <a:pt x="736252" y="3629563"/>
                  </a:lnTo>
                  <a:close/>
                  <a:moveTo>
                    <a:pt x="4557448" y="2383908"/>
                  </a:moveTo>
                  <a:lnTo>
                    <a:pt x="4395981" y="2686633"/>
                  </a:lnTo>
                  <a:lnTo>
                    <a:pt x="4404172" y="2692143"/>
                  </a:lnTo>
                  <a:cubicBezTo>
                    <a:pt x="4414223" y="2702194"/>
                    <a:pt x="4420416" y="2716101"/>
                    <a:pt x="4420416" y="2731527"/>
                  </a:cubicBezTo>
                  <a:cubicBezTo>
                    <a:pt x="4420417" y="2754489"/>
                    <a:pt x="4406480" y="2774166"/>
                    <a:pt x="4386496" y="2782569"/>
                  </a:cubicBezTo>
                  <a:lnTo>
                    <a:pt x="4366900" y="2786496"/>
                  </a:lnTo>
                  <a:lnTo>
                    <a:pt x="4388378" y="3161647"/>
                  </a:lnTo>
                  <a:lnTo>
                    <a:pt x="4393374" y="3162654"/>
                  </a:lnTo>
                  <a:lnTo>
                    <a:pt x="4393759" y="3162914"/>
                  </a:lnTo>
                  <a:lnTo>
                    <a:pt x="4561154" y="2385915"/>
                  </a:lnTo>
                  <a:lnTo>
                    <a:pt x="4560114" y="2385705"/>
                  </a:lnTo>
                  <a:close/>
                  <a:moveTo>
                    <a:pt x="2378065" y="2503381"/>
                  </a:moveTo>
                  <a:lnTo>
                    <a:pt x="2365939" y="2521366"/>
                  </a:lnTo>
                  <a:cubicBezTo>
                    <a:pt x="2348006" y="2539299"/>
                    <a:pt x="2323232" y="2550391"/>
                    <a:pt x="2295866" y="2550391"/>
                  </a:cubicBezTo>
                  <a:lnTo>
                    <a:pt x="2281425" y="2547475"/>
                  </a:lnTo>
                  <a:lnTo>
                    <a:pt x="1966375" y="3442867"/>
                  </a:lnTo>
                  <a:lnTo>
                    <a:pt x="1979671" y="3451831"/>
                  </a:lnTo>
                  <a:cubicBezTo>
                    <a:pt x="1986015" y="3458175"/>
                    <a:pt x="1991149" y="3465730"/>
                    <a:pt x="1994697" y="3474119"/>
                  </a:cubicBezTo>
                  <a:lnTo>
                    <a:pt x="1996847" y="3484769"/>
                  </a:lnTo>
                  <a:lnTo>
                    <a:pt x="3446530" y="3091620"/>
                  </a:lnTo>
                  <a:lnTo>
                    <a:pt x="3441349" y="3065984"/>
                  </a:lnTo>
                  <a:lnTo>
                    <a:pt x="3448654" y="3029840"/>
                  </a:lnTo>
                  <a:lnTo>
                    <a:pt x="2959448" y="2789229"/>
                  </a:lnTo>
                  <a:close/>
                  <a:moveTo>
                    <a:pt x="405607" y="2793510"/>
                  </a:moveTo>
                  <a:lnTo>
                    <a:pt x="401718" y="2796132"/>
                  </a:lnTo>
                  <a:lnTo>
                    <a:pt x="391554" y="2798184"/>
                  </a:lnTo>
                  <a:lnTo>
                    <a:pt x="368671" y="3399674"/>
                  </a:lnTo>
                  <a:lnTo>
                    <a:pt x="388282" y="3403661"/>
                  </a:lnTo>
                  <a:cubicBezTo>
                    <a:pt x="408168" y="3412130"/>
                    <a:pt x="422104" y="3431938"/>
                    <a:pt x="422104" y="3454902"/>
                  </a:cubicBezTo>
                  <a:cubicBezTo>
                    <a:pt x="422104" y="3462556"/>
                    <a:pt x="420555" y="3469845"/>
                    <a:pt x="417754" y="3476473"/>
                  </a:cubicBezTo>
                  <a:lnTo>
                    <a:pt x="414056" y="3481961"/>
                  </a:lnTo>
                  <a:lnTo>
                    <a:pt x="739204" y="3619932"/>
                  </a:lnTo>
                  <a:lnTo>
                    <a:pt x="752792" y="3599778"/>
                  </a:lnTo>
                  <a:lnTo>
                    <a:pt x="772500" y="3586490"/>
                  </a:lnTo>
                  <a:close/>
                  <a:moveTo>
                    <a:pt x="967330" y="2503487"/>
                  </a:moveTo>
                  <a:lnTo>
                    <a:pt x="965687" y="2505922"/>
                  </a:lnTo>
                  <a:cubicBezTo>
                    <a:pt x="956718" y="2514892"/>
                    <a:pt x="946040" y="2522152"/>
                    <a:pt x="934186" y="2527169"/>
                  </a:cubicBezTo>
                  <a:lnTo>
                    <a:pt x="902438" y="2533587"/>
                  </a:lnTo>
                  <a:lnTo>
                    <a:pt x="820778" y="3582957"/>
                  </a:lnTo>
                  <a:lnTo>
                    <a:pt x="829666" y="3584751"/>
                  </a:lnTo>
                  <a:cubicBezTo>
                    <a:pt x="846444" y="3591847"/>
                    <a:pt x="859884" y="3605288"/>
                    <a:pt x="866980" y="3622065"/>
                  </a:cubicBezTo>
                  <a:lnTo>
                    <a:pt x="871047" y="3642212"/>
                  </a:lnTo>
                  <a:lnTo>
                    <a:pt x="1861897" y="3510944"/>
                  </a:lnTo>
                  <a:lnTo>
                    <a:pt x="1859973" y="3501412"/>
                  </a:lnTo>
                  <a:cubicBezTo>
                    <a:pt x="1859972" y="3491730"/>
                    <a:pt x="1861935" y="3482507"/>
                    <a:pt x="1865482" y="3474118"/>
                  </a:cubicBezTo>
                  <a:lnTo>
                    <a:pt x="1880157" y="3452353"/>
                  </a:lnTo>
                  <a:close/>
                  <a:moveTo>
                    <a:pt x="816005" y="2491740"/>
                  </a:moveTo>
                  <a:lnTo>
                    <a:pt x="493522" y="2686825"/>
                  </a:lnTo>
                  <a:lnTo>
                    <a:pt x="441836" y="2718120"/>
                  </a:lnTo>
                  <a:lnTo>
                    <a:pt x="444542" y="2731525"/>
                  </a:lnTo>
                  <a:cubicBezTo>
                    <a:pt x="444543" y="2750887"/>
                    <a:pt x="436695" y="2768417"/>
                    <a:pt x="424006" y="2781106"/>
                  </a:cubicBezTo>
                  <a:lnTo>
                    <a:pt x="414097" y="2787786"/>
                  </a:lnTo>
                  <a:lnTo>
                    <a:pt x="782079" y="3583338"/>
                  </a:lnTo>
                  <a:lnTo>
                    <a:pt x="802373" y="3579241"/>
                  </a:lnTo>
                  <a:lnTo>
                    <a:pt x="810609" y="3580904"/>
                  </a:lnTo>
                  <a:lnTo>
                    <a:pt x="891912" y="2534211"/>
                  </a:lnTo>
                  <a:lnTo>
                    <a:pt x="857072" y="2527170"/>
                  </a:lnTo>
                  <a:cubicBezTo>
                    <a:pt x="845217" y="2522152"/>
                    <a:pt x="834539" y="2514892"/>
                    <a:pt x="825570" y="2505922"/>
                  </a:cubicBezTo>
                  <a:close/>
                  <a:moveTo>
                    <a:pt x="994153" y="2438709"/>
                  </a:moveTo>
                  <a:lnTo>
                    <a:pt x="986935" y="2474421"/>
                  </a:lnTo>
                  <a:lnTo>
                    <a:pt x="973087" y="2494951"/>
                  </a:lnTo>
                  <a:lnTo>
                    <a:pt x="1888484" y="3446454"/>
                  </a:lnTo>
                  <a:lnTo>
                    <a:pt x="1902797" y="3436804"/>
                  </a:lnTo>
                  <a:cubicBezTo>
                    <a:pt x="1911185" y="3433256"/>
                    <a:pt x="1920408" y="3431294"/>
                    <a:pt x="1930090" y="3431295"/>
                  </a:cubicBezTo>
                  <a:cubicBezTo>
                    <a:pt x="1939772" y="3431294"/>
                    <a:pt x="1948994" y="3433257"/>
                    <a:pt x="1957383" y="3436804"/>
                  </a:cubicBezTo>
                  <a:lnTo>
                    <a:pt x="1957460" y="3436856"/>
                  </a:lnTo>
                  <a:lnTo>
                    <a:pt x="2271088" y="2545389"/>
                  </a:lnTo>
                  <a:lnTo>
                    <a:pt x="2257292" y="2542603"/>
                  </a:lnTo>
                  <a:cubicBezTo>
                    <a:pt x="2233580" y="2532574"/>
                    <a:pt x="2214584" y="2513578"/>
                    <a:pt x="2204554" y="2489866"/>
                  </a:cubicBezTo>
                  <a:lnTo>
                    <a:pt x="2199539" y="2465021"/>
                  </a:lnTo>
                  <a:close/>
                  <a:moveTo>
                    <a:pt x="106569" y="2574214"/>
                  </a:moveTo>
                  <a:lnTo>
                    <a:pt x="94804" y="2591670"/>
                  </a:lnTo>
                  <a:lnTo>
                    <a:pt x="85837" y="2597714"/>
                  </a:lnTo>
                  <a:lnTo>
                    <a:pt x="346572" y="3403343"/>
                  </a:lnTo>
                  <a:lnTo>
                    <a:pt x="358449" y="3400944"/>
                  </a:lnTo>
                  <a:lnTo>
                    <a:pt x="381063" y="2800302"/>
                  </a:lnTo>
                  <a:lnTo>
                    <a:pt x="374425" y="2801642"/>
                  </a:lnTo>
                  <a:cubicBezTo>
                    <a:pt x="335699" y="2801642"/>
                    <a:pt x="304308" y="2770251"/>
                    <a:pt x="304308" y="2731525"/>
                  </a:cubicBezTo>
                  <a:cubicBezTo>
                    <a:pt x="304308" y="2721844"/>
                    <a:pt x="306269" y="2712621"/>
                    <a:pt x="309817" y="2704232"/>
                  </a:cubicBezTo>
                  <a:lnTo>
                    <a:pt x="311263" y="2702089"/>
                  </a:lnTo>
                  <a:close/>
                  <a:moveTo>
                    <a:pt x="3281776" y="1887104"/>
                  </a:moveTo>
                  <a:lnTo>
                    <a:pt x="2388453" y="2419038"/>
                  </a:lnTo>
                  <a:lnTo>
                    <a:pt x="2394964" y="2451292"/>
                  </a:lnTo>
                  <a:cubicBezTo>
                    <a:pt x="2394965" y="2464975"/>
                    <a:pt x="2392192" y="2478010"/>
                    <a:pt x="2387177" y="2489866"/>
                  </a:cubicBezTo>
                  <a:lnTo>
                    <a:pt x="2383807" y="2494865"/>
                  </a:lnTo>
                  <a:lnTo>
                    <a:pt x="3453579" y="3020847"/>
                  </a:lnTo>
                  <a:lnTo>
                    <a:pt x="3470388" y="2995925"/>
                  </a:lnTo>
                  <a:cubicBezTo>
                    <a:pt x="3479357" y="2986956"/>
                    <a:pt x="3490035" y="2979696"/>
                    <a:pt x="3501890" y="2974678"/>
                  </a:cubicBezTo>
                  <a:lnTo>
                    <a:pt x="3521519" y="2970711"/>
                  </a:lnTo>
                  <a:lnTo>
                    <a:pt x="3343674" y="1904254"/>
                  </a:lnTo>
                  <a:lnTo>
                    <a:pt x="3330329" y="1906948"/>
                  </a:lnTo>
                  <a:cubicBezTo>
                    <a:pt x="3320648" y="1906948"/>
                    <a:pt x="3311425" y="1904986"/>
                    <a:pt x="3303036" y="1901438"/>
                  </a:cubicBezTo>
                  <a:close/>
                  <a:moveTo>
                    <a:pt x="4298658" y="1664149"/>
                  </a:moveTo>
                  <a:lnTo>
                    <a:pt x="4360464" y="2676779"/>
                  </a:lnTo>
                  <a:lnTo>
                    <a:pt x="4364789" y="2675899"/>
                  </a:lnTo>
                  <a:cubicBezTo>
                    <a:pt x="4372502" y="2675899"/>
                    <a:pt x="4379835" y="2677448"/>
                    <a:pt x="4386496" y="2680253"/>
                  </a:cubicBezTo>
                  <a:lnTo>
                    <a:pt x="4387464" y="2680903"/>
                  </a:lnTo>
                  <a:lnTo>
                    <a:pt x="4548894" y="2378143"/>
                  </a:lnTo>
                  <a:lnTo>
                    <a:pt x="4542508" y="2373839"/>
                  </a:lnTo>
                  <a:cubicBezTo>
                    <a:pt x="4532487" y="2363818"/>
                    <a:pt x="4526294" y="2349969"/>
                    <a:pt x="4526294" y="2334660"/>
                  </a:cubicBezTo>
                  <a:cubicBezTo>
                    <a:pt x="4526294" y="2319352"/>
                    <a:pt x="4532487" y="2305446"/>
                    <a:pt x="4542507" y="2295367"/>
                  </a:cubicBezTo>
                  <a:lnTo>
                    <a:pt x="4552157" y="2288820"/>
                  </a:lnTo>
                  <a:lnTo>
                    <a:pt x="4299865" y="1663907"/>
                  </a:lnTo>
                  <a:close/>
                  <a:moveTo>
                    <a:pt x="4278551" y="1665173"/>
                  </a:moveTo>
                  <a:lnTo>
                    <a:pt x="3593879" y="2984710"/>
                  </a:lnTo>
                  <a:lnTo>
                    <a:pt x="3610507" y="2995925"/>
                  </a:lnTo>
                  <a:cubicBezTo>
                    <a:pt x="3619475" y="3004894"/>
                    <a:pt x="3626735" y="3015572"/>
                    <a:pt x="3631753" y="3027426"/>
                  </a:cubicBezTo>
                  <a:lnTo>
                    <a:pt x="3632203" y="3029651"/>
                  </a:lnTo>
                  <a:lnTo>
                    <a:pt x="4315814" y="2756166"/>
                  </a:lnTo>
                  <a:lnTo>
                    <a:pt x="4313747" y="2753098"/>
                  </a:lnTo>
                  <a:cubicBezTo>
                    <a:pt x="4310945" y="2746470"/>
                    <a:pt x="4309397" y="2739181"/>
                    <a:pt x="4309397" y="2731527"/>
                  </a:cubicBezTo>
                  <a:cubicBezTo>
                    <a:pt x="4309397" y="2708563"/>
                    <a:pt x="4323333" y="2688754"/>
                    <a:pt x="4343217" y="2680285"/>
                  </a:cubicBezTo>
                  <a:lnTo>
                    <a:pt x="4350260" y="2678853"/>
                  </a:lnTo>
                  <a:lnTo>
                    <a:pt x="4288538" y="1666176"/>
                  </a:lnTo>
                  <a:lnTo>
                    <a:pt x="4286025" y="1666680"/>
                  </a:lnTo>
                  <a:close/>
                  <a:moveTo>
                    <a:pt x="4243458" y="1645436"/>
                  </a:moveTo>
                  <a:lnTo>
                    <a:pt x="3400184" y="1838131"/>
                  </a:lnTo>
                  <a:lnTo>
                    <a:pt x="3394936" y="1864123"/>
                  </a:lnTo>
                  <a:cubicBezTo>
                    <a:pt x="3387840" y="1880900"/>
                    <a:pt x="3374400" y="1894341"/>
                    <a:pt x="3357622" y="1901438"/>
                  </a:cubicBezTo>
                  <a:lnTo>
                    <a:pt x="3353949" y="1902180"/>
                  </a:lnTo>
                  <a:lnTo>
                    <a:pt x="3402901" y="2196178"/>
                  </a:lnTo>
                  <a:lnTo>
                    <a:pt x="3531696" y="2968654"/>
                  </a:lnTo>
                  <a:lnTo>
                    <a:pt x="3540447" y="2966885"/>
                  </a:lnTo>
                  <a:cubicBezTo>
                    <a:pt x="3554121" y="2966885"/>
                    <a:pt x="3567150" y="2969660"/>
                    <a:pt x="3579005" y="2974678"/>
                  </a:cubicBezTo>
                  <a:lnTo>
                    <a:pt x="3585225" y="2978873"/>
                  </a:lnTo>
                  <a:lnTo>
                    <a:pt x="4268028" y="1663051"/>
                  </a:lnTo>
                  <a:lnTo>
                    <a:pt x="4264454" y="1662330"/>
                  </a:lnTo>
                  <a:cubicBezTo>
                    <a:pt x="4257826" y="1659529"/>
                    <a:pt x="4251859" y="1655475"/>
                    <a:pt x="4246848" y="1650465"/>
                  </a:cubicBezTo>
                  <a:close/>
                  <a:moveTo>
                    <a:pt x="4380779" y="1471232"/>
                  </a:moveTo>
                  <a:lnTo>
                    <a:pt x="4326553" y="1573695"/>
                  </a:lnTo>
                  <a:lnTo>
                    <a:pt x="4337299" y="1589679"/>
                  </a:lnTo>
                  <a:cubicBezTo>
                    <a:pt x="4340104" y="1596329"/>
                    <a:pt x="4341653" y="1603633"/>
                    <a:pt x="4341653" y="1611288"/>
                  </a:cubicBezTo>
                  <a:cubicBezTo>
                    <a:pt x="4341652" y="1626596"/>
                    <a:pt x="4335459" y="1640444"/>
                    <a:pt x="4325408" y="1650465"/>
                  </a:cubicBezTo>
                  <a:lnTo>
                    <a:pt x="4309721" y="1660995"/>
                  </a:lnTo>
                  <a:lnTo>
                    <a:pt x="4560956" y="2283250"/>
                  </a:lnTo>
                  <a:lnTo>
                    <a:pt x="4562460" y="2282944"/>
                  </a:lnTo>
                  <a:lnTo>
                    <a:pt x="4422350" y="1477099"/>
                  </a:lnTo>
                  <a:lnTo>
                    <a:pt x="4411771" y="1479235"/>
                  </a:lnTo>
                  <a:cubicBezTo>
                    <a:pt x="4402089" y="1479235"/>
                    <a:pt x="4392866" y="1477273"/>
                    <a:pt x="4384477" y="1473725"/>
                  </a:cubicBezTo>
                  <a:close/>
                  <a:moveTo>
                    <a:pt x="294825" y="1828519"/>
                  </a:moveTo>
                  <a:lnTo>
                    <a:pt x="287315" y="1833614"/>
                  </a:lnTo>
                  <a:lnTo>
                    <a:pt x="265750" y="1837999"/>
                  </a:lnTo>
                  <a:lnTo>
                    <a:pt x="381901" y="2662917"/>
                  </a:lnTo>
                  <a:lnTo>
                    <a:pt x="401719" y="2666918"/>
                  </a:lnTo>
                  <a:cubicBezTo>
                    <a:pt x="418496" y="2674014"/>
                    <a:pt x="431936" y="2687455"/>
                    <a:pt x="439033" y="2704232"/>
                  </a:cubicBezTo>
                  <a:lnTo>
                    <a:pt x="439639" y="2707239"/>
                  </a:lnTo>
                  <a:lnTo>
                    <a:pt x="810094" y="2482976"/>
                  </a:lnTo>
                  <a:lnTo>
                    <a:pt x="804323" y="2474421"/>
                  </a:lnTo>
                  <a:cubicBezTo>
                    <a:pt x="799306" y="2462566"/>
                    <a:pt x="796531" y="2449537"/>
                    <a:pt x="796530" y="2435864"/>
                  </a:cubicBezTo>
                  <a:cubicBezTo>
                    <a:pt x="796531" y="2408518"/>
                    <a:pt x="807632" y="2383743"/>
                    <a:pt x="825570" y="2365805"/>
                  </a:cubicBezTo>
                  <a:lnTo>
                    <a:pt x="829477" y="2363170"/>
                  </a:lnTo>
                  <a:close/>
                  <a:moveTo>
                    <a:pt x="2099538" y="1459860"/>
                  </a:moveTo>
                  <a:lnTo>
                    <a:pt x="975553" y="2380432"/>
                  </a:lnTo>
                  <a:lnTo>
                    <a:pt x="986935" y="2397307"/>
                  </a:lnTo>
                  <a:lnTo>
                    <a:pt x="993213" y="2428370"/>
                  </a:lnTo>
                  <a:lnTo>
                    <a:pt x="2197447" y="2454659"/>
                  </a:lnTo>
                  <a:lnTo>
                    <a:pt x="2196767" y="2451292"/>
                  </a:lnTo>
                  <a:cubicBezTo>
                    <a:pt x="2196767" y="2410243"/>
                    <a:pt x="2221725" y="2375024"/>
                    <a:pt x="2257293" y="2359981"/>
                  </a:cubicBezTo>
                  <a:lnTo>
                    <a:pt x="2288361" y="2353708"/>
                  </a:lnTo>
                  <a:lnTo>
                    <a:pt x="2244484" y="1967151"/>
                  </a:lnTo>
                  <a:lnTo>
                    <a:pt x="2189083" y="1479688"/>
                  </a:lnTo>
                  <a:lnTo>
                    <a:pt x="2163580" y="1484843"/>
                  </a:lnTo>
                  <a:cubicBezTo>
                    <a:pt x="2149908" y="1484843"/>
                    <a:pt x="2136877" y="1482067"/>
                    <a:pt x="2125024" y="1477050"/>
                  </a:cubicBezTo>
                  <a:close/>
                  <a:moveTo>
                    <a:pt x="243953" y="1833524"/>
                  </a:moveTo>
                  <a:lnTo>
                    <a:pt x="76957" y="2501301"/>
                  </a:lnTo>
                  <a:lnTo>
                    <a:pt x="77198" y="2501351"/>
                  </a:lnTo>
                  <a:cubicBezTo>
                    <a:pt x="97083" y="2509852"/>
                    <a:pt x="111019" y="2529529"/>
                    <a:pt x="111019" y="2552491"/>
                  </a:cubicBezTo>
                  <a:lnTo>
                    <a:pt x="108776" y="2563615"/>
                  </a:lnTo>
                  <a:lnTo>
                    <a:pt x="316934" y="2693678"/>
                  </a:lnTo>
                  <a:lnTo>
                    <a:pt x="324844" y="2681945"/>
                  </a:lnTo>
                  <a:cubicBezTo>
                    <a:pt x="331189" y="2675600"/>
                    <a:pt x="338743" y="2670466"/>
                    <a:pt x="347132" y="2666917"/>
                  </a:cubicBezTo>
                  <a:lnTo>
                    <a:pt x="371671" y="2661963"/>
                  </a:lnTo>
                  <a:lnTo>
                    <a:pt x="255222" y="1835880"/>
                  </a:lnTo>
                  <a:lnTo>
                    <a:pt x="244135" y="1833647"/>
                  </a:lnTo>
                  <a:close/>
                  <a:moveTo>
                    <a:pt x="2255948" y="1419042"/>
                  </a:moveTo>
                  <a:lnTo>
                    <a:pt x="2254886" y="1424302"/>
                  </a:lnTo>
                  <a:cubicBezTo>
                    <a:pt x="2244851" y="1448010"/>
                    <a:pt x="2225846" y="1467014"/>
                    <a:pt x="2202137" y="1477050"/>
                  </a:cubicBezTo>
                  <a:lnTo>
                    <a:pt x="2199223" y="1477639"/>
                  </a:lnTo>
                  <a:lnTo>
                    <a:pt x="2298664" y="2352758"/>
                  </a:lnTo>
                  <a:lnTo>
                    <a:pt x="2334440" y="2359981"/>
                  </a:lnTo>
                  <a:cubicBezTo>
                    <a:pt x="2346296" y="2364995"/>
                    <a:pt x="2356973" y="2372252"/>
                    <a:pt x="2365940" y="2381218"/>
                  </a:cubicBezTo>
                  <a:lnTo>
                    <a:pt x="2384761" y="2409135"/>
                  </a:lnTo>
                  <a:lnTo>
                    <a:pt x="2819555" y="2150310"/>
                  </a:lnTo>
                  <a:lnTo>
                    <a:pt x="3275601" y="1878778"/>
                  </a:lnTo>
                  <a:lnTo>
                    <a:pt x="3265721" y="1864123"/>
                  </a:lnTo>
                  <a:cubicBezTo>
                    <a:pt x="3262173" y="1855734"/>
                    <a:pt x="3260212" y="1846512"/>
                    <a:pt x="3260212" y="1836831"/>
                  </a:cubicBezTo>
                  <a:lnTo>
                    <a:pt x="3263224" y="1821912"/>
                  </a:lnTo>
                  <a:close/>
                  <a:moveTo>
                    <a:pt x="3866338" y="1007332"/>
                  </a:moveTo>
                  <a:lnTo>
                    <a:pt x="3855485" y="1014669"/>
                  </a:lnTo>
                  <a:cubicBezTo>
                    <a:pt x="3847092" y="1018230"/>
                    <a:pt x="3837860" y="1020202"/>
                    <a:pt x="3828160" y="1020202"/>
                  </a:cubicBezTo>
                  <a:lnTo>
                    <a:pt x="3817021" y="1017952"/>
                  </a:lnTo>
                  <a:lnTo>
                    <a:pt x="3379292" y="1786833"/>
                  </a:lnTo>
                  <a:lnTo>
                    <a:pt x="3379910" y="1787250"/>
                  </a:lnTo>
                  <a:cubicBezTo>
                    <a:pt x="3386255" y="1793594"/>
                    <a:pt x="3391388" y="1801148"/>
                    <a:pt x="3394937" y="1809537"/>
                  </a:cubicBezTo>
                  <a:lnTo>
                    <a:pt x="3398650" y="1827933"/>
                  </a:lnTo>
                  <a:lnTo>
                    <a:pt x="4237257" y="1636233"/>
                  </a:lnTo>
                  <a:lnTo>
                    <a:pt x="4234983" y="1632859"/>
                  </a:lnTo>
                  <a:cubicBezTo>
                    <a:pt x="4232182" y="1626231"/>
                    <a:pt x="4230633" y="1618942"/>
                    <a:pt x="4230633" y="1611288"/>
                  </a:cubicBezTo>
                  <a:cubicBezTo>
                    <a:pt x="4230633" y="1603633"/>
                    <a:pt x="4232182" y="1596329"/>
                    <a:pt x="4234983" y="1589679"/>
                  </a:cubicBezTo>
                  <a:lnTo>
                    <a:pt x="4246800" y="1572065"/>
                  </a:lnTo>
                  <a:close/>
                  <a:moveTo>
                    <a:pt x="3879290" y="997345"/>
                  </a:moveTo>
                  <a:lnTo>
                    <a:pt x="3877769" y="999604"/>
                  </a:lnTo>
                  <a:lnTo>
                    <a:pt x="3874831" y="1001590"/>
                  </a:lnTo>
                  <a:lnTo>
                    <a:pt x="4255204" y="1566323"/>
                  </a:lnTo>
                  <a:lnTo>
                    <a:pt x="4264453" y="1560047"/>
                  </a:lnTo>
                  <a:cubicBezTo>
                    <a:pt x="4271082" y="1557224"/>
                    <a:pt x="4278371" y="1555660"/>
                    <a:pt x="4286025" y="1555660"/>
                  </a:cubicBezTo>
                  <a:cubicBezTo>
                    <a:pt x="4293738" y="1555660"/>
                    <a:pt x="4301071" y="1557224"/>
                    <a:pt x="4307733" y="1560046"/>
                  </a:cubicBezTo>
                  <a:lnTo>
                    <a:pt x="4318487" y="1567314"/>
                  </a:lnTo>
                  <a:lnTo>
                    <a:pt x="4372305" y="1465519"/>
                  </a:lnTo>
                  <a:lnTo>
                    <a:pt x="4362190" y="1458699"/>
                  </a:lnTo>
                  <a:cubicBezTo>
                    <a:pt x="4349501" y="1446010"/>
                    <a:pt x="4341654" y="1428481"/>
                    <a:pt x="4341653" y="1409118"/>
                  </a:cubicBezTo>
                  <a:cubicBezTo>
                    <a:pt x="4341653" y="1399437"/>
                    <a:pt x="4343615" y="1390213"/>
                    <a:pt x="4347163" y="1381824"/>
                  </a:cubicBezTo>
                  <a:lnTo>
                    <a:pt x="4359638" y="1363322"/>
                  </a:lnTo>
                  <a:close/>
                  <a:moveTo>
                    <a:pt x="131300" y="1588417"/>
                  </a:moveTo>
                  <a:lnTo>
                    <a:pt x="70816" y="2483545"/>
                  </a:lnTo>
                  <a:lnTo>
                    <a:pt x="234804" y="1827374"/>
                  </a:lnTo>
                  <a:lnTo>
                    <a:pt x="226448" y="1821756"/>
                  </a:lnTo>
                  <a:cubicBezTo>
                    <a:pt x="216369" y="1811705"/>
                    <a:pt x="210117" y="1797799"/>
                    <a:pt x="210116" y="1782373"/>
                  </a:cubicBezTo>
                  <a:cubicBezTo>
                    <a:pt x="210117" y="1767064"/>
                    <a:pt x="216310" y="1753216"/>
                    <a:pt x="226361" y="1743195"/>
                  </a:cubicBezTo>
                  <a:lnTo>
                    <a:pt x="228142" y="1741999"/>
                  </a:lnTo>
                  <a:lnTo>
                    <a:pt x="149908" y="1585533"/>
                  </a:lnTo>
                  <a:lnTo>
                    <a:pt x="133453" y="1588851"/>
                  </a:lnTo>
                  <a:close/>
                  <a:moveTo>
                    <a:pt x="819073" y="1390904"/>
                  </a:moveTo>
                  <a:lnTo>
                    <a:pt x="307337" y="1746893"/>
                  </a:lnTo>
                  <a:lnTo>
                    <a:pt x="316753" y="1760801"/>
                  </a:lnTo>
                  <a:cubicBezTo>
                    <a:pt x="319573" y="1767429"/>
                    <a:pt x="321136" y="1774718"/>
                    <a:pt x="321136" y="1782373"/>
                  </a:cubicBezTo>
                  <a:cubicBezTo>
                    <a:pt x="321136" y="1797682"/>
                    <a:pt x="314942" y="1811589"/>
                    <a:pt x="304921" y="1821669"/>
                  </a:cubicBezTo>
                  <a:lnTo>
                    <a:pt x="303459" y="1822661"/>
                  </a:lnTo>
                  <a:lnTo>
                    <a:pt x="838131" y="2357333"/>
                  </a:lnTo>
                  <a:lnTo>
                    <a:pt x="857071" y="2344559"/>
                  </a:lnTo>
                  <a:cubicBezTo>
                    <a:pt x="868926" y="2339541"/>
                    <a:pt x="881956" y="2336766"/>
                    <a:pt x="895629" y="2336766"/>
                  </a:cubicBezTo>
                  <a:lnTo>
                    <a:pt x="897789" y="2337202"/>
                  </a:lnTo>
                  <a:lnTo>
                    <a:pt x="874768" y="1416321"/>
                  </a:lnTo>
                  <a:lnTo>
                    <a:pt x="872254" y="1416830"/>
                  </a:lnTo>
                  <a:cubicBezTo>
                    <a:pt x="852972" y="1416830"/>
                    <a:pt x="835443" y="1409000"/>
                    <a:pt x="822735" y="1396321"/>
                  </a:cubicBezTo>
                  <a:close/>
                  <a:moveTo>
                    <a:pt x="941572" y="1350675"/>
                  </a:moveTo>
                  <a:lnTo>
                    <a:pt x="936873" y="1373937"/>
                  </a:lnTo>
                  <a:cubicBezTo>
                    <a:pt x="929788" y="1390700"/>
                    <a:pt x="916364" y="1404176"/>
                    <a:pt x="899579" y="1411297"/>
                  </a:cubicBezTo>
                  <a:lnTo>
                    <a:pt x="884776" y="1414294"/>
                  </a:lnTo>
                  <a:lnTo>
                    <a:pt x="907955" y="2339257"/>
                  </a:lnTo>
                  <a:lnTo>
                    <a:pt x="934186" y="2344559"/>
                  </a:lnTo>
                  <a:cubicBezTo>
                    <a:pt x="946040" y="2349576"/>
                    <a:pt x="956718" y="2356836"/>
                    <a:pt x="965687" y="2365805"/>
                  </a:cubicBezTo>
                  <a:lnTo>
                    <a:pt x="969880" y="2372021"/>
                  </a:lnTo>
                  <a:lnTo>
                    <a:pt x="2091632" y="1453000"/>
                  </a:lnTo>
                  <a:lnTo>
                    <a:pt x="2072275" y="1424301"/>
                  </a:lnTo>
                  <a:lnTo>
                    <a:pt x="2064501" y="1385839"/>
                  </a:lnTo>
                  <a:close/>
                  <a:moveTo>
                    <a:pt x="3852074" y="597200"/>
                  </a:moveTo>
                  <a:lnTo>
                    <a:pt x="3840985" y="604694"/>
                  </a:lnTo>
                  <a:lnTo>
                    <a:pt x="3835816" y="605738"/>
                  </a:lnTo>
                  <a:lnTo>
                    <a:pt x="3845010" y="883378"/>
                  </a:lnTo>
                  <a:lnTo>
                    <a:pt x="3855485" y="885500"/>
                  </a:lnTo>
                  <a:cubicBezTo>
                    <a:pt x="3880662" y="896181"/>
                    <a:pt x="3898278" y="921161"/>
                    <a:pt x="3898278" y="950084"/>
                  </a:cubicBezTo>
                  <a:cubicBezTo>
                    <a:pt x="3898278" y="959725"/>
                    <a:pt x="3896321" y="968928"/>
                    <a:pt x="3892778" y="977309"/>
                  </a:cubicBezTo>
                  <a:lnTo>
                    <a:pt x="3884988" y="988881"/>
                  </a:lnTo>
                  <a:lnTo>
                    <a:pt x="4367143" y="1356197"/>
                  </a:lnTo>
                  <a:lnTo>
                    <a:pt x="4374875" y="1350985"/>
                  </a:lnTo>
                  <a:close/>
                  <a:moveTo>
                    <a:pt x="1449623" y="1018333"/>
                  </a:moveTo>
                  <a:lnTo>
                    <a:pt x="934907" y="1316607"/>
                  </a:lnTo>
                  <a:lnTo>
                    <a:pt x="936872" y="1319520"/>
                  </a:lnTo>
                  <a:lnTo>
                    <a:pt x="941146" y="1340652"/>
                  </a:lnTo>
                  <a:lnTo>
                    <a:pt x="2066466" y="1375924"/>
                  </a:lnTo>
                  <a:lnTo>
                    <a:pt x="2072275" y="1347187"/>
                  </a:lnTo>
                  <a:lnTo>
                    <a:pt x="2082836" y="1331529"/>
                  </a:lnTo>
                  <a:lnTo>
                    <a:pt x="1553609" y="1020593"/>
                  </a:lnTo>
                  <a:lnTo>
                    <a:pt x="1551959" y="1023040"/>
                  </a:lnTo>
                  <a:cubicBezTo>
                    <a:pt x="1539270" y="1035728"/>
                    <a:pt x="1521741" y="1043577"/>
                    <a:pt x="1502377" y="1043577"/>
                  </a:cubicBezTo>
                  <a:cubicBezTo>
                    <a:pt x="1483015" y="1043577"/>
                    <a:pt x="1465485" y="1035729"/>
                    <a:pt x="1452797" y="1023041"/>
                  </a:cubicBezTo>
                  <a:close/>
                  <a:moveTo>
                    <a:pt x="2957839" y="705622"/>
                  </a:moveTo>
                  <a:lnTo>
                    <a:pt x="2801631" y="843909"/>
                  </a:lnTo>
                  <a:lnTo>
                    <a:pt x="2246779" y="1335167"/>
                  </a:lnTo>
                  <a:lnTo>
                    <a:pt x="2254886" y="1347187"/>
                  </a:lnTo>
                  <a:cubicBezTo>
                    <a:pt x="2259904" y="1359041"/>
                    <a:pt x="2262679" y="1372071"/>
                    <a:pt x="2262679" y="1385744"/>
                  </a:cubicBezTo>
                  <a:lnTo>
                    <a:pt x="2258037" y="1408710"/>
                  </a:lnTo>
                  <a:lnTo>
                    <a:pt x="3265295" y="1811655"/>
                  </a:lnTo>
                  <a:lnTo>
                    <a:pt x="3265722" y="1809537"/>
                  </a:lnTo>
                  <a:cubicBezTo>
                    <a:pt x="3272818" y="1792760"/>
                    <a:pt x="3286258" y="1779319"/>
                    <a:pt x="3303036" y="1772223"/>
                  </a:cubicBezTo>
                  <a:lnTo>
                    <a:pt x="3313168" y="1770178"/>
                  </a:lnTo>
                  <a:lnTo>
                    <a:pt x="3029056" y="728719"/>
                  </a:lnTo>
                  <a:lnTo>
                    <a:pt x="3011531" y="732257"/>
                  </a:lnTo>
                  <a:cubicBezTo>
                    <a:pt x="2992169" y="732256"/>
                    <a:pt x="2974640" y="724409"/>
                    <a:pt x="2961951" y="711720"/>
                  </a:cubicBezTo>
                  <a:close/>
                  <a:moveTo>
                    <a:pt x="3078019" y="680115"/>
                  </a:moveTo>
                  <a:lnTo>
                    <a:pt x="3076138" y="689433"/>
                  </a:lnTo>
                  <a:cubicBezTo>
                    <a:pt x="3072590" y="697822"/>
                    <a:pt x="3067456" y="705375"/>
                    <a:pt x="3061112" y="711720"/>
                  </a:cubicBezTo>
                  <a:lnTo>
                    <a:pt x="3039006" y="726625"/>
                  </a:lnTo>
                  <a:lnTo>
                    <a:pt x="3323153" y="1768162"/>
                  </a:lnTo>
                  <a:lnTo>
                    <a:pt x="3330329" y="1766713"/>
                  </a:lnTo>
                  <a:cubicBezTo>
                    <a:pt x="3340011" y="1766713"/>
                    <a:pt x="3349234" y="1768675"/>
                    <a:pt x="3357623" y="1772223"/>
                  </a:cubicBezTo>
                  <a:lnTo>
                    <a:pt x="3370926" y="1781192"/>
                  </a:lnTo>
                  <a:lnTo>
                    <a:pt x="3806500" y="1015826"/>
                  </a:lnTo>
                  <a:lnTo>
                    <a:pt x="3800935" y="1014702"/>
                  </a:lnTo>
                  <a:cubicBezTo>
                    <a:pt x="3775792" y="1004075"/>
                    <a:pt x="3758043" y="979184"/>
                    <a:pt x="3758043" y="950084"/>
                  </a:cubicBezTo>
                  <a:lnTo>
                    <a:pt x="3760591" y="937426"/>
                  </a:lnTo>
                  <a:close/>
                  <a:moveTo>
                    <a:pt x="610662" y="1124023"/>
                  </a:moveTo>
                  <a:lnTo>
                    <a:pt x="284041" y="1730687"/>
                  </a:lnTo>
                  <a:lnTo>
                    <a:pt x="287217" y="1731330"/>
                  </a:lnTo>
                  <a:lnTo>
                    <a:pt x="299664" y="1739713"/>
                  </a:lnTo>
                  <a:lnTo>
                    <a:pt x="813270" y="1382320"/>
                  </a:lnTo>
                  <a:lnTo>
                    <a:pt x="807670" y="1374037"/>
                  </a:lnTo>
                  <a:cubicBezTo>
                    <a:pt x="804109" y="1365644"/>
                    <a:pt x="802137" y="1356412"/>
                    <a:pt x="802137" y="1346712"/>
                  </a:cubicBezTo>
                  <a:cubicBezTo>
                    <a:pt x="802138" y="1327430"/>
                    <a:pt x="809967" y="1309901"/>
                    <a:pt x="822647" y="1297192"/>
                  </a:cubicBezTo>
                  <a:lnTo>
                    <a:pt x="826694" y="1294457"/>
                  </a:lnTo>
                  <a:lnTo>
                    <a:pt x="676713" y="1127849"/>
                  </a:lnTo>
                  <a:lnTo>
                    <a:pt x="668186" y="1133611"/>
                  </a:lnTo>
                  <a:cubicBezTo>
                    <a:pt x="661525" y="1136434"/>
                    <a:pt x="654192" y="1137997"/>
                    <a:pt x="646479" y="1137997"/>
                  </a:cubicBezTo>
                  <a:cubicBezTo>
                    <a:pt x="638825" y="1137997"/>
                    <a:pt x="631535" y="1136448"/>
                    <a:pt x="624907" y="1133644"/>
                  </a:cubicBezTo>
                  <a:close/>
                  <a:moveTo>
                    <a:pt x="599241" y="1109746"/>
                  </a:moveTo>
                  <a:lnTo>
                    <a:pt x="175690" y="1498902"/>
                  </a:lnTo>
                  <a:lnTo>
                    <a:pt x="184465" y="1511883"/>
                  </a:lnTo>
                  <a:cubicBezTo>
                    <a:pt x="187285" y="1518515"/>
                    <a:pt x="188848" y="1525804"/>
                    <a:pt x="188848" y="1533459"/>
                  </a:cubicBezTo>
                  <a:cubicBezTo>
                    <a:pt x="188848" y="1548767"/>
                    <a:pt x="182654" y="1562615"/>
                    <a:pt x="172632" y="1572636"/>
                  </a:cubicBezTo>
                  <a:lnTo>
                    <a:pt x="159466" y="1581509"/>
                  </a:lnTo>
                  <a:lnTo>
                    <a:pt x="236804" y="1736185"/>
                  </a:lnTo>
                  <a:lnTo>
                    <a:pt x="244037" y="1731330"/>
                  </a:lnTo>
                  <a:cubicBezTo>
                    <a:pt x="250698" y="1728529"/>
                    <a:pt x="258031" y="1726981"/>
                    <a:pt x="265744" y="1726981"/>
                  </a:cubicBezTo>
                  <a:lnTo>
                    <a:pt x="273588" y="1728570"/>
                  </a:lnTo>
                  <a:lnTo>
                    <a:pt x="603438" y="1115998"/>
                  </a:lnTo>
                  <a:close/>
                  <a:moveTo>
                    <a:pt x="699607" y="1069966"/>
                  </a:moveTo>
                  <a:lnTo>
                    <a:pt x="702107" y="1082372"/>
                  </a:lnTo>
                  <a:cubicBezTo>
                    <a:pt x="702107" y="1097681"/>
                    <a:pt x="695913" y="1111587"/>
                    <a:pt x="685862" y="1121666"/>
                  </a:cubicBezTo>
                  <a:lnTo>
                    <a:pt x="685226" y="1122096"/>
                  </a:lnTo>
                  <a:lnTo>
                    <a:pt x="835228" y="1288687"/>
                  </a:lnTo>
                  <a:lnTo>
                    <a:pt x="844931" y="1282127"/>
                  </a:lnTo>
                  <a:cubicBezTo>
                    <a:pt x="853324" y="1278567"/>
                    <a:pt x="862555" y="1276595"/>
                    <a:pt x="872255" y="1276595"/>
                  </a:cubicBezTo>
                  <a:cubicBezTo>
                    <a:pt x="891655" y="1276711"/>
                    <a:pt x="909184" y="1284600"/>
                    <a:pt x="921863" y="1297279"/>
                  </a:cubicBezTo>
                  <a:lnTo>
                    <a:pt x="929100" y="1308002"/>
                  </a:lnTo>
                  <a:lnTo>
                    <a:pt x="1443842" y="1009759"/>
                  </a:lnTo>
                  <a:lnTo>
                    <a:pt x="1437770" y="1000753"/>
                  </a:lnTo>
                  <a:lnTo>
                    <a:pt x="1436594" y="994926"/>
                  </a:lnTo>
                  <a:close/>
                  <a:moveTo>
                    <a:pt x="3215006" y="342306"/>
                  </a:moveTo>
                  <a:lnTo>
                    <a:pt x="3214051" y="343720"/>
                  </a:lnTo>
                  <a:cubicBezTo>
                    <a:pt x="3204001" y="353740"/>
                    <a:pt x="3190095" y="359934"/>
                    <a:pt x="3174668" y="359934"/>
                  </a:cubicBezTo>
                  <a:lnTo>
                    <a:pt x="3154546" y="355877"/>
                  </a:lnTo>
                  <a:lnTo>
                    <a:pt x="3041920" y="599618"/>
                  </a:lnTo>
                  <a:lnTo>
                    <a:pt x="3061112" y="612558"/>
                  </a:lnTo>
                  <a:cubicBezTo>
                    <a:pt x="3073800" y="625247"/>
                    <a:pt x="3081648" y="642776"/>
                    <a:pt x="3081648" y="662139"/>
                  </a:cubicBezTo>
                  <a:lnTo>
                    <a:pt x="3080091" y="669850"/>
                  </a:lnTo>
                  <a:lnTo>
                    <a:pt x="3762664" y="927131"/>
                  </a:lnTo>
                  <a:lnTo>
                    <a:pt x="3763543" y="922761"/>
                  </a:lnTo>
                  <a:lnTo>
                    <a:pt x="3776389" y="903689"/>
                  </a:lnTo>
                  <a:close/>
                  <a:moveTo>
                    <a:pt x="2122817" y="561882"/>
                  </a:moveTo>
                  <a:lnTo>
                    <a:pt x="1565822" y="944441"/>
                  </a:lnTo>
                  <a:lnTo>
                    <a:pt x="1566985" y="946166"/>
                  </a:lnTo>
                  <a:cubicBezTo>
                    <a:pt x="1570533" y="954555"/>
                    <a:pt x="1572495" y="963778"/>
                    <a:pt x="1572495" y="973460"/>
                  </a:cubicBezTo>
                  <a:cubicBezTo>
                    <a:pt x="1572495" y="983141"/>
                    <a:pt x="1570533" y="992364"/>
                    <a:pt x="1566985" y="1000753"/>
                  </a:cubicBezTo>
                  <a:lnTo>
                    <a:pt x="1559422" y="1011970"/>
                  </a:lnTo>
                  <a:lnTo>
                    <a:pt x="2088686" y="1322856"/>
                  </a:lnTo>
                  <a:lnTo>
                    <a:pt x="2093522" y="1315686"/>
                  </a:lnTo>
                  <a:cubicBezTo>
                    <a:pt x="2111461" y="1297747"/>
                    <a:pt x="2136235" y="1286645"/>
                    <a:pt x="2163580" y="1286645"/>
                  </a:cubicBezTo>
                  <a:lnTo>
                    <a:pt x="2178302" y="1289621"/>
                  </a:lnTo>
                  <a:lnTo>
                    <a:pt x="2178302" y="592112"/>
                  </a:lnTo>
                  <a:lnTo>
                    <a:pt x="2151780" y="586755"/>
                  </a:lnTo>
                  <a:cubicBezTo>
                    <a:pt x="2143398" y="583213"/>
                    <a:pt x="2135839" y="578085"/>
                    <a:pt x="2129485" y="571745"/>
                  </a:cubicBezTo>
                  <a:close/>
                  <a:moveTo>
                    <a:pt x="2247591" y="529718"/>
                  </a:moveTo>
                  <a:lnTo>
                    <a:pt x="2243622" y="549362"/>
                  </a:lnTo>
                  <a:cubicBezTo>
                    <a:pt x="2236537" y="566124"/>
                    <a:pt x="2223112" y="579600"/>
                    <a:pt x="2206328" y="586722"/>
                  </a:cubicBezTo>
                  <a:lnTo>
                    <a:pt x="2188589" y="590314"/>
                  </a:lnTo>
                  <a:lnTo>
                    <a:pt x="2188588" y="1291700"/>
                  </a:lnTo>
                  <a:lnTo>
                    <a:pt x="2202138" y="1294439"/>
                  </a:lnTo>
                  <a:cubicBezTo>
                    <a:pt x="2213992" y="1299456"/>
                    <a:pt x="2224670" y="1306717"/>
                    <a:pt x="2233639" y="1315686"/>
                  </a:cubicBezTo>
                  <a:lnTo>
                    <a:pt x="2241057" y="1326685"/>
                  </a:lnTo>
                  <a:lnTo>
                    <a:pt x="2952221" y="697290"/>
                  </a:lnTo>
                  <a:lnTo>
                    <a:pt x="2946924" y="689432"/>
                  </a:lnTo>
                  <a:cubicBezTo>
                    <a:pt x="2943376" y="681043"/>
                    <a:pt x="2941414" y="671821"/>
                    <a:pt x="2941414" y="662139"/>
                  </a:cubicBezTo>
                  <a:lnTo>
                    <a:pt x="2945038" y="644187"/>
                  </a:lnTo>
                  <a:close/>
                  <a:moveTo>
                    <a:pt x="3226769" y="322017"/>
                  </a:moveTo>
                  <a:lnTo>
                    <a:pt x="3225942" y="326114"/>
                  </a:lnTo>
                  <a:lnTo>
                    <a:pt x="3220664" y="333927"/>
                  </a:lnTo>
                  <a:lnTo>
                    <a:pt x="3783845" y="896912"/>
                  </a:lnTo>
                  <a:lnTo>
                    <a:pt x="3800837" y="885467"/>
                  </a:lnTo>
                  <a:cubicBezTo>
                    <a:pt x="3809230" y="881924"/>
                    <a:pt x="3818461" y="879967"/>
                    <a:pt x="3828161" y="879967"/>
                  </a:cubicBezTo>
                  <a:lnTo>
                    <a:pt x="3834765" y="881304"/>
                  </a:lnTo>
                  <a:lnTo>
                    <a:pt x="3825598" y="607803"/>
                  </a:lnTo>
                  <a:lnTo>
                    <a:pt x="3819277" y="609080"/>
                  </a:lnTo>
                  <a:cubicBezTo>
                    <a:pt x="3788661" y="609080"/>
                    <a:pt x="3763885" y="584308"/>
                    <a:pt x="3763886" y="553456"/>
                  </a:cubicBezTo>
                  <a:lnTo>
                    <a:pt x="3767414" y="535957"/>
                  </a:lnTo>
                  <a:close/>
                  <a:moveTo>
                    <a:pt x="603327" y="763378"/>
                  </a:moveTo>
                  <a:lnTo>
                    <a:pt x="163688" y="1488250"/>
                  </a:lnTo>
                  <a:lnTo>
                    <a:pt x="168642" y="1491606"/>
                  </a:lnTo>
                  <a:lnTo>
                    <a:pt x="594654" y="1100173"/>
                  </a:lnTo>
                  <a:lnTo>
                    <a:pt x="591087" y="1082371"/>
                  </a:lnTo>
                  <a:cubicBezTo>
                    <a:pt x="591087" y="1059407"/>
                    <a:pt x="605023" y="1039731"/>
                    <a:pt x="624907" y="1031329"/>
                  </a:cubicBezTo>
                  <a:lnTo>
                    <a:pt x="628014" y="1030702"/>
                  </a:lnTo>
                  <a:lnTo>
                    <a:pt x="628014" y="771330"/>
                  </a:lnTo>
                  <a:lnTo>
                    <a:pt x="609680" y="767640"/>
                  </a:lnTo>
                  <a:close/>
                  <a:moveTo>
                    <a:pt x="1447940" y="496067"/>
                  </a:moveTo>
                  <a:lnTo>
                    <a:pt x="683742" y="1041680"/>
                  </a:lnTo>
                  <a:lnTo>
                    <a:pt x="685863" y="1043105"/>
                  </a:lnTo>
                  <a:lnTo>
                    <a:pt x="697212" y="1059963"/>
                  </a:lnTo>
                  <a:lnTo>
                    <a:pt x="1434541" y="984757"/>
                  </a:lnTo>
                  <a:lnTo>
                    <a:pt x="1432260" y="973459"/>
                  </a:lnTo>
                  <a:cubicBezTo>
                    <a:pt x="1432260" y="944415"/>
                    <a:pt x="1449918" y="919496"/>
                    <a:pt x="1475084" y="908852"/>
                  </a:cubicBezTo>
                  <a:lnTo>
                    <a:pt x="1493481" y="905138"/>
                  </a:lnTo>
                  <a:lnTo>
                    <a:pt x="1486084" y="521574"/>
                  </a:lnTo>
                  <a:lnTo>
                    <a:pt x="1473055" y="518950"/>
                  </a:lnTo>
                  <a:cubicBezTo>
                    <a:pt x="1466405" y="516145"/>
                    <a:pt x="1460408" y="512084"/>
                    <a:pt x="1455369" y="507058"/>
                  </a:cubicBezTo>
                  <a:close/>
                  <a:moveTo>
                    <a:pt x="1549648" y="469703"/>
                  </a:moveTo>
                  <a:lnTo>
                    <a:pt x="1545706" y="489284"/>
                  </a:lnTo>
                  <a:cubicBezTo>
                    <a:pt x="1540104" y="502585"/>
                    <a:pt x="1529492" y="513271"/>
                    <a:pt x="1516235" y="518917"/>
                  </a:cubicBezTo>
                  <a:lnTo>
                    <a:pt x="1496093" y="523013"/>
                  </a:lnTo>
                  <a:lnTo>
                    <a:pt x="1503532" y="903576"/>
                  </a:lnTo>
                  <a:lnTo>
                    <a:pt x="1529671" y="908852"/>
                  </a:lnTo>
                  <a:cubicBezTo>
                    <a:pt x="1538060" y="912400"/>
                    <a:pt x="1545614" y="917534"/>
                    <a:pt x="1551959" y="923878"/>
                  </a:cubicBezTo>
                  <a:lnTo>
                    <a:pt x="1560077" y="935919"/>
                  </a:lnTo>
                  <a:lnTo>
                    <a:pt x="2117116" y="553448"/>
                  </a:lnTo>
                  <a:lnTo>
                    <a:pt x="2114420" y="549461"/>
                  </a:lnTo>
                  <a:cubicBezTo>
                    <a:pt x="2110860" y="541069"/>
                    <a:pt x="2108887" y="531837"/>
                    <a:pt x="2108888" y="522137"/>
                  </a:cubicBezTo>
                  <a:lnTo>
                    <a:pt x="2110600" y="513660"/>
                  </a:lnTo>
                  <a:close/>
                  <a:moveTo>
                    <a:pt x="1441261" y="478685"/>
                  </a:moveTo>
                  <a:lnTo>
                    <a:pt x="682481" y="695762"/>
                  </a:lnTo>
                  <a:lnTo>
                    <a:pt x="686680" y="716595"/>
                  </a:lnTo>
                  <a:cubicBezTo>
                    <a:pt x="686681" y="739559"/>
                    <a:pt x="672744" y="759236"/>
                    <a:pt x="652860" y="767640"/>
                  </a:cubicBezTo>
                  <a:lnTo>
                    <a:pt x="638298" y="770576"/>
                  </a:lnTo>
                  <a:lnTo>
                    <a:pt x="638298" y="1028629"/>
                  </a:lnTo>
                  <a:lnTo>
                    <a:pt x="646479" y="1026979"/>
                  </a:lnTo>
                  <a:cubicBezTo>
                    <a:pt x="654192" y="1026920"/>
                    <a:pt x="661526" y="1028439"/>
                    <a:pt x="668187" y="1031229"/>
                  </a:cubicBezTo>
                  <a:lnTo>
                    <a:pt x="674701" y="1035606"/>
                  </a:lnTo>
                  <a:lnTo>
                    <a:pt x="1442917" y="486881"/>
                  </a:lnTo>
                  <a:close/>
                  <a:moveTo>
                    <a:pt x="2349359" y="285838"/>
                  </a:moveTo>
                  <a:lnTo>
                    <a:pt x="2341794" y="297090"/>
                  </a:lnTo>
                  <a:cubicBezTo>
                    <a:pt x="2331744" y="307169"/>
                    <a:pt x="2317837" y="313420"/>
                    <a:pt x="2302411" y="313421"/>
                  </a:cubicBezTo>
                  <a:lnTo>
                    <a:pt x="2285814" y="310071"/>
                  </a:lnTo>
                  <a:lnTo>
                    <a:pt x="2213533" y="462518"/>
                  </a:lnTo>
                  <a:lnTo>
                    <a:pt x="2228613" y="472704"/>
                  </a:lnTo>
                  <a:cubicBezTo>
                    <a:pt x="2234953" y="479044"/>
                    <a:pt x="2240080" y="486582"/>
                    <a:pt x="2243622" y="494945"/>
                  </a:cubicBezTo>
                  <a:lnTo>
                    <a:pt x="2248616" y="519632"/>
                  </a:lnTo>
                  <a:lnTo>
                    <a:pt x="2947424" y="634104"/>
                  </a:lnTo>
                  <a:lnTo>
                    <a:pt x="2954633" y="623412"/>
                  </a:lnTo>
                  <a:close/>
                  <a:moveTo>
                    <a:pt x="3092257" y="121550"/>
                  </a:moveTo>
                  <a:lnTo>
                    <a:pt x="3081337" y="128930"/>
                  </a:lnTo>
                  <a:lnTo>
                    <a:pt x="3155760" y="252760"/>
                  </a:lnTo>
                  <a:lnTo>
                    <a:pt x="3174668" y="248914"/>
                  </a:lnTo>
                  <a:cubicBezTo>
                    <a:pt x="3205520" y="248914"/>
                    <a:pt x="3230295" y="273691"/>
                    <a:pt x="3230296" y="304542"/>
                  </a:cubicBezTo>
                  <a:lnTo>
                    <a:pt x="3228816" y="311876"/>
                  </a:lnTo>
                  <a:lnTo>
                    <a:pt x="3771691" y="526755"/>
                  </a:lnTo>
                  <a:lnTo>
                    <a:pt x="3771705" y="526735"/>
                  </a:lnTo>
                  <a:close/>
                  <a:moveTo>
                    <a:pt x="2356956" y="263168"/>
                  </a:moveTo>
                  <a:lnTo>
                    <a:pt x="2354202" y="276839"/>
                  </a:lnTo>
                  <a:lnTo>
                    <a:pt x="2960343" y="614944"/>
                  </a:lnTo>
                  <a:lnTo>
                    <a:pt x="2961951" y="612558"/>
                  </a:lnTo>
                  <a:cubicBezTo>
                    <a:pt x="2974640" y="599870"/>
                    <a:pt x="2992169" y="592022"/>
                    <a:pt x="3011531" y="592022"/>
                  </a:cubicBezTo>
                  <a:lnTo>
                    <a:pt x="3032194" y="596193"/>
                  </a:lnTo>
                  <a:lnTo>
                    <a:pt x="3145611" y="350540"/>
                  </a:lnTo>
                  <a:lnTo>
                    <a:pt x="3135491" y="343719"/>
                  </a:lnTo>
                  <a:cubicBezTo>
                    <a:pt x="3125470" y="333698"/>
                    <a:pt x="3119276" y="319850"/>
                    <a:pt x="3119276" y="304542"/>
                  </a:cubicBezTo>
                  <a:lnTo>
                    <a:pt x="3120388" y="299017"/>
                  </a:lnTo>
                  <a:close/>
                  <a:moveTo>
                    <a:pt x="2250463" y="274985"/>
                  </a:moveTo>
                  <a:lnTo>
                    <a:pt x="1546669" y="450880"/>
                  </a:lnTo>
                  <a:lnTo>
                    <a:pt x="1548360" y="459263"/>
                  </a:lnTo>
                  <a:lnTo>
                    <a:pt x="2112652" y="503503"/>
                  </a:lnTo>
                  <a:lnTo>
                    <a:pt x="2114387" y="494912"/>
                  </a:lnTo>
                  <a:cubicBezTo>
                    <a:pt x="2125014" y="469768"/>
                    <a:pt x="2149905" y="452019"/>
                    <a:pt x="2179005" y="452019"/>
                  </a:cubicBezTo>
                  <a:lnTo>
                    <a:pt x="2204822" y="457340"/>
                  </a:lnTo>
                  <a:lnTo>
                    <a:pt x="2276526" y="306155"/>
                  </a:lnTo>
                  <a:lnTo>
                    <a:pt x="2263233" y="297177"/>
                  </a:lnTo>
                  <a:cubicBezTo>
                    <a:pt x="2258223" y="292152"/>
                    <a:pt x="2254169" y="286163"/>
                    <a:pt x="2251368" y="279502"/>
                  </a:cubicBezTo>
                  <a:close/>
                  <a:moveTo>
                    <a:pt x="3011314" y="106902"/>
                  </a:moveTo>
                  <a:lnTo>
                    <a:pt x="2356454" y="249930"/>
                  </a:lnTo>
                  <a:lnTo>
                    <a:pt x="2357075" y="253015"/>
                  </a:lnTo>
                  <a:lnTo>
                    <a:pt x="3122443" y="288808"/>
                  </a:lnTo>
                  <a:lnTo>
                    <a:pt x="3123626" y="282933"/>
                  </a:lnTo>
                  <a:cubicBezTo>
                    <a:pt x="3126427" y="276283"/>
                    <a:pt x="3130480" y="270287"/>
                    <a:pt x="3135490" y="265247"/>
                  </a:cubicBezTo>
                  <a:lnTo>
                    <a:pt x="3146790" y="257579"/>
                  </a:lnTo>
                  <a:lnTo>
                    <a:pt x="3071322" y="131707"/>
                  </a:lnTo>
                  <a:lnTo>
                    <a:pt x="3058039" y="134391"/>
                  </a:lnTo>
                  <a:cubicBezTo>
                    <a:pt x="3042730" y="134391"/>
                    <a:pt x="3028882" y="128198"/>
                    <a:pt x="3018861" y="118147"/>
                  </a:cubicBezTo>
                  <a:close/>
                  <a:moveTo>
                    <a:pt x="1764526" y="72300"/>
                  </a:moveTo>
                  <a:lnTo>
                    <a:pt x="1763538" y="77198"/>
                  </a:lnTo>
                  <a:cubicBezTo>
                    <a:pt x="1755135" y="97083"/>
                    <a:pt x="1735457" y="111019"/>
                    <a:pt x="1712493" y="111019"/>
                  </a:cubicBezTo>
                  <a:lnTo>
                    <a:pt x="1695366" y="107571"/>
                  </a:lnTo>
                  <a:lnTo>
                    <a:pt x="1519023" y="418512"/>
                  </a:lnTo>
                  <a:lnTo>
                    <a:pt x="1533841" y="428499"/>
                  </a:lnTo>
                  <a:lnTo>
                    <a:pt x="1542573" y="441455"/>
                  </a:lnTo>
                  <a:lnTo>
                    <a:pt x="2248478" y="265076"/>
                  </a:lnTo>
                  <a:lnTo>
                    <a:pt x="2247019" y="257795"/>
                  </a:lnTo>
                  <a:lnTo>
                    <a:pt x="2250240" y="241821"/>
                  </a:lnTo>
                  <a:close/>
                  <a:moveTo>
                    <a:pt x="1669192" y="88898"/>
                  </a:moveTo>
                  <a:lnTo>
                    <a:pt x="675596" y="685012"/>
                  </a:lnTo>
                  <a:lnTo>
                    <a:pt x="676781" y="686773"/>
                  </a:lnTo>
                  <a:lnTo>
                    <a:pt x="1439305" y="469001"/>
                  </a:lnTo>
                  <a:lnTo>
                    <a:pt x="1439037" y="467676"/>
                  </a:lnTo>
                  <a:cubicBezTo>
                    <a:pt x="1439036" y="437060"/>
                    <a:pt x="1463812" y="412284"/>
                    <a:pt x="1494664" y="412284"/>
                  </a:cubicBezTo>
                  <a:lnTo>
                    <a:pt x="1509312" y="415237"/>
                  </a:lnTo>
                  <a:lnTo>
                    <a:pt x="1686008" y="103398"/>
                  </a:lnTo>
                  <a:lnTo>
                    <a:pt x="1673199" y="94804"/>
                  </a:lnTo>
                  <a:close/>
                  <a:moveTo>
                    <a:pt x="1767335" y="58368"/>
                  </a:moveTo>
                  <a:lnTo>
                    <a:pt x="1766541" y="62303"/>
                  </a:lnTo>
                  <a:lnTo>
                    <a:pt x="2253979" y="232350"/>
                  </a:lnTo>
                  <a:lnTo>
                    <a:pt x="2263233" y="218617"/>
                  </a:lnTo>
                  <a:cubicBezTo>
                    <a:pt x="2273254" y="208596"/>
                    <a:pt x="2287102" y="202403"/>
                    <a:pt x="2302411" y="202403"/>
                  </a:cubicBezTo>
                  <a:cubicBezTo>
                    <a:pt x="2325550" y="202226"/>
                    <a:pt x="2345271" y="216250"/>
                    <a:pt x="2353685" y="236190"/>
                  </a:cubicBezTo>
                  <a:lnTo>
                    <a:pt x="2354455" y="240013"/>
                  </a:lnTo>
                  <a:lnTo>
                    <a:pt x="3006459" y="97787"/>
                  </a:lnTo>
                  <a:lnTo>
                    <a:pt x="3006169" y="96342"/>
                  </a:lnTo>
                  <a:close/>
                  <a:moveTo>
                    <a:pt x="1690786" y="4386"/>
                  </a:moveTo>
                  <a:cubicBezTo>
                    <a:pt x="1697447" y="1563"/>
                    <a:pt x="1704780" y="0"/>
                    <a:pt x="1712493" y="0"/>
                  </a:cubicBezTo>
                  <a:cubicBezTo>
                    <a:pt x="1735457" y="0"/>
                    <a:pt x="1755134" y="13935"/>
                    <a:pt x="1763538" y="33919"/>
                  </a:cubicBezTo>
                  <a:lnTo>
                    <a:pt x="1766353" y="47971"/>
                  </a:lnTo>
                  <a:lnTo>
                    <a:pt x="3004056" y="85795"/>
                  </a:lnTo>
                  <a:lnTo>
                    <a:pt x="3002647" y="78764"/>
                  </a:lnTo>
                  <a:cubicBezTo>
                    <a:pt x="3002648" y="48146"/>
                    <a:pt x="3027421" y="23372"/>
                    <a:pt x="3058039" y="23372"/>
                  </a:cubicBezTo>
                  <a:cubicBezTo>
                    <a:pt x="3088891" y="23372"/>
                    <a:pt x="3113667" y="48146"/>
                    <a:pt x="3113667" y="78764"/>
                  </a:cubicBezTo>
                  <a:cubicBezTo>
                    <a:pt x="3113667" y="86418"/>
                    <a:pt x="3112118" y="93723"/>
                    <a:pt x="3109313" y="100373"/>
                  </a:cubicBezTo>
                  <a:lnTo>
                    <a:pt x="3100080" y="114107"/>
                  </a:lnTo>
                  <a:lnTo>
                    <a:pt x="3777449" y="518211"/>
                  </a:lnTo>
                  <a:lnTo>
                    <a:pt x="3780100" y="514277"/>
                  </a:lnTo>
                  <a:cubicBezTo>
                    <a:pt x="3790122" y="504257"/>
                    <a:pt x="3803970" y="498063"/>
                    <a:pt x="3819278" y="498063"/>
                  </a:cubicBezTo>
                  <a:cubicBezTo>
                    <a:pt x="3850130" y="497828"/>
                    <a:pt x="3874905" y="522604"/>
                    <a:pt x="3874905" y="553456"/>
                  </a:cubicBezTo>
                  <a:cubicBezTo>
                    <a:pt x="3874905" y="561110"/>
                    <a:pt x="3873357" y="568414"/>
                    <a:pt x="3870552" y="575064"/>
                  </a:cubicBezTo>
                  <a:lnTo>
                    <a:pt x="3859958" y="590821"/>
                  </a:lnTo>
                  <a:lnTo>
                    <a:pt x="4383295" y="1345307"/>
                  </a:lnTo>
                  <a:lnTo>
                    <a:pt x="4384477" y="1344510"/>
                  </a:lnTo>
                  <a:cubicBezTo>
                    <a:pt x="4392866" y="1340962"/>
                    <a:pt x="4402089" y="1339000"/>
                    <a:pt x="4411771" y="1339000"/>
                  </a:cubicBezTo>
                  <a:cubicBezTo>
                    <a:pt x="4450497" y="1339000"/>
                    <a:pt x="4481888" y="1370392"/>
                    <a:pt x="4481888" y="1409118"/>
                  </a:cubicBezTo>
                  <a:cubicBezTo>
                    <a:pt x="4481888" y="1438162"/>
                    <a:pt x="4464230" y="1463081"/>
                    <a:pt x="4439064" y="1473725"/>
                  </a:cubicBezTo>
                  <a:lnTo>
                    <a:pt x="4432311" y="1475089"/>
                  </a:lnTo>
                  <a:lnTo>
                    <a:pt x="4572391" y="2280925"/>
                  </a:lnTo>
                  <a:lnTo>
                    <a:pt x="4581685" y="2279035"/>
                  </a:lnTo>
                  <a:cubicBezTo>
                    <a:pt x="4612304" y="2279268"/>
                    <a:pt x="4637313" y="2304044"/>
                    <a:pt x="4637313" y="2334660"/>
                  </a:cubicBezTo>
                  <a:cubicBezTo>
                    <a:pt x="4637313" y="2365279"/>
                    <a:pt x="4612537" y="2390055"/>
                    <a:pt x="4581685" y="2390055"/>
                  </a:cubicBezTo>
                  <a:lnTo>
                    <a:pt x="4570941" y="2387888"/>
                  </a:lnTo>
                  <a:lnTo>
                    <a:pt x="4402736" y="3168964"/>
                  </a:lnTo>
                  <a:lnTo>
                    <a:pt x="4410979" y="3174519"/>
                  </a:lnTo>
                  <a:cubicBezTo>
                    <a:pt x="4421000" y="3184539"/>
                    <a:pt x="4427194" y="3198387"/>
                    <a:pt x="4427194" y="3213697"/>
                  </a:cubicBezTo>
                  <a:cubicBezTo>
                    <a:pt x="4427194" y="3244316"/>
                    <a:pt x="4402418" y="3269324"/>
                    <a:pt x="4371802" y="3269325"/>
                  </a:cubicBezTo>
                  <a:lnTo>
                    <a:pt x="4353772" y="3265692"/>
                  </a:lnTo>
                  <a:lnTo>
                    <a:pt x="3597975" y="4131120"/>
                  </a:lnTo>
                  <a:lnTo>
                    <a:pt x="3609744" y="4139066"/>
                  </a:lnTo>
                  <a:cubicBezTo>
                    <a:pt x="3619795" y="4149117"/>
                    <a:pt x="3625989" y="4162966"/>
                    <a:pt x="3625989" y="4178275"/>
                  </a:cubicBezTo>
                  <a:cubicBezTo>
                    <a:pt x="3625989" y="4208891"/>
                    <a:pt x="3601213" y="4233666"/>
                    <a:pt x="3570361" y="4233667"/>
                  </a:cubicBezTo>
                  <a:cubicBezTo>
                    <a:pt x="3555052" y="4233666"/>
                    <a:pt x="3541204" y="4227473"/>
                    <a:pt x="3531184" y="4217451"/>
                  </a:cubicBezTo>
                  <a:lnTo>
                    <a:pt x="3527436" y="4211890"/>
                  </a:lnTo>
                  <a:lnTo>
                    <a:pt x="3519644" y="4220812"/>
                  </a:lnTo>
                  <a:lnTo>
                    <a:pt x="3525628" y="4209208"/>
                  </a:lnTo>
                  <a:lnTo>
                    <a:pt x="3519319" y="4199846"/>
                  </a:lnTo>
                  <a:lnTo>
                    <a:pt x="3519248" y="4199497"/>
                  </a:lnTo>
                  <a:lnTo>
                    <a:pt x="2552025" y="4526052"/>
                  </a:lnTo>
                  <a:lnTo>
                    <a:pt x="2552497" y="4528395"/>
                  </a:lnTo>
                  <a:cubicBezTo>
                    <a:pt x="2552497" y="4559011"/>
                    <a:pt x="2527721" y="4583787"/>
                    <a:pt x="2497102" y="4583787"/>
                  </a:cubicBezTo>
                  <a:cubicBezTo>
                    <a:pt x="2474140" y="4583787"/>
                    <a:pt x="2454333" y="4569850"/>
                    <a:pt x="2445864" y="4549966"/>
                  </a:cubicBezTo>
                  <a:lnTo>
                    <a:pt x="2443869" y="4540158"/>
                  </a:lnTo>
                  <a:lnTo>
                    <a:pt x="1726631" y="4480338"/>
                  </a:lnTo>
                  <a:lnTo>
                    <a:pt x="1723570" y="4495544"/>
                  </a:lnTo>
                  <a:cubicBezTo>
                    <a:pt x="1715166" y="4515494"/>
                    <a:pt x="1695489" y="4529560"/>
                    <a:pt x="1672525" y="4529561"/>
                  </a:cubicBezTo>
                  <a:cubicBezTo>
                    <a:pt x="1641909" y="4529560"/>
                    <a:pt x="1616900" y="4504787"/>
                    <a:pt x="1616900" y="4473935"/>
                  </a:cubicBezTo>
                  <a:cubicBezTo>
                    <a:pt x="1616900" y="4466281"/>
                    <a:pt x="1618449" y="4458991"/>
                    <a:pt x="1621253" y="4452363"/>
                  </a:cubicBezTo>
                  <a:lnTo>
                    <a:pt x="1622509" y="4450503"/>
                  </a:lnTo>
                  <a:lnTo>
                    <a:pt x="1034851" y="4180226"/>
                  </a:lnTo>
                  <a:lnTo>
                    <a:pt x="1032450" y="4192134"/>
                  </a:lnTo>
                  <a:cubicBezTo>
                    <a:pt x="1024046" y="4212018"/>
                    <a:pt x="1004369" y="4225955"/>
                    <a:pt x="981407" y="4225955"/>
                  </a:cubicBezTo>
                  <a:cubicBezTo>
                    <a:pt x="950789" y="4225954"/>
                    <a:pt x="925780" y="4201179"/>
                    <a:pt x="925780" y="4170563"/>
                  </a:cubicBezTo>
                  <a:cubicBezTo>
                    <a:pt x="925780" y="4155253"/>
                    <a:pt x="931973" y="4141346"/>
                    <a:pt x="942023" y="4131267"/>
                  </a:cubicBezTo>
                  <a:lnTo>
                    <a:pt x="958057" y="4120431"/>
                  </a:lnTo>
                  <a:lnTo>
                    <a:pt x="390540" y="3504423"/>
                  </a:lnTo>
                  <a:lnTo>
                    <a:pt x="388282" y="3505944"/>
                  </a:lnTo>
                  <a:cubicBezTo>
                    <a:pt x="381653" y="3508745"/>
                    <a:pt x="374364" y="3510294"/>
                    <a:pt x="366709" y="3510294"/>
                  </a:cubicBezTo>
                  <a:cubicBezTo>
                    <a:pt x="336093" y="3510294"/>
                    <a:pt x="311084" y="3485518"/>
                    <a:pt x="311084" y="3454902"/>
                  </a:cubicBezTo>
                  <a:cubicBezTo>
                    <a:pt x="311084" y="3439593"/>
                    <a:pt x="317278" y="3425686"/>
                    <a:pt x="327327" y="3415607"/>
                  </a:cubicBezTo>
                  <a:lnTo>
                    <a:pt x="337455" y="3408761"/>
                  </a:lnTo>
                  <a:lnTo>
                    <a:pt x="77049" y="2603566"/>
                  </a:lnTo>
                  <a:lnTo>
                    <a:pt x="55627" y="2607886"/>
                  </a:lnTo>
                  <a:cubicBezTo>
                    <a:pt x="25009" y="2607886"/>
                    <a:pt x="0" y="2583110"/>
                    <a:pt x="0" y="2552491"/>
                  </a:cubicBezTo>
                  <a:cubicBezTo>
                    <a:pt x="0" y="2521875"/>
                    <a:pt x="24773" y="2496866"/>
                    <a:pt x="55627" y="2496866"/>
                  </a:cubicBezTo>
                  <a:lnTo>
                    <a:pt x="59664" y="2497706"/>
                  </a:lnTo>
                  <a:lnTo>
                    <a:pt x="121372" y="1586415"/>
                  </a:lnTo>
                  <a:lnTo>
                    <a:pt x="111883" y="1584501"/>
                  </a:lnTo>
                  <a:cubicBezTo>
                    <a:pt x="91998" y="1576098"/>
                    <a:pt x="78062" y="1556421"/>
                    <a:pt x="78062" y="1533459"/>
                  </a:cubicBezTo>
                  <a:cubicBezTo>
                    <a:pt x="78062" y="1502840"/>
                    <a:pt x="102838" y="1477831"/>
                    <a:pt x="133454" y="1477831"/>
                  </a:cubicBezTo>
                  <a:cubicBezTo>
                    <a:pt x="141050" y="1477890"/>
                    <a:pt x="148310" y="1479482"/>
                    <a:pt x="154928" y="1482316"/>
                  </a:cubicBezTo>
                  <a:lnTo>
                    <a:pt x="155238" y="1482526"/>
                  </a:lnTo>
                  <a:lnTo>
                    <a:pt x="594912" y="757732"/>
                  </a:lnTo>
                  <a:lnTo>
                    <a:pt x="591993" y="755774"/>
                  </a:lnTo>
                  <a:cubicBezTo>
                    <a:pt x="581914" y="745753"/>
                    <a:pt x="575661" y="731904"/>
                    <a:pt x="575661" y="716595"/>
                  </a:cubicBezTo>
                  <a:cubicBezTo>
                    <a:pt x="575661" y="685979"/>
                    <a:pt x="600437" y="660970"/>
                    <a:pt x="631289" y="660970"/>
                  </a:cubicBezTo>
                  <a:cubicBezTo>
                    <a:pt x="638943" y="661028"/>
                    <a:pt x="646232" y="662620"/>
                    <a:pt x="652860" y="665455"/>
                  </a:cubicBezTo>
                  <a:lnTo>
                    <a:pt x="669581" y="676789"/>
                  </a:lnTo>
                  <a:lnTo>
                    <a:pt x="1663446" y="80430"/>
                  </a:lnTo>
                  <a:lnTo>
                    <a:pt x="1661254" y="77198"/>
                  </a:lnTo>
                  <a:cubicBezTo>
                    <a:pt x="1658431" y="70571"/>
                    <a:pt x="1656868" y="63282"/>
                    <a:pt x="1656868" y="55628"/>
                  </a:cubicBezTo>
                  <a:cubicBezTo>
                    <a:pt x="1656868" y="32664"/>
                    <a:pt x="1670803" y="12855"/>
                    <a:pt x="1690786" y="43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a:ea typeface="Helvetica Neue Medium"/>
                <a:cs typeface="Helvetica Neue Medium"/>
              </a:endParaRPr>
            </a:p>
          </p:txBody>
        </p:sp>
      </p:grpSp>
      <p:sp>
        <p:nvSpPr>
          <p:cNvPr id="5" name="TextBox 4">
            <a:extLst>
              <a:ext uri="{FF2B5EF4-FFF2-40B4-BE49-F238E27FC236}">
                <a16:creationId xmlns:a16="http://schemas.microsoft.com/office/drawing/2014/main" id="{95DD1460-E94D-4BE5-BC93-27AD2BEC1D14}"/>
              </a:ext>
            </a:extLst>
          </p:cNvPr>
          <p:cNvSpPr txBox="1"/>
          <p:nvPr/>
        </p:nvSpPr>
        <p:spPr>
          <a:xfrm>
            <a:off x="1744069" y="873037"/>
            <a:ext cx="3518912"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Helvetica Neue"/>
              </a:rPr>
              <a:t>Project Questionnaire</a:t>
            </a:r>
          </a:p>
        </p:txBody>
      </p:sp>
      <p:grpSp>
        <p:nvGrpSpPr>
          <p:cNvPr id="9" name="Group 8">
            <a:extLst>
              <a:ext uri="{FF2B5EF4-FFF2-40B4-BE49-F238E27FC236}">
                <a16:creationId xmlns:a16="http://schemas.microsoft.com/office/drawing/2014/main" id="{24137526-AECC-4C6E-9E53-7CC8CD8C1D71}"/>
              </a:ext>
            </a:extLst>
          </p:cNvPr>
          <p:cNvGrpSpPr/>
          <p:nvPr/>
        </p:nvGrpSpPr>
        <p:grpSpPr>
          <a:xfrm>
            <a:off x="6317408" y="463865"/>
            <a:ext cx="4909008" cy="1295399"/>
            <a:chOff x="3601728" y="2005013"/>
            <a:chExt cx="4958478" cy="1295399"/>
          </a:xfrm>
        </p:grpSpPr>
        <p:grpSp>
          <p:nvGrpSpPr>
            <p:cNvPr id="2" name="Group 1">
              <a:extLst>
                <a:ext uri="{FF2B5EF4-FFF2-40B4-BE49-F238E27FC236}">
                  <a16:creationId xmlns:a16="http://schemas.microsoft.com/office/drawing/2014/main" id="{9A1D1903-FE2D-44F8-A1C8-6AA091C221EF}"/>
                </a:ext>
              </a:extLst>
            </p:cNvPr>
            <p:cNvGrpSpPr/>
            <p:nvPr/>
          </p:nvGrpSpPr>
          <p:grpSpPr>
            <a:xfrm>
              <a:off x="3601728" y="2005013"/>
              <a:ext cx="4958478" cy="1295399"/>
              <a:chOff x="3601728" y="1955717"/>
              <a:chExt cx="4958478" cy="1028538"/>
            </a:xfrm>
          </p:grpSpPr>
          <p:sp>
            <p:nvSpPr>
              <p:cNvPr id="6" name="Rectangle: Rounded Corners 5">
                <a:extLst>
                  <a:ext uri="{FF2B5EF4-FFF2-40B4-BE49-F238E27FC236}">
                    <a16:creationId xmlns:a16="http://schemas.microsoft.com/office/drawing/2014/main" id="{41AEA6EB-45A6-4D3F-B336-1BB986A19CAE}"/>
                  </a:ext>
                </a:extLst>
              </p:cNvPr>
              <p:cNvSpPr/>
              <p:nvPr/>
            </p:nvSpPr>
            <p:spPr>
              <a:xfrm>
                <a:off x="3707607" y="1955717"/>
                <a:ext cx="4746725" cy="1028538"/>
              </a:xfrm>
              <a:prstGeom prst="roundRect">
                <a:avLst>
                  <a:gd name="adj" fmla="val 5505"/>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428FFFC3-5A0D-407A-8075-2F2E9B270C4C}"/>
                  </a:ext>
                </a:extLst>
              </p:cNvPr>
              <p:cNvSpPr/>
              <p:nvPr/>
            </p:nvSpPr>
            <p:spPr>
              <a:xfrm>
                <a:off x="3601728" y="2277079"/>
                <a:ext cx="4958478" cy="678878"/>
              </a:xfrm>
              <a:prstGeom prst="roundRect">
                <a:avLst>
                  <a:gd name="adj" fmla="val 7354"/>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How is the Industry structured?</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What are the major trends in the industry?</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How is the client addressing the industry trends?</a:t>
                </a:r>
              </a:p>
            </p:txBody>
          </p:sp>
        </p:grpSp>
        <p:sp>
          <p:nvSpPr>
            <p:cNvPr id="8" name="TextBox 7">
              <a:extLst>
                <a:ext uri="{FF2B5EF4-FFF2-40B4-BE49-F238E27FC236}">
                  <a16:creationId xmlns:a16="http://schemas.microsoft.com/office/drawing/2014/main" id="{D97907E9-D162-4611-9D05-8CD904538EE1}"/>
                </a:ext>
              </a:extLst>
            </p:cNvPr>
            <p:cNvSpPr txBox="1"/>
            <p:nvPr/>
          </p:nvSpPr>
          <p:spPr>
            <a:xfrm>
              <a:off x="4311048" y="2067474"/>
              <a:ext cx="3569904" cy="279820"/>
            </a:xfrm>
            <a:prstGeom prst="rect">
              <a:avLst/>
            </a:prstGeom>
            <a:noFill/>
          </p:spPr>
          <p:txBody>
            <a:bodyPr wrap="square">
              <a:spAutoFit/>
            </a:bodyPr>
            <a:lstStyle/>
            <a:p>
              <a:pPr algn="ctr">
                <a:lnSpc>
                  <a:spcPts val="1600"/>
                </a:lnSpc>
              </a:pPr>
              <a:r>
                <a:rPr lang="en-US" sz="1200" b="1" i="0" dirty="0">
                  <a:solidFill>
                    <a:schemeClr val="bg1"/>
                  </a:solidFill>
                  <a:effectLst/>
                  <a:latin typeface="Century Gothic" panose="020B0502020202020204" pitchFamily="34" charset="0"/>
                </a:rPr>
                <a:t>1. Industry</a:t>
              </a:r>
              <a:endParaRPr lang="en-US" sz="1200" b="1" dirty="0">
                <a:solidFill>
                  <a:schemeClr val="bg1"/>
                </a:solidFill>
                <a:latin typeface="Century Gothic" panose="020B0502020202020204" pitchFamily="34" charset="0"/>
              </a:endParaRPr>
            </a:p>
          </p:txBody>
        </p:sp>
      </p:grpSp>
      <p:grpSp>
        <p:nvGrpSpPr>
          <p:cNvPr id="21" name="Group 20">
            <a:extLst>
              <a:ext uri="{FF2B5EF4-FFF2-40B4-BE49-F238E27FC236}">
                <a16:creationId xmlns:a16="http://schemas.microsoft.com/office/drawing/2014/main" id="{645BF96D-CCCB-4994-954F-5581FD811010}"/>
              </a:ext>
            </a:extLst>
          </p:cNvPr>
          <p:cNvGrpSpPr/>
          <p:nvPr/>
        </p:nvGrpSpPr>
        <p:grpSpPr>
          <a:xfrm>
            <a:off x="965585" y="2015732"/>
            <a:ext cx="4909008" cy="2060968"/>
            <a:chOff x="3601728" y="2005013"/>
            <a:chExt cx="4958478" cy="2060968"/>
          </a:xfrm>
        </p:grpSpPr>
        <p:grpSp>
          <p:nvGrpSpPr>
            <p:cNvPr id="22" name="Group 21">
              <a:extLst>
                <a:ext uri="{FF2B5EF4-FFF2-40B4-BE49-F238E27FC236}">
                  <a16:creationId xmlns:a16="http://schemas.microsoft.com/office/drawing/2014/main" id="{E621DB16-F3E0-49BD-BC96-1FB988DF0629}"/>
                </a:ext>
              </a:extLst>
            </p:cNvPr>
            <p:cNvGrpSpPr/>
            <p:nvPr/>
          </p:nvGrpSpPr>
          <p:grpSpPr>
            <a:xfrm>
              <a:off x="3601728" y="2005013"/>
              <a:ext cx="4958478" cy="2060968"/>
              <a:chOff x="3601728" y="1955717"/>
              <a:chExt cx="4958478" cy="1636394"/>
            </a:xfrm>
          </p:grpSpPr>
          <p:sp>
            <p:nvSpPr>
              <p:cNvPr id="24" name="Rectangle: Rounded Corners 23">
                <a:extLst>
                  <a:ext uri="{FF2B5EF4-FFF2-40B4-BE49-F238E27FC236}">
                    <a16:creationId xmlns:a16="http://schemas.microsoft.com/office/drawing/2014/main" id="{F601C6A9-18C1-45D4-81E5-213D4D08B5C8}"/>
                  </a:ext>
                </a:extLst>
              </p:cNvPr>
              <p:cNvSpPr/>
              <p:nvPr/>
            </p:nvSpPr>
            <p:spPr>
              <a:xfrm>
                <a:off x="3707606" y="1955717"/>
                <a:ext cx="4746725" cy="1636394"/>
              </a:xfrm>
              <a:prstGeom prst="roundRect">
                <a:avLst>
                  <a:gd name="adj" fmla="val 3348"/>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7BEF951F-B1F8-4446-BF54-37B86346A3F3}"/>
                  </a:ext>
                </a:extLst>
              </p:cNvPr>
              <p:cNvSpPr/>
              <p:nvPr/>
            </p:nvSpPr>
            <p:spPr>
              <a:xfrm>
                <a:off x="3601728" y="2277079"/>
                <a:ext cx="4958478" cy="1284011"/>
              </a:xfrm>
              <a:prstGeom prst="roundRect">
                <a:avLst>
                  <a:gd name="adj" fmla="val 3820"/>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What is the Company’s Mission &amp; Vision?</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What is the Company’s existing strategy to reach its Vision?</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How is the Company currently performing? What Differentiates the company from its competitors?</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What is the organizational Structure of the Company?</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What are the Strategic objectives of the department/division/unit/region/ with which we are working?</a:t>
                </a:r>
              </a:p>
            </p:txBody>
          </p:sp>
        </p:grpSp>
        <p:sp>
          <p:nvSpPr>
            <p:cNvPr id="23" name="TextBox 22">
              <a:extLst>
                <a:ext uri="{FF2B5EF4-FFF2-40B4-BE49-F238E27FC236}">
                  <a16:creationId xmlns:a16="http://schemas.microsoft.com/office/drawing/2014/main" id="{761331C0-6216-4284-BCE5-AE2645D09B9A}"/>
                </a:ext>
              </a:extLst>
            </p:cNvPr>
            <p:cNvSpPr txBox="1"/>
            <p:nvPr/>
          </p:nvSpPr>
          <p:spPr>
            <a:xfrm>
              <a:off x="4311048" y="2067474"/>
              <a:ext cx="3569904" cy="279820"/>
            </a:xfrm>
            <a:prstGeom prst="rect">
              <a:avLst/>
            </a:prstGeom>
            <a:noFill/>
          </p:spPr>
          <p:txBody>
            <a:bodyPr wrap="square">
              <a:spAutoFit/>
            </a:bodyPr>
            <a:lstStyle/>
            <a:p>
              <a:pPr algn="ctr">
                <a:lnSpc>
                  <a:spcPts val="1600"/>
                </a:lnSpc>
              </a:pPr>
              <a:r>
                <a:rPr lang="en-US" sz="1200" b="1" i="0" dirty="0">
                  <a:solidFill>
                    <a:schemeClr val="bg1"/>
                  </a:solidFill>
                  <a:effectLst/>
                  <a:latin typeface="Century Gothic" panose="020B0502020202020204" pitchFamily="34" charset="0"/>
                </a:rPr>
                <a:t>2. Company</a:t>
              </a:r>
              <a:endParaRPr lang="en-US" sz="1200" b="1" dirty="0">
                <a:solidFill>
                  <a:schemeClr val="bg1"/>
                </a:solidFill>
                <a:latin typeface="Century Gothic" panose="020B0502020202020204" pitchFamily="34" charset="0"/>
              </a:endParaRPr>
            </a:p>
          </p:txBody>
        </p:sp>
      </p:grpSp>
      <p:grpSp>
        <p:nvGrpSpPr>
          <p:cNvPr id="26" name="Group 25">
            <a:extLst>
              <a:ext uri="{FF2B5EF4-FFF2-40B4-BE49-F238E27FC236}">
                <a16:creationId xmlns:a16="http://schemas.microsoft.com/office/drawing/2014/main" id="{B02010A6-FF38-4373-BEC0-4084A29AB890}"/>
              </a:ext>
            </a:extLst>
          </p:cNvPr>
          <p:cNvGrpSpPr/>
          <p:nvPr/>
        </p:nvGrpSpPr>
        <p:grpSpPr>
          <a:xfrm>
            <a:off x="6317408" y="2015732"/>
            <a:ext cx="4909008" cy="2060968"/>
            <a:chOff x="3601728" y="2005013"/>
            <a:chExt cx="4958478" cy="2060968"/>
          </a:xfrm>
        </p:grpSpPr>
        <p:grpSp>
          <p:nvGrpSpPr>
            <p:cNvPr id="27" name="Group 26">
              <a:extLst>
                <a:ext uri="{FF2B5EF4-FFF2-40B4-BE49-F238E27FC236}">
                  <a16:creationId xmlns:a16="http://schemas.microsoft.com/office/drawing/2014/main" id="{26D19B29-3879-4883-9543-064A99602869}"/>
                </a:ext>
              </a:extLst>
            </p:cNvPr>
            <p:cNvGrpSpPr/>
            <p:nvPr/>
          </p:nvGrpSpPr>
          <p:grpSpPr>
            <a:xfrm>
              <a:off x="3601728" y="2005013"/>
              <a:ext cx="4958478" cy="2060968"/>
              <a:chOff x="3601728" y="1955717"/>
              <a:chExt cx="4958478" cy="1636394"/>
            </a:xfrm>
          </p:grpSpPr>
          <p:sp>
            <p:nvSpPr>
              <p:cNvPr id="29" name="Rectangle: Rounded Corners 28">
                <a:extLst>
                  <a:ext uri="{FF2B5EF4-FFF2-40B4-BE49-F238E27FC236}">
                    <a16:creationId xmlns:a16="http://schemas.microsoft.com/office/drawing/2014/main" id="{4A9702A4-A761-40D9-A9FE-708BFCA6E777}"/>
                  </a:ext>
                </a:extLst>
              </p:cNvPr>
              <p:cNvSpPr/>
              <p:nvPr/>
            </p:nvSpPr>
            <p:spPr>
              <a:xfrm>
                <a:off x="3707606" y="1955717"/>
                <a:ext cx="4746725" cy="1636394"/>
              </a:xfrm>
              <a:prstGeom prst="roundRect">
                <a:avLst>
                  <a:gd name="adj" fmla="val 3348"/>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07DE9233-AAB8-4ED8-AA5B-98F69253A789}"/>
                  </a:ext>
                </a:extLst>
              </p:cNvPr>
              <p:cNvSpPr/>
              <p:nvPr/>
            </p:nvSpPr>
            <p:spPr>
              <a:xfrm>
                <a:off x="3601728" y="2277079"/>
                <a:ext cx="4958478" cy="1284011"/>
              </a:xfrm>
              <a:prstGeom prst="roundRect">
                <a:avLst>
                  <a:gd name="adj" fmla="val 3820"/>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Can you describe the key products that you sell?</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What are your most profitable products?</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What are your least profitable products?</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What are the life cycle stage of your products?</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What are your products' key benefits?</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Are there any potential substitute products?</a:t>
                </a:r>
              </a:p>
            </p:txBody>
          </p:sp>
        </p:grpSp>
        <p:sp>
          <p:nvSpPr>
            <p:cNvPr id="28" name="TextBox 27">
              <a:extLst>
                <a:ext uri="{FF2B5EF4-FFF2-40B4-BE49-F238E27FC236}">
                  <a16:creationId xmlns:a16="http://schemas.microsoft.com/office/drawing/2014/main" id="{DA16572D-669F-4115-9E2E-2E646E0B7C01}"/>
                </a:ext>
              </a:extLst>
            </p:cNvPr>
            <p:cNvSpPr txBox="1"/>
            <p:nvPr/>
          </p:nvSpPr>
          <p:spPr>
            <a:xfrm>
              <a:off x="4311048" y="2067474"/>
              <a:ext cx="3569904" cy="279820"/>
            </a:xfrm>
            <a:prstGeom prst="rect">
              <a:avLst/>
            </a:prstGeom>
            <a:noFill/>
          </p:spPr>
          <p:txBody>
            <a:bodyPr wrap="square">
              <a:spAutoFit/>
            </a:bodyPr>
            <a:lstStyle/>
            <a:p>
              <a:pPr algn="ctr">
                <a:lnSpc>
                  <a:spcPts val="1600"/>
                </a:lnSpc>
              </a:pPr>
              <a:r>
                <a:rPr lang="en-US" sz="1200" b="1" dirty="0">
                  <a:solidFill>
                    <a:schemeClr val="bg1"/>
                  </a:solidFill>
                  <a:latin typeface="Century Gothic" panose="020B0502020202020204" pitchFamily="34" charset="0"/>
                </a:rPr>
                <a:t>3. Products</a:t>
              </a:r>
            </a:p>
          </p:txBody>
        </p:sp>
      </p:grpSp>
      <p:grpSp>
        <p:nvGrpSpPr>
          <p:cNvPr id="31" name="Group 30">
            <a:extLst>
              <a:ext uri="{FF2B5EF4-FFF2-40B4-BE49-F238E27FC236}">
                <a16:creationId xmlns:a16="http://schemas.microsoft.com/office/drawing/2014/main" id="{A61B59BD-56BA-45AE-A1EC-5A46CA9E0895}"/>
              </a:ext>
            </a:extLst>
          </p:cNvPr>
          <p:cNvGrpSpPr/>
          <p:nvPr/>
        </p:nvGrpSpPr>
        <p:grpSpPr>
          <a:xfrm>
            <a:off x="965585" y="4333168"/>
            <a:ext cx="4909008" cy="2060968"/>
            <a:chOff x="3601728" y="2005013"/>
            <a:chExt cx="4958478" cy="2060968"/>
          </a:xfrm>
        </p:grpSpPr>
        <p:grpSp>
          <p:nvGrpSpPr>
            <p:cNvPr id="32" name="Group 31">
              <a:extLst>
                <a:ext uri="{FF2B5EF4-FFF2-40B4-BE49-F238E27FC236}">
                  <a16:creationId xmlns:a16="http://schemas.microsoft.com/office/drawing/2014/main" id="{B7C14BF7-7CDE-4D0B-A2DF-8BCBCDC02F39}"/>
                </a:ext>
              </a:extLst>
            </p:cNvPr>
            <p:cNvGrpSpPr/>
            <p:nvPr/>
          </p:nvGrpSpPr>
          <p:grpSpPr>
            <a:xfrm>
              <a:off x="3601728" y="2005013"/>
              <a:ext cx="4958478" cy="2060968"/>
              <a:chOff x="3601728" y="1955717"/>
              <a:chExt cx="4958478" cy="1636394"/>
            </a:xfrm>
          </p:grpSpPr>
          <p:sp>
            <p:nvSpPr>
              <p:cNvPr id="34" name="Rectangle: Rounded Corners 33">
                <a:extLst>
                  <a:ext uri="{FF2B5EF4-FFF2-40B4-BE49-F238E27FC236}">
                    <a16:creationId xmlns:a16="http://schemas.microsoft.com/office/drawing/2014/main" id="{0D53D2DE-2B71-4EA4-8B5C-40F566157CA1}"/>
                  </a:ext>
                </a:extLst>
              </p:cNvPr>
              <p:cNvSpPr/>
              <p:nvPr/>
            </p:nvSpPr>
            <p:spPr>
              <a:xfrm>
                <a:off x="3707606" y="1955717"/>
                <a:ext cx="4746725" cy="1636394"/>
              </a:xfrm>
              <a:prstGeom prst="roundRect">
                <a:avLst>
                  <a:gd name="adj" fmla="val 3348"/>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07F681B1-1B5C-4591-B769-8F7EB6D6DA5A}"/>
                  </a:ext>
                </a:extLst>
              </p:cNvPr>
              <p:cNvSpPr/>
              <p:nvPr/>
            </p:nvSpPr>
            <p:spPr>
              <a:xfrm>
                <a:off x="3601728" y="2277079"/>
                <a:ext cx="4958478" cy="1284011"/>
              </a:xfrm>
              <a:prstGeom prst="roundRect">
                <a:avLst>
                  <a:gd name="adj" fmla="val 3820"/>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Who are the Company's customers?</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Who are the Company's most profitable customers? And the least</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profitable customers?</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How are their needs evolving?</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Is the Company positioned to address these needs?</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Are there other potential customers that could be targeted?</a:t>
                </a:r>
              </a:p>
            </p:txBody>
          </p:sp>
        </p:grpSp>
        <p:sp>
          <p:nvSpPr>
            <p:cNvPr id="33" name="TextBox 32">
              <a:extLst>
                <a:ext uri="{FF2B5EF4-FFF2-40B4-BE49-F238E27FC236}">
                  <a16:creationId xmlns:a16="http://schemas.microsoft.com/office/drawing/2014/main" id="{FC41F080-DD8C-4540-ADF1-F4A1CE536568}"/>
                </a:ext>
              </a:extLst>
            </p:cNvPr>
            <p:cNvSpPr txBox="1"/>
            <p:nvPr/>
          </p:nvSpPr>
          <p:spPr>
            <a:xfrm>
              <a:off x="4311048" y="2067474"/>
              <a:ext cx="3569904" cy="279820"/>
            </a:xfrm>
            <a:prstGeom prst="rect">
              <a:avLst/>
            </a:prstGeom>
            <a:noFill/>
          </p:spPr>
          <p:txBody>
            <a:bodyPr wrap="square">
              <a:spAutoFit/>
            </a:bodyPr>
            <a:lstStyle/>
            <a:p>
              <a:pPr algn="ctr">
                <a:lnSpc>
                  <a:spcPts val="1600"/>
                </a:lnSpc>
              </a:pPr>
              <a:r>
                <a:rPr lang="en-US" sz="1200" b="1" dirty="0">
                  <a:solidFill>
                    <a:schemeClr val="bg1"/>
                  </a:solidFill>
                  <a:latin typeface="Century Gothic" panose="020B0502020202020204" pitchFamily="34" charset="0"/>
                </a:rPr>
                <a:t>4</a:t>
              </a:r>
              <a:r>
                <a:rPr lang="en-US" sz="1200" b="1" i="0" dirty="0">
                  <a:solidFill>
                    <a:schemeClr val="bg1"/>
                  </a:solidFill>
                  <a:effectLst/>
                  <a:latin typeface="Century Gothic" panose="020B0502020202020204" pitchFamily="34" charset="0"/>
                </a:rPr>
                <a:t>. Customers</a:t>
              </a:r>
              <a:endParaRPr lang="en-US" sz="1200" b="1" dirty="0">
                <a:solidFill>
                  <a:schemeClr val="bg1"/>
                </a:solidFill>
                <a:latin typeface="Century Gothic" panose="020B0502020202020204" pitchFamily="34" charset="0"/>
              </a:endParaRPr>
            </a:p>
          </p:txBody>
        </p:sp>
      </p:grpSp>
      <p:grpSp>
        <p:nvGrpSpPr>
          <p:cNvPr id="36" name="Group 35">
            <a:extLst>
              <a:ext uri="{FF2B5EF4-FFF2-40B4-BE49-F238E27FC236}">
                <a16:creationId xmlns:a16="http://schemas.microsoft.com/office/drawing/2014/main" id="{43C38605-2C59-42A5-8A78-A6AD423A7966}"/>
              </a:ext>
            </a:extLst>
          </p:cNvPr>
          <p:cNvGrpSpPr/>
          <p:nvPr/>
        </p:nvGrpSpPr>
        <p:grpSpPr>
          <a:xfrm>
            <a:off x="6317408" y="4333168"/>
            <a:ext cx="4909008" cy="2060968"/>
            <a:chOff x="3601728" y="2005013"/>
            <a:chExt cx="4958478" cy="2060968"/>
          </a:xfrm>
        </p:grpSpPr>
        <p:grpSp>
          <p:nvGrpSpPr>
            <p:cNvPr id="37" name="Group 36">
              <a:extLst>
                <a:ext uri="{FF2B5EF4-FFF2-40B4-BE49-F238E27FC236}">
                  <a16:creationId xmlns:a16="http://schemas.microsoft.com/office/drawing/2014/main" id="{F235D17B-33C2-44DB-8909-728FC2D50432}"/>
                </a:ext>
              </a:extLst>
            </p:cNvPr>
            <p:cNvGrpSpPr/>
            <p:nvPr/>
          </p:nvGrpSpPr>
          <p:grpSpPr>
            <a:xfrm>
              <a:off x="3601728" y="2005013"/>
              <a:ext cx="4958478" cy="2060968"/>
              <a:chOff x="3601728" y="1955717"/>
              <a:chExt cx="4958478" cy="1636394"/>
            </a:xfrm>
          </p:grpSpPr>
          <p:sp>
            <p:nvSpPr>
              <p:cNvPr id="39" name="Rectangle: Rounded Corners 38">
                <a:extLst>
                  <a:ext uri="{FF2B5EF4-FFF2-40B4-BE49-F238E27FC236}">
                    <a16:creationId xmlns:a16="http://schemas.microsoft.com/office/drawing/2014/main" id="{8D721470-C137-49FB-890B-BA3584124651}"/>
                  </a:ext>
                </a:extLst>
              </p:cNvPr>
              <p:cNvSpPr/>
              <p:nvPr/>
            </p:nvSpPr>
            <p:spPr>
              <a:xfrm>
                <a:off x="3707606" y="1955717"/>
                <a:ext cx="4746725" cy="1636394"/>
              </a:xfrm>
              <a:prstGeom prst="roundRect">
                <a:avLst>
                  <a:gd name="adj" fmla="val 3348"/>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F04362B4-0967-403A-9CC8-25FBA99BD05A}"/>
                  </a:ext>
                </a:extLst>
              </p:cNvPr>
              <p:cNvSpPr/>
              <p:nvPr/>
            </p:nvSpPr>
            <p:spPr>
              <a:xfrm>
                <a:off x="3601728" y="2277079"/>
                <a:ext cx="4958478" cy="1284011"/>
              </a:xfrm>
              <a:prstGeom prst="roundRect">
                <a:avLst>
                  <a:gd name="adj" fmla="val 3820"/>
                </a:avLst>
              </a:prstGeom>
              <a:solidFill>
                <a:schemeClr val="bg1"/>
              </a:solid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Who are the Company's competitors?</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How does the Company perform compared to its competitors?</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How are competitors addressing customer needs?</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What strategies are competitors using?</a:t>
                </a:r>
              </a:p>
              <a:p>
                <a:pPr marL="171450" indent="-171450">
                  <a:lnSpc>
                    <a:spcPts val="1400"/>
                  </a:lnSpc>
                  <a:buFont typeface="Arial" panose="020B0604020202020204" pitchFamily="34" charset="0"/>
                  <a:buChar char="•"/>
                </a:pPr>
                <a:r>
                  <a:rPr lang="en-US" sz="900" dirty="0">
                    <a:solidFill>
                      <a:schemeClr val="tx1"/>
                    </a:solidFill>
                    <a:latin typeface="Century Gothic" panose="020B0502020202020204" pitchFamily="34" charset="0"/>
                  </a:rPr>
                  <a:t>How is the Company responding to its competitors?</a:t>
                </a:r>
              </a:p>
            </p:txBody>
          </p:sp>
        </p:grpSp>
        <p:sp>
          <p:nvSpPr>
            <p:cNvPr id="38" name="TextBox 37">
              <a:extLst>
                <a:ext uri="{FF2B5EF4-FFF2-40B4-BE49-F238E27FC236}">
                  <a16:creationId xmlns:a16="http://schemas.microsoft.com/office/drawing/2014/main" id="{3C27D655-2AD0-4060-BCE9-B6024DBB238F}"/>
                </a:ext>
              </a:extLst>
            </p:cNvPr>
            <p:cNvSpPr txBox="1"/>
            <p:nvPr/>
          </p:nvSpPr>
          <p:spPr>
            <a:xfrm>
              <a:off x="4311048" y="2067474"/>
              <a:ext cx="3569904" cy="279820"/>
            </a:xfrm>
            <a:prstGeom prst="rect">
              <a:avLst/>
            </a:prstGeom>
            <a:noFill/>
          </p:spPr>
          <p:txBody>
            <a:bodyPr wrap="square">
              <a:spAutoFit/>
            </a:bodyPr>
            <a:lstStyle/>
            <a:p>
              <a:pPr algn="ctr">
                <a:lnSpc>
                  <a:spcPts val="1600"/>
                </a:lnSpc>
              </a:pPr>
              <a:r>
                <a:rPr lang="en-US" sz="1200" b="1" dirty="0">
                  <a:solidFill>
                    <a:schemeClr val="bg1"/>
                  </a:solidFill>
                  <a:latin typeface="Century Gothic" panose="020B0502020202020204" pitchFamily="34" charset="0"/>
                </a:rPr>
                <a:t>5. Competition</a:t>
              </a:r>
            </a:p>
          </p:txBody>
        </p:sp>
      </p:grpSp>
      <p:sp>
        <p:nvSpPr>
          <p:cNvPr id="43" name="Freeform: Shape 42">
            <a:extLst>
              <a:ext uri="{FF2B5EF4-FFF2-40B4-BE49-F238E27FC236}">
                <a16:creationId xmlns:a16="http://schemas.microsoft.com/office/drawing/2014/main" id="{EBC66C12-74F2-46D1-BF29-E4E18BF327B0}"/>
              </a:ext>
            </a:extLst>
          </p:cNvPr>
          <p:cNvSpPr/>
          <p:nvPr/>
        </p:nvSpPr>
        <p:spPr>
          <a:xfrm rot="5400000">
            <a:off x="-2464085" y="3380103"/>
            <a:ext cx="348475" cy="681007"/>
          </a:xfrm>
          <a:custGeom>
            <a:avLst/>
            <a:gdLst>
              <a:gd name="connsiteX0" fmla="*/ 302419 w 578738"/>
              <a:gd name="connsiteY0" fmla="*/ 65151 h 1130999"/>
              <a:gd name="connsiteX1" fmla="*/ 302419 w 578738"/>
              <a:gd name="connsiteY1" fmla="*/ 1065848 h 1130999"/>
              <a:gd name="connsiteX2" fmla="*/ 0 w 578738"/>
              <a:gd name="connsiteY2" fmla="*/ 565499 h 1130999"/>
              <a:gd name="connsiteX3" fmla="*/ 302419 w 578738"/>
              <a:gd name="connsiteY3" fmla="*/ 65151 h 1130999"/>
              <a:gd name="connsiteX4" fmla="*/ 397668 w 578738"/>
              <a:gd name="connsiteY4" fmla="*/ 25527 h 1130999"/>
              <a:gd name="connsiteX5" fmla="*/ 397668 w 578738"/>
              <a:gd name="connsiteY5" fmla="*/ 1105472 h 1130999"/>
              <a:gd name="connsiteX6" fmla="*/ 350043 w 578738"/>
              <a:gd name="connsiteY6" fmla="*/ 1088231 h 1130999"/>
              <a:gd name="connsiteX7" fmla="*/ 350043 w 578738"/>
              <a:gd name="connsiteY7" fmla="*/ 42862 h 1130999"/>
              <a:gd name="connsiteX8" fmla="*/ 397668 w 578738"/>
              <a:gd name="connsiteY8" fmla="*/ 25527 h 1130999"/>
              <a:gd name="connsiteX9" fmla="*/ 496061 w 578738"/>
              <a:gd name="connsiteY9" fmla="*/ 4382 h 1130999"/>
              <a:gd name="connsiteX10" fmla="*/ 496061 w 578738"/>
              <a:gd name="connsiteY10" fmla="*/ 1126618 h 1130999"/>
              <a:gd name="connsiteX11" fmla="*/ 445293 w 578738"/>
              <a:gd name="connsiteY11" fmla="*/ 1118045 h 1130999"/>
              <a:gd name="connsiteX12" fmla="*/ 445293 w 578738"/>
              <a:gd name="connsiteY12" fmla="*/ 12954 h 1130999"/>
              <a:gd name="connsiteX13" fmla="*/ 496061 w 578738"/>
              <a:gd name="connsiteY13" fmla="*/ 4382 h 1130999"/>
              <a:gd name="connsiteX14" fmla="*/ 565594 w 578738"/>
              <a:gd name="connsiteY14" fmla="*/ 0 h 1130999"/>
              <a:gd name="connsiteX15" fmla="*/ 578738 w 578738"/>
              <a:gd name="connsiteY15" fmla="*/ 286 h 1130999"/>
              <a:gd name="connsiteX16" fmla="*/ 578738 w 578738"/>
              <a:gd name="connsiteY16" fmla="*/ 1130713 h 1130999"/>
              <a:gd name="connsiteX17" fmla="*/ 565594 w 578738"/>
              <a:gd name="connsiteY17" fmla="*/ 1130999 h 1130999"/>
              <a:gd name="connsiteX18" fmla="*/ 537400 w 578738"/>
              <a:gd name="connsiteY18" fmla="*/ 1130332 h 1130999"/>
              <a:gd name="connsiteX19" fmla="*/ 537400 w 578738"/>
              <a:gd name="connsiteY19" fmla="*/ 667 h 1130999"/>
              <a:gd name="connsiteX20" fmla="*/ 565594 w 578738"/>
              <a:gd name="connsiteY20" fmla="*/ 0 h 11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8738" h="1130999">
                <a:moveTo>
                  <a:pt x="302419" y="65151"/>
                </a:moveTo>
                <a:lnTo>
                  <a:pt x="302419" y="1065848"/>
                </a:lnTo>
                <a:cubicBezTo>
                  <a:pt x="122682" y="971264"/>
                  <a:pt x="0" y="782765"/>
                  <a:pt x="0" y="565499"/>
                </a:cubicBezTo>
                <a:cubicBezTo>
                  <a:pt x="0" y="348234"/>
                  <a:pt x="122682" y="159830"/>
                  <a:pt x="302419" y="65151"/>
                </a:cubicBezTo>
                <a:close/>
                <a:moveTo>
                  <a:pt x="397668" y="25527"/>
                </a:moveTo>
                <a:lnTo>
                  <a:pt x="397668" y="1105472"/>
                </a:lnTo>
                <a:cubicBezTo>
                  <a:pt x="381476" y="1100423"/>
                  <a:pt x="365569" y="1094613"/>
                  <a:pt x="350043" y="1088231"/>
                </a:cubicBezTo>
                <a:lnTo>
                  <a:pt x="350043" y="42862"/>
                </a:lnTo>
                <a:cubicBezTo>
                  <a:pt x="365664" y="36385"/>
                  <a:pt x="381476" y="30575"/>
                  <a:pt x="397668" y="25527"/>
                </a:cubicBezTo>
                <a:close/>
                <a:moveTo>
                  <a:pt x="496061" y="4382"/>
                </a:moveTo>
                <a:lnTo>
                  <a:pt x="496061" y="1126618"/>
                </a:lnTo>
                <a:cubicBezTo>
                  <a:pt x="478916" y="1124522"/>
                  <a:pt x="461962" y="1121664"/>
                  <a:pt x="445293" y="1118045"/>
                </a:cubicBezTo>
                <a:lnTo>
                  <a:pt x="445293" y="12954"/>
                </a:lnTo>
                <a:cubicBezTo>
                  <a:pt x="461962" y="9335"/>
                  <a:pt x="478916" y="6478"/>
                  <a:pt x="496061" y="4382"/>
                </a:cubicBezTo>
                <a:close/>
                <a:moveTo>
                  <a:pt x="565594" y="0"/>
                </a:moveTo>
                <a:cubicBezTo>
                  <a:pt x="569975" y="0"/>
                  <a:pt x="574262" y="191"/>
                  <a:pt x="578738" y="286"/>
                </a:cubicBezTo>
                <a:lnTo>
                  <a:pt x="578738" y="1130713"/>
                </a:lnTo>
                <a:cubicBezTo>
                  <a:pt x="574357" y="1130808"/>
                  <a:pt x="569975" y="1130999"/>
                  <a:pt x="565594" y="1130999"/>
                </a:cubicBezTo>
                <a:cubicBezTo>
                  <a:pt x="556164" y="1130999"/>
                  <a:pt x="546734" y="1130808"/>
                  <a:pt x="537400" y="1130332"/>
                </a:cubicBezTo>
                <a:lnTo>
                  <a:pt x="537400" y="667"/>
                </a:lnTo>
                <a:cubicBezTo>
                  <a:pt x="546734" y="286"/>
                  <a:pt x="556164" y="0"/>
                  <a:pt x="565594" y="0"/>
                </a:cubicBezTo>
                <a:close/>
              </a:path>
            </a:pathLst>
          </a:custGeom>
          <a:solidFill>
            <a:schemeClr val="bg1">
              <a:lumMod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Helvetica Neue Medium"/>
              <a:cs typeface="Helvetica Neue Medium"/>
            </a:endParaRPr>
          </a:p>
        </p:txBody>
      </p:sp>
    </p:spTree>
    <p:extLst>
      <p:ext uri="{BB962C8B-B14F-4D97-AF65-F5344CB8AC3E}">
        <p14:creationId xmlns:p14="http://schemas.microsoft.com/office/powerpoint/2010/main" val="245718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33826221-A084-4B51-AF5E-757272179A6B}"/>
              </a:ext>
            </a:extLst>
          </p:cNvPr>
          <p:cNvGrpSpPr/>
          <p:nvPr/>
        </p:nvGrpSpPr>
        <p:grpSpPr>
          <a:xfrm>
            <a:off x="8611991" y="948885"/>
            <a:ext cx="3579997" cy="463523"/>
            <a:chOff x="8611991" y="948885"/>
            <a:chExt cx="3579997" cy="463523"/>
          </a:xfrm>
        </p:grpSpPr>
        <p:sp>
          <p:nvSpPr>
            <p:cNvPr id="103" name="Rectangle 102">
              <a:extLst>
                <a:ext uri="{FF2B5EF4-FFF2-40B4-BE49-F238E27FC236}">
                  <a16:creationId xmlns:a16="http://schemas.microsoft.com/office/drawing/2014/main" id="{21F241B2-CC72-4143-A390-711A03A43577}"/>
                </a:ext>
              </a:extLst>
            </p:cNvPr>
            <p:cNvSpPr/>
            <p:nvPr/>
          </p:nvSpPr>
          <p:spPr>
            <a:xfrm>
              <a:off x="8611991" y="948885"/>
              <a:ext cx="3579997" cy="46352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0" name="TextBox 10249">
              <a:extLst>
                <a:ext uri="{FF2B5EF4-FFF2-40B4-BE49-F238E27FC236}">
                  <a16:creationId xmlns:a16="http://schemas.microsoft.com/office/drawing/2014/main" id="{7A26E9BE-BD20-450C-8EFA-75DE57923AFA}"/>
                </a:ext>
              </a:extLst>
            </p:cNvPr>
            <p:cNvSpPr txBox="1"/>
            <p:nvPr/>
          </p:nvSpPr>
          <p:spPr>
            <a:xfrm>
              <a:off x="9283885" y="1088313"/>
              <a:ext cx="2045753" cy="184666"/>
            </a:xfrm>
            <a:prstGeom prst="rect">
              <a:avLst/>
            </a:prstGeom>
            <a:noFill/>
          </p:spPr>
          <p:txBody>
            <a:bodyPr wrap="none" tIns="0" bIns="0" rtlCol="0">
              <a:spAutoFit/>
            </a:bodyPr>
            <a:lstStyle/>
            <a:p>
              <a:pPr algn="ctr"/>
              <a:r>
                <a:rPr lang="en-US" sz="1200" b="1" dirty="0">
                  <a:solidFill>
                    <a:schemeClr val="tx2"/>
                  </a:solidFill>
                  <a:latin typeface="Century Gothic" panose="020B0502020202020204" pitchFamily="34" charset="0"/>
                </a:rPr>
                <a:t>Analysis to be performed</a:t>
              </a:r>
            </a:p>
          </p:txBody>
        </p:sp>
      </p:grpSp>
      <p:grpSp>
        <p:nvGrpSpPr>
          <p:cNvPr id="67" name="Group 66">
            <a:extLst>
              <a:ext uri="{FF2B5EF4-FFF2-40B4-BE49-F238E27FC236}">
                <a16:creationId xmlns:a16="http://schemas.microsoft.com/office/drawing/2014/main" id="{B4DC0149-512A-4AAB-B12A-61ABEBC31011}"/>
              </a:ext>
            </a:extLst>
          </p:cNvPr>
          <p:cNvGrpSpPr/>
          <p:nvPr/>
        </p:nvGrpSpPr>
        <p:grpSpPr>
          <a:xfrm>
            <a:off x="5243163" y="948885"/>
            <a:ext cx="3368829" cy="463523"/>
            <a:chOff x="5243163" y="948885"/>
            <a:chExt cx="3368829" cy="463523"/>
          </a:xfrm>
        </p:grpSpPr>
        <p:sp>
          <p:nvSpPr>
            <p:cNvPr id="102" name="Rectangle 101">
              <a:extLst>
                <a:ext uri="{FF2B5EF4-FFF2-40B4-BE49-F238E27FC236}">
                  <a16:creationId xmlns:a16="http://schemas.microsoft.com/office/drawing/2014/main" id="{ADD2733B-EB8B-4180-80A3-07573F73569E}"/>
                </a:ext>
              </a:extLst>
            </p:cNvPr>
            <p:cNvSpPr/>
            <p:nvPr/>
          </p:nvSpPr>
          <p:spPr>
            <a:xfrm>
              <a:off x="5243163" y="948885"/>
              <a:ext cx="3368829" cy="46352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22C5C8E2-42CC-46F4-8109-E573E60E974D}"/>
                </a:ext>
              </a:extLst>
            </p:cNvPr>
            <p:cNvSpPr txBox="1"/>
            <p:nvPr/>
          </p:nvSpPr>
          <p:spPr>
            <a:xfrm>
              <a:off x="6210881" y="1088313"/>
              <a:ext cx="1433406" cy="184666"/>
            </a:xfrm>
            <a:prstGeom prst="rect">
              <a:avLst/>
            </a:prstGeom>
            <a:noFill/>
          </p:spPr>
          <p:txBody>
            <a:bodyPr wrap="none" tIns="0" bIns="0" rtlCol="0">
              <a:spAutoFit/>
            </a:bodyPr>
            <a:lstStyle/>
            <a:p>
              <a:pPr algn="ctr"/>
              <a:r>
                <a:rPr lang="en-US" sz="1200" b="1" dirty="0">
                  <a:solidFill>
                    <a:schemeClr val="tx2"/>
                  </a:solidFill>
                  <a:latin typeface="Century Gothic" panose="020B0502020202020204" pitchFamily="34" charset="0"/>
                </a:rPr>
                <a:t>Possible Reasons</a:t>
              </a:r>
            </a:p>
          </p:txBody>
        </p:sp>
      </p:grpSp>
      <p:grpSp>
        <p:nvGrpSpPr>
          <p:cNvPr id="66" name="Group 65">
            <a:extLst>
              <a:ext uri="{FF2B5EF4-FFF2-40B4-BE49-F238E27FC236}">
                <a16:creationId xmlns:a16="http://schemas.microsoft.com/office/drawing/2014/main" id="{80A713D7-06A5-41E5-8641-DACF5A068FD7}"/>
              </a:ext>
            </a:extLst>
          </p:cNvPr>
          <p:cNvGrpSpPr/>
          <p:nvPr/>
        </p:nvGrpSpPr>
        <p:grpSpPr>
          <a:xfrm>
            <a:off x="2545705" y="948885"/>
            <a:ext cx="2697460" cy="463523"/>
            <a:chOff x="2545705" y="948885"/>
            <a:chExt cx="2697460" cy="463523"/>
          </a:xfrm>
        </p:grpSpPr>
        <p:sp>
          <p:nvSpPr>
            <p:cNvPr id="100" name="Rectangle 99">
              <a:extLst>
                <a:ext uri="{FF2B5EF4-FFF2-40B4-BE49-F238E27FC236}">
                  <a16:creationId xmlns:a16="http://schemas.microsoft.com/office/drawing/2014/main" id="{B197D2C7-18BE-4F7F-AF66-EB00CD5C75F8}"/>
                </a:ext>
              </a:extLst>
            </p:cNvPr>
            <p:cNvSpPr/>
            <p:nvPr/>
          </p:nvSpPr>
          <p:spPr>
            <a:xfrm>
              <a:off x="2545705" y="948885"/>
              <a:ext cx="2697460" cy="463523"/>
            </a:xfrm>
            <a:prstGeom prst="rect">
              <a:avLst/>
            </a:prstGeom>
            <a:solidFill>
              <a:srgbClr val="F3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876C3CD3-DE6A-4855-81E6-69A132C60FFB}"/>
                </a:ext>
              </a:extLst>
            </p:cNvPr>
            <p:cNvSpPr txBox="1"/>
            <p:nvPr/>
          </p:nvSpPr>
          <p:spPr>
            <a:xfrm>
              <a:off x="3048691" y="1088313"/>
              <a:ext cx="1691489" cy="184666"/>
            </a:xfrm>
            <a:prstGeom prst="rect">
              <a:avLst/>
            </a:prstGeom>
            <a:noFill/>
          </p:spPr>
          <p:txBody>
            <a:bodyPr wrap="none" tIns="0" bIns="0" rtlCol="0">
              <a:spAutoFit/>
            </a:bodyPr>
            <a:lstStyle/>
            <a:p>
              <a:pPr algn="ctr"/>
              <a:r>
                <a:rPr lang="en-US" sz="1200" b="1" dirty="0">
                  <a:solidFill>
                    <a:schemeClr val="tx2"/>
                  </a:solidFill>
                  <a:latin typeface="Century Gothic" panose="020B0502020202020204" pitchFamily="34" charset="0"/>
                </a:rPr>
                <a:t>Suspected Problems</a:t>
              </a:r>
            </a:p>
          </p:txBody>
        </p:sp>
      </p:grpSp>
      <p:grpSp>
        <p:nvGrpSpPr>
          <p:cNvPr id="58" name="Group 57">
            <a:extLst>
              <a:ext uri="{FF2B5EF4-FFF2-40B4-BE49-F238E27FC236}">
                <a16:creationId xmlns:a16="http://schemas.microsoft.com/office/drawing/2014/main" id="{3777B599-17E9-47D7-AE18-3BDC73C0C89D}"/>
              </a:ext>
            </a:extLst>
          </p:cNvPr>
          <p:cNvGrpSpPr/>
          <p:nvPr/>
        </p:nvGrpSpPr>
        <p:grpSpPr>
          <a:xfrm>
            <a:off x="0" y="948885"/>
            <a:ext cx="2545703" cy="463523"/>
            <a:chOff x="0" y="948885"/>
            <a:chExt cx="2545703" cy="463523"/>
          </a:xfrm>
        </p:grpSpPr>
        <p:sp>
          <p:nvSpPr>
            <p:cNvPr id="10258" name="Rectangle 10257">
              <a:extLst>
                <a:ext uri="{FF2B5EF4-FFF2-40B4-BE49-F238E27FC236}">
                  <a16:creationId xmlns:a16="http://schemas.microsoft.com/office/drawing/2014/main" id="{E5040E56-424D-4B19-AED6-C55B0154CFBE}"/>
                </a:ext>
              </a:extLst>
            </p:cNvPr>
            <p:cNvSpPr/>
            <p:nvPr/>
          </p:nvSpPr>
          <p:spPr>
            <a:xfrm>
              <a:off x="0" y="948885"/>
              <a:ext cx="2545703" cy="46352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DA963EC8-5E53-4CC5-AB2F-AE11558D932B}"/>
                </a:ext>
              </a:extLst>
            </p:cNvPr>
            <p:cNvSpPr txBox="1"/>
            <p:nvPr/>
          </p:nvSpPr>
          <p:spPr>
            <a:xfrm>
              <a:off x="683264" y="1088313"/>
              <a:ext cx="1380506" cy="184666"/>
            </a:xfrm>
            <a:prstGeom prst="rect">
              <a:avLst/>
            </a:prstGeom>
            <a:noFill/>
          </p:spPr>
          <p:txBody>
            <a:bodyPr wrap="none" tIns="0" bIns="0" rtlCol="0">
              <a:spAutoFit/>
            </a:bodyPr>
            <a:lstStyle/>
            <a:p>
              <a:pPr algn="ctr"/>
              <a:r>
                <a:rPr lang="en-US" sz="1200" b="1" dirty="0">
                  <a:solidFill>
                    <a:schemeClr val="tx2"/>
                  </a:solidFill>
                  <a:latin typeface="Century Gothic" panose="020B0502020202020204" pitchFamily="34" charset="0"/>
                </a:rPr>
                <a:t>Area of Analysis</a:t>
              </a:r>
            </a:p>
          </p:txBody>
        </p:sp>
      </p:grpSp>
      <p:sp>
        <p:nvSpPr>
          <p:cNvPr id="3" name="TextBox 2">
            <a:extLst>
              <a:ext uri="{FF2B5EF4-FFF2-40B4-BE49-F238E27FC236}">
                <a16:creationId xmlns:a16="http://schemas.microsoft.com/office/drawing/2014/main" id="{C446B674-CF00-4842-9ABC-0451167CA6F2}"/>
              </a:ext>
            </a:extLst>
          </p:cNvPr>
          <p:cNvSpPr txBox="1"/>
          <p:nvPr/>
        </p:nvSpPr>
        <p:spPr>
          <a:xfrm>
            <a:off x="5250264" y="240735"/>
            <a:ext cx="1691489" cy="477054"/>
          </a:xfrm>
          <a:prstGeom prst="rect">
            <a:avLst/>
          </a:prstGeom>
          <a:noFill/>
        </p:spPr>
        <p:txBody>
          <a:bodyPr wrap="none" rtlCol="0">
            <a:spAutoFit/>
          </a:bodyPr>
          <a:lstStyle>
            <a:defPPr>
              <a:defRPr lang="en-US"/>
            </a:defPPr>
            <a:lvl1pPr algn="ctr" defTabSz="412750" hangingPunct="0">
              <a:defRPr sz="2500" b="1" kern="0">
                <a:solidFill>
                  <a:schemeClr val="tx1">
                    <a:lumMod val="75000"/>
                    <a:lumOff val="25000"/>
                  </a:schemeClr>
                </a:solidFill>
                <a:latin typeface="Century Gothic" panose="020B0502020202020204" pitchFamily="34" charset="0"/>
                <a:ea typeface="Helvetica Neue"/>
                <a:cs typeface="Helvetica Neue"/>
              </a:defRPr>
            </a:lvl1pPr>
          </a:lstStyle>
          <a:p>
            <a:r>
              <a:rPr lang="en-US" dirty="0">
                <a:sym typeface="Helvetica Neue"/>
              </a:rPr>
              <a:t>Issue Tree</a:t>
            </a:r>
          </a:p>
        </p:txBody>
      </p:sp>
      <p:grpSp>
        <p:nvGrpSpPr>
          <p:cNvPr id="6" name="Group 5">
            <a:extLst>
              <a:ext uri="{FF2B5EF4-FFF2-40B4-BE49-F238E27FC236}">
                <a16:creationId xmlns:a16="http://schemas.microsoft.com/office/drawing/2014/main" id="{F8FB4A52-E355-491D-81A3-3BA754F45236}"/>
              </a:ext>
            </a:extLst>
          </p:cNvPr>
          <p:cNvGrpSpPr/>
          <p:nvPr/>
        </p:nvGrpSpPr>
        <p:grpSpPr>
          <a:xfrm>
            <a:off x="2267175" y="2386826"/>
            <a:ext cx="557056" cy="3246120"/>
            <a:chOff x="2267175" y="2386826"/>
            <a:chExt cx="557056" cy="3246120"/>
          </a:xfrm>
        </p:grpSpPr>
        <p:cxnSp>
          <p:nvCxnSpPr>
            <p:cNvPr id="124" name="Connector: Curved 123">
              <a:extLst>
                <a:ext uri="{FF2B5EF4-FFF2-40B4-BE49-F238E27FC236}">
                  <a16:creationId xmlns:a16="http://schemas.microsoft.com/office/drawing/2014/main" id="{342CA2FE-59C1-422F-9C8C-D174A1716A69}"/>
                </a:ext>
              </a:extLst>
            </p:cNvPr>
            <p:cNvCxnSpPr/>
            <p:nvPr/>
          </p:nvCxnSpPr>
          <p:spPr>
            <a:xfrm flipV="1">
              <a:off x="2267175" y="2386826"/>
              <a:ext cx="557056" cy="1623060"/>
            </a:xfrm>
            <a:prstGeom prst="curvedConnector3">
              <a:avLst/>
            </a:prstGeom>
            <a:ln w="12700">
              <a:solidFill>
                <a:srgbClr val="1359A7"/>
              </a:solidFill>
            </a:ln>
          </p:spPr>
          <p:style>
            <a:lnRef idx="1">
              <a:schemeClr val="accent1"/>
            </a:lnRef>
            <a:fillRef idx="0">
              <a:schemeClr val="accent1"/>
            </a:fillRef>
            <a:effectRef idx="0">
              <a:schemeClr val="accent1"/>
            </a:effectRef>
            <a:fontRef idx="minor">
              <a:schemeClr val="tx1"/>
            </a:fontRef>
          </p:style>
        </p:cxnSp>
        <p:cxnSp>
          <p:nvCxnSpPr>
            <p:cNvPr id="126" name="Connector: Curved 125">
              <a:extLst>
                <a:ext uri="{FF2B5EF4-FFF2-40B4-BE49-F238E27FC236}">
                  <a16:creationId xmlns:a16="http://schemas.microsoft.com/office/drawing/2014/main" id="{3E6F378A-D730-4932-B8F1-9F8E3C4E7322}"/>
                </a:ext>
              </a:extLst>
            </p:cNvPr>
            <p:cNvCxnSpPr>
              <a:stCxn id="82" idx="3"/>
              <a:endCxn id="64" idx="1"/>
            </p:cNvCxnSpPr>
            <p:nvPr/>
          </p:nvCxnSpPr>
          <p:spPr>
            <a:xfrm>
              <a:off x="2267175" y="4009886"/>
              <a:ext cx="557056" cy="1623060"/>
            </a:xfrm>
            <a:prstGeom prst="curvedConnector3">
              <a:avLst/>
            </a:prstGeom>
            <a:ln w="12700">
              <a:solidFill>
                <a:srgbClr val="1359A7"/>
              </a:solidFill>
            </a:ln>
          </p:spPr>
          <p:style>
            <a:lnRef idx="1">
              <a:schemeClr val="accent1"/>
            </a:lnRef>
            <a:fillRef idx="0">
              <a:schemeClr val="accent1"/>
            </a:fillRef>
            <a:effectRef idx="0">
              <a:schemeClr val="accent1"/>
            </a:effectRef>
            <a:fontRef idx="minor">
              <a:schemeClr val="tx1"/>
            </a:fontRef>
          </p:style>
        </p:cxnSp>
        <p:cxnSp>
          <p:nvCxnSpPr>
            <p:cNvPr id="10245" name="Straight Connector 10244">
              <a:extLst>
                <a:ext uri="{FF2B5EF4-FFF2-40B4-BE49-F238E27FC236}">
                  <a16:creationId xmlns:a16="http://schemas.microsoft.com/office/drawing/2014/main" id="{44274B03-354E-4953-83FE-9CD98AF455F9}"/>
                </a:ext>
              </a:extLst>
            </p:cNvPr>
            <p:cNvCxnSpPr>
              <a:stCxn id="82" idx="3"/>
              <a:endCxn id="70" idx="1"/>
            </p:cNvCxnSpPr>
            <p:nvPr/>
          </p:nvCxnSpPr>
          <p:spPr>
            <a:xfrm>
              <a:off x="2267175" y="4009886"/>
              <a:ext cx="557056" cy="0"/>
            </a:xfrm>
            <a:prstGeom prst="line">
              <a:avLst/>
            </a:prstGeom>
            <a:ln w="12700">
              <a:solidFill>
                <a:srgbClr val="1359A7"/>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5C56C35C-F088-45DF-A9C6-F00D0AC20825}"/>
              </a:ext>
            </a:extLst>
          </p:cNvPr>
          <p:cNvGrpSpPr/>
          <p:nvPr/>
        </p:nvGrpSpPr>
        <p:grpSpPr>
          <a:xfrm>
            <a:off x="8322630" y="1981063"/>
            <a:ext cx="578743" cy="4057650"/>
            <a:chOff x="8322630" y="1981063"/>
            <a:chExt cx="578743" cy="4057650"/>
          </a:xfrm>
        </p:grpSpPr>
        <p:cxnSp>
          <p:nvCxnSpPr>
            <p:cNvPr id="101" name="Straight Connector 100">
              <a:extLst>
                <a:ext uri="{FF2B5EF4-FFF2-40B4-BE49-F238E27FC236}">
                  <a16:creationId xmlns:a16="http://schemas.microsoft.com/office/drawing/2014/main" id="{17E76D09-E5ED-4221-BEF7-1022FCDF7D2C}"/>
                </a:ext>
              </a:extLst>
            </p:cNvPr>
            <p:cNvCxnSpPr>
              <a:cxnSpLocks/>
            </p:cNvCxnSpPr>
            <p:nvPr/>
          </p:nvCxnSpPr>
          <p:spPr>
            <a:xfrm flipH="1">
              <a:off x="8322630" y="1981063"/>
              <a:ext cx="578743" cy="0"/>
            </a:xfrm>
            <a:prstGeom prst="line">
              <a:avLst/>
            </a:prstGeom>
            <a:ln w="12700">
              <a:gradFill flip="none" rotWithShape="1">
                <a:gsLst>
                  <a:gs pos="100000">
                    <a:schemeClr val="accent2"/>
                  </a:gs>
                  <a:gs pos="31000">
                    <a:schemeClr val="bg2">
                      <a:lumMod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9BF8343-C545-4B95-949D-2D711B982949}"/>
                </a:ext>
              </a:extLst>
            </p:cNvPr>
            <p:cNvCxnSpPr>
              <a:cxnSpLocks/>
              <a:stCxn id="24" idx="1"/>
              <a:endCxn id="42" idx="3"/>
            </p:cNvCxnSpPr>
            <p:nvPr/>
          </p:nvCxnSpPr>
          <p:spPr>
            <a:xfrm flipH="1">
              <a:off x="8322630" y="2792593"/>
              <a:ext cx="578743" cy="0"/>
            </a:xfrm>
            <a:prstGeom prst="line">
              <a:avLst/>
            </a:prstGeom>
            <a:ln w="12700">
              <a:gradFill flip="none" rotWithShape="1">
                <a:gsLst>
                  <a:gs pos="100000">
                    <a:schemeClr val="accent2"/>
                  </a:gs>
                  <a:gs pos="31000">
                    <a:schemeClr val="bg2">
                      <a:lumMod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003D006-9E0B-4C29-95B4-66DE035DA521}"/>
                </a:ext>
              </a:extLst>
            </p:cNvPr>
            <p:cNvCxnSpPr>
              <a:cxnSpLocks/>
              <a:stCxn id="27" idx="1"/>
              <a:endCxn id="45" idx="3"/>
            </p:cNvCxnSpPr>
            <p:nvPr/>
          </p:nvCxnSpPr>
          <p:spPr>
            <a:xfrm flipH="1">
              <a:off x="8322630" y="3604123"/>
              <a:ext cx="578743" cy="0"/>
            </a:xfrm>
            <a:prstGeom prst="line">
              <a:avLst/>
            </a:prstGeom>
            <a:ln w="12700">
              <a:gradFill flip="none" rotWithShape="1">
                <a:gsLst>
                  <a:gs pos="100000">
                    <a:schemeClr val="accent2"/>
                  </a:gs>
                  <a:gs pos="31000">
                    <a:schemeClr val="bg2">
                      <a:lumMod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A7962E7-63FE-4721-A9BF-0359E6030077}"/>
                </a:ext>
              </a:extLst>
            </p:cNvPr>
            <p:cNvCxnSpPr>
              <a:cxnSpLocks/>
              <a:stCxn id="30" idx="1"/>
              <a:endCxn id="48" idx="3"/>
            </p:cNvCxnSpPr>
            <p:nvPr/>
          </p:nvCxnSpPr>
          <p:spPr>
            <a:xfrm flipH="1">
              <a:off x="8322630" y="4415653"/>
              <a:ext cx="578743" cy="0"/>
            </a:xfrm>
            <a:prstGeom prst="line">
              <a:avLst/>
            </a:prstGeom>
            <a:ln w="12700">
              <a:gradFill flip="none" rotWithShape="1">
                <a:gsLst>
                  <a:gs pos="100000">
                    <a:schemeClr val="accent2"/>
                  </a:gs>
                  <a:gs pos="31000">
                    <a:schemeClr val="bg2">
                      <a:lumMod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5AC575B-7114-4155-9248-2BCBE77ADA57}"/>
                </a:ext>
              </a:extLst>
            </p:cNvPr>
            <p:cNvCxnSpPr>
              <a:cxnSpLocks/>
              <a:stCxn id="36" idx="1"/>
              <a:endCxn id="54" idx="3"/>
            </p:cNvCxnSpPr>
            <p:nvPr/>
          </p:nvCxnSpPr>
          <p:spPr>
            <a:xfrm flipH="1">
              <a:off x="8322630" y="6038713"/>
              <a:ext cx="578743" cy="0"/>
            </a:xfrm>
            <a:prstGeom prst="line">
              <a:avLst/>
            </a:prstGeom>
            <a:ln w="12700">
              <a:gradFill flip="none" rotWithShape="1">
                <a:gsLst>
                  <a:gs pos="100000">
                    <a:schemeClr val="accent2"/>
                  </a:gs>
                  <a:gs pos="31000">
                    <a:schemeClr val="bg2">
                      <a:lumMod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596EA84-6CF3-43CA-A564-0C0B597E745B}"/>
                </a:ext>
              </a:extLst>
            </p:cNvPr>
            <p:cNvCxnSpPr>
              <a:cxnSpLocks/>
              <a:stCxn id="33" idx="1"/>
              <a:endCxn id="51" idx="3"/>
            </p:cNvCxnSpPr>
            <p:nvPr/>
          </p:nvCxnSpPr>
          <p:spPr>
            <a:xfrm flipH="1">
              <a:off x="8322630" y="5227183"/>
              <a:ext cx="578743" cy="0"/>
            </a:xfrm>
            <a:prstGeom prst="line">
              <a:avLst/>
            </a:prstGeom>
            <a:ln w="12700">
              <a:gradFill flip="none" rotWithShape="1">
                <a:gsLst>
                  <a:gs pos="100000">
                    <a:schemeClr val="accent2"/>
                  </a:gs>
                  <a:gs pos="31000">
                    <a:schemeClr val="bg2">
                      <a:lumMod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8E0658D-27E8-46F8-A187-2DBA52D336BB}"/>
              </a:ext>
            </a:extLst>
          </p:cNvPr>
          <p:cNvGrpSpPr/>
          <p:nvPr/>
        </p:nvGrpSpPr>
        <p:grpSpPr>
          <a:xfrm>
            <a:off x="8901373" y="1644192"/>
            <a:ext cx="2789087" cy="4731392"/>
            <a:chOff x="8901373" y="1644192"/>
            <a:chExt cx="2789087" cy="4731392"/>
          </a:xfrm>
        </p:grpSpPr>
        <p:sp>
          <p:nvSpPr>
            <p:cNvPr id="5" name="Rectangle: Rounded Corners 4">
              <a:extLst>
                <a:ext uri="{FF2B5EF4-FFF2-40B4-BE49-F238E27FC236}">
                  <a16:creationId xmlns:a16="http://schemas.microsoft.com/office/drawing/2014/main" id="{2CF0C985-3902-4E73-97D9-634FF8C6992B}"/>
                </a:ext>
              </a:extLst>
            </p:cNvPr>
            <p:cNvSpPr/>
            <p:nvPr/>
          </p:nvSpPr>
          <p:spPr>
            <a:xfrm>
              <a:off x="8901373" y="1644192"/>
              <a:ext cx="2789087" cy="673742"/>
            </a:xfrm>
            <a:prstGeom prst="roundRect">
              <a:avLst>
                <a:gd name="adj" fmla="val 8757"/>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Analyze the change in sales after opening new stores/on-line introduction</a:t>
              </a:r>
            </a:p>
          </p:txBody>
        </p:sp>
        <p:sp>
          <p:nvSpPr>
            <p:cNvPr id="24" name="Rectangle: Rounded Corners 23">
              <a:extLst>
                <a:ext uri="{FF2B5EF4-FFF2-40B4-BE49-F238E27FC236}">
                  <a16:creationId xmlns:a16="http://schemas.microsoft.com/office/drawing/2014/main" id="{CB3CE4CA-4358-4B5F-96BC-78FEAEAE53F8}"/>
                </a:ext>
              </a:extLst>
            </p:cNvPr>
            <p:cNvSpPr/>
            <p:nvPr/>
          </p:nvSpPr>
          <p:spPr>
            <a:xfrm>
              <a:off x="8901373" y="2455722"/>
              <a:ext cx="2789087" cy="673742"/>
            </a:xfrm>
            <a:prstGeom prst="roundRect">
              <a:avLst>
                <a:gd name="adj" fmla="val 8757"/>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Analysis of number of openings vs availability of new places</a:t>
              </a:r>
            </a:p>
          </p:txBody>
        </p:sp>
        <p:sp>
          <p:nvSpPr>
            <p:cNvPr id="27" name="Rectangle: Rounded Corners 26">
              <a:extLst>
                <a:ext uri="{FF2B5EF4-FFF2-40B4-BE49-F238E27FC236}">
                  <a16:creationId xmlns:a16="http://schemas.microsoft.com/office/drawing/2014/main" id="{BFE21BB1-D91F-4211-8068-3A17573FCB46}"/>
                </a:ext>
              </a:extLst>
            </p:cNvPr>
            <p:cNvSpPr/>
            <p:nvPr/>
          </p:nvSpPr>
          <p:spPr>
            <a:xfrm>
              <a:off x="8901373" y="3267252"/>
              <a:ext cx="2789087" cy="673742"/>
            </a:xfrm>
            <a:prstGeom prst="roundRect">
              <a:avLst>
                <a:gd name="adj" fmla="val 8757"/>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Analysis of rents vs comparable competition</a:t>
              </a:r>
            </a:p>
          </p:txBody>
        </p:sp>
        <p:sp>
          <p:nvSpPr>
            <p:cNvPr id="30" name="Rectangle: Rounded Corners 29">
              <a:extLst>
                <a:ext uri="{FF2B5EF4-FFF2-40B4-BE49-F238E27FC236}">
                  <a16:creationId xmlns:a16="http://schemas.microsoft.com/office/drawing/2014/main" id="{8CC70A17-91B9-4B9D-B535-5919DC1E1E29}"/>
                </a:ext>
              </a:extLst>
            </p:cNvPr>
            <p:cNvSpPr/>
            <p:nvPr/>
          </p:nvSpPr>
          <p:spPr>
            <a:xfrm>
              <a:off x="8901373" y="4078782"/>
              <a:ext cx="2789087" cy="673742"/>
            </a:xfrm>
            <a:prstGeom prst="roundRect">
              <a:avLst>
                <a:gd name="adj" fmla="val 8757"/>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Salaries growth vs rotation – comparison with competition</a:t>
              </a:r>
            </a:p>
          </p:txBody>
        </p:sp>
        <p:sp>
          <p:nvSpPr>
            <p:cNvPr id="33" name="Rectangle: Rounded Corners 32">
              <a:extLst>
                <a:ext uri="{FF2B5EF4-FFF2-40B4-BE49-F238E27FC236}">
                  <a16:creationId xmlns:a16="http://schemas.microsoft.com/office/drawing/2014/main" id="{F6577463-FD7C-48C3-958A-5B80B6CC7FF1}"/>
                </a:ext>
              </a:extLst>
            </p:cNvPr>
            <p:cNvSpPr/>
            <p:nvPr/>
          </p:nvSpPr>
          <p:spPr>
            <a:xfrm>
              <a:off x="8901373" y="4890312"/>
              <a:ext cx="2789087" cy="673742"/>
            </a:xfrm>
            <a:prstGeom prst="roundRect">
              <a:avLst>
                <a:gd name="adj" fmla="val 8757"/>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Analysis of contracts with shopping malls</a:t>
              </a:r>
            </a:p>
          </p:txBody>
        </p:sp>
        <p:sp>
          <p:nvSpPr>
            <p:cNvPr id="36" name="Rectangle: Rounded Corners 35">
              <a:extLst>
                <a:ext uri="{FF2B5EF4-FFF2-40B4-BE49-F238E27FC236}">
                  <a16:creationId xmlns:a16="http://schemas.microsoft.com/office/drawing/2014/main" id="{BA5FB224-3868-4A5F-ABF5-783246F30003}"/>
                </a:ext>
              </a:extLst>
            </p:cNvPr>
            <p:cNvSpPr/>
            <p:nvPr/>
          </p:nvSpPr>
          <p:spPr>
            <a:xfrm>
              <a:off x="8901373" y="5701842"/>
              <a:ext cx="2789087" cy="673742"/>
            </a:xfrm>
            <a:prstGeom prst="roundRect">
              <a:avLst>
                <a:gd name="adj" fmla="val 8757"/>
              </a:avLst>
            </a:prstGeom>
            <a:solidFill>
              <a:schemeClr val="bg1"/>
            </a:solidFill>
            <a:ln>
              <a:solidFill>
                <a:schemeClr val="bg2">
                  <a:lumMod val="90000"/>
                </a:schemeClr>
              </a:solidFill>
            </a:ln>
            <a:effectLst>
              <a:outerShdw dist="25400" dir="2700000" algn="tl" rotWithShape="0">
                <a:srgbClr val="D0CECE"/>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Analysis of cost per 1 sq. meter, number of fixtures, cost per fixtures</a:t>
              </a:r>
            </a:p>
          </p:txBody>
        </p:sp>
      </p:grpSp>
      <p:grpSp>
        <p:nvGrpSpPr>
          <p:cNvPr id="83" name="Group 82">
            <a:extLst>
              <a:ext uri="{FF2B5EF4-FFF2-40B4-BE49-F238E27FC236}">
                <a16:creationId xmlns:a16="http://schemas.microsoft.com/office/drawing/2014/main" id="{EE69E724-9A54-43D6-A8B3-E076F3DC0903}"/>
              </a:ext>
            </a:extLst>
          </p:cNvPr>
          <p:cNvGrpSpPr/>
          <p:nvPr/>
        </p:nvGrpSpPr>
        <p:grpSpPr>
          <a:xfrm>
            <a:off x="5533543" y="1644192"/>
            <a:ext cx="2789087" cy="4731392"/>
            <a:chOff x="5536366" y="1594484"/>
            <a:chExt cx="2789087" cy="4731392"/>
          </a:xfrm>
        </p:grpSpPr>
        <p:grpSp>
          <p:nvGrpSpPr>
            <p:cNvPr id="76" name="Group 75">
              <a:extLst>
                <a:ext uri="{FF2B5EF4-FFF2-40B4-BE49-F238E27FC236}">
                  <a16:creationId xmlns:a16="http://schemas.microsoft.com/office/drawing/2014/main" id="{B0AA7F3F-8C15-4F05-82FF-8957A6AA6742}"/>
                </a:ext>
              </a:extLst>
            </p:cNvPr>
            <p:cNvGrpSpPr/>
            <p:nvPr/>
          </p:nvGrpSpPr>
          <p:grpSpPr>
            <a:xfrm>
              <a:off x="5536366" y="1594484"/>
              <a:ext cx="2789087" cy="1485272"/>
              <a:chOff x="5536366" y="1594484"/>
              <a:chExt cx="2789087" cy="1485272"/>
            </a:xfrm>
          </p:grpSpPr>
          <p:sp>
            <p:nvSpPr>
              <p:cNvPr id="39" name="Rectangle: Rounded Corners 38">
                <a:extLst>
                  <a:ext uri="{FF2B5EF4-FFF2-40B4-BE49-F238E27FC236}">
                    <a16:creationId xmlns:a16="http://schemas.microsoft.com/office/drawing/2014/main" id="{ED128A4B-688E-42AD-84EB-AE9ED35BEA2C}"/>
                  </a:ext>
                </a:extLst>
              </p:cNvPr>
              <p:cNvSpPr/>
              <p:nvPr/>
            </p:nvSpPr>
            <p:spPr>
              <a:xfrm>
                <a:off x="5536366" y="1594484"/>
                <a:ext cx="2789087" cy="673742"/>
              </a:xfrm>
              <a:prstGeom prst="roundRect">
                <a:avLst>
                  <a:gd name="adj" fmla="val 8757"/>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Low LFL due to cannibalization (on-line, new stores in old locations)</a:t>
                </a:r>
              </a:p>
            </p:txBody>
          </p:sp>
          <p:sp>
            <p:nvSpPr>
              <p:cNvPr id="42" name="Rectangle: Rounded Corners 41">
                <a:extLst>
                  <a:ext uri="{FF2B5EF4-FFF2-40B4-BE49-F238E27FC236}">
                    <a16:creationId xmlns:a16="http://schemas.microsoft.com/office/drawing/2014/main" id="{4977C6EC-EDCE-4981-91E7-B843F3C59E9E}"/>
                  </a:ext>
                </a:extLst>
              </p:cNvPr>
              <p:cNvSpPr/>
              <p:nvPr/>
            </p:nvSpPr>
            <p:spPr>
              <a:xfrm>
                <a:off x="5536366" y="2406014"/>
                <a:ext cx="2789087" cy="673742"/>
              </a:xfrm>
              <a:prstGeom prst="roundRect">
                <a:avLst>
                  <a:gd name="adj" fmla="val 8757"/>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Few new openings in locations</a:t>
                </a:r>
              </a:p>
            </p:txBody>
          </p:sp>
        </p:grpSp>
        <p:grpSp>
          <p:nvGrpSpPr>
            <p:cNvPr id="75" name="Group 74">
              <a:extLst>
                <a:ext uri="{FF2B5EF4-FFF2-40B4-BE49-F238E27FC236}">
                  <a16:creationId xmlns:a16="http://schemas.microsoft.com/office/drawing/2014/main" id="{BAC42F54-B318-4DBC-AA0E-8F4824AA2FE9}"/>
                </a:ext>
              </a:extLst>
            </p:cNvPr>
            <p:cNvGrpSpPr/>
            <p:nvPr/>
          </p:nvGrpSpPr>
          <p:grpSpPr>
            <a:xfrm>
              <a:off x="5536366" y="3217544"/>
              <a:ext cx="2789087" cy="1485272"/>
              <a:chOff x="5536366" y="3217544"/>
              <a:chExt cx="2789087" cy="1485272"/>
            </a:xfrm>
          </p:grpSpPr>
          <p:sp>
            <p:nvSpPr>
              <p:cNvPr id="45" name="Rectangle: Rounded Corners 44">
                <a:extLst>
                  <a:ext uri="{FF2B5EF4-FFF2-40B4-BE49-F238E27FC236}">
                    <a16:creationId xmlns:a16="http://schemas.microsoft.com/office/drawing/2014/main" id="{06ED75E4-99E6-4E0F-AB32-C3F6CCA70B98}"/>
                  </a:ext>
                </a:extLst>
              </p:cNvPr>
              <p:cNvSpPr/>
              <p:nvPr/>
            </p:nvSpPr>
            <p:spPr>
              <a:xfrm>
                <a:off x="5536366" y="3217544"/>
                <a:ext cx="2789087" cy="673742"/>
              </a:xfrm>
              <a:prstGeom prst="roundRect">
                <a:avLst>
                  <a:gd name="adj" fmla="val 8757"/>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Increasing rents due not proper usage of purchasing power</a:t>
                </a:r>
              </a:p>
            </p:txBody>
          </p:sp>
          <p:sp>
            <p:nvSpPr>
              <p:cNvPr id="48" name="Rectangle: Rounded Corners 47">
                <a:extLst>
                  <a:ext uri="{FF2B5EF4-FFF2-40B4-BE49-F238E27FC236}">
                    <a16:creationId xmlns:a16="http://schemas.microsoft.com/office/drawing/2014/main" id="{6018C8FC-4D86-45F4-AD2F-A07D3FE64C18}"/>
                  </a:ext>
                </a:extLst>
              </p:cNvPr>
              <p:cNvSpPr/>
              <p:nvPr/>
            </p:nvSpPr>
            <p:spPr>
              <a:xfrm>
                <a:off x="5536366" y="4029074"/>
                <a:ext cx="2789087" cy="673742"/>
              </a:xfrm>
              <a:prstGeom prst="roundRect">
                <a:avLst>
                  <a:gd name="adj" fmla="val 8757"/>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Growing salaries to keep low rotation</a:t>
                </a:r>
              </a:p>
            </p:txBody>
          </p:sp>
        </p:grpSp>
        <p:grpSp>
          <p:nvGrpSpPr>
            <p:cNvPr id="77" name="Group 76">
              <a:extLst>
                <a:ext uri="{FF2B5EF4-FFF2-40B4-BE49-F238E27FC236}">
                  <a16:creationId xmlns:a16="http://schemas.microsoft.com/office/drawing/2014/main" id="{A04ABBED-B08E-4979-8BE6-3752D75FCBB8}"/>
                </a:ext>
              </a:extLst>
            </p:cNvPr>
            <p:cNvGrpSpPr/>
            <p:nvPr/>
          </p:nvGrpSpPr>
          <p:grpSpPr>
            <a:xfrm>
              <a:off x="5536366" y="4840604"/>
              <a:ext cx="2789087" cy="1485272"/>
              <a:chOff x="5536366" y="4840604"/>
              <a:chExt cx="2789087" cy="1485272"/>
            </a:xfrm>
          </p:grpSpPr>
          <p:sp>
            <p:nvSpPr>
              <p:cNvPr id="51" name="Rectangle: Rounded Corners 50">
                <a:extLst>
                  <a:ext uri="{FF2B5EF4-FFF2-40B4-BE49-F238E27FC236}">
                    <a16:creationId xmlns:a16="http://schemas.microsoft.com/office/drawing/2014/main" id="{EE6BD615-D4BC-43ED-8DB2-F632CF69C49A}"/>
                  </a:ext>
                </a:extLst>
              </p:cNvPr>
              <p:cNvSpPr/>
              <p:nvPr/>
            </p:nvSpPr>
            <p:spPr>
              <a:xfrm>
                <a:off x="5536366" y="4840604"/>
                <a:ext cx="2789087" cy="673742"/>
              </a:xfrm>
              <a:prstGeom prst="roundRect">
                <a:avLst>
                  <a:gd name="adj" fmla="val 8757"/>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No support from the shopping malls</a:t>
                </a:r>
              </a:p>
            </p:txBody>
          </p:sp>
          <p:sp>
            <p:nvSpPr>
              <p:cNvPr id="54" name="Rectangle: Rounded Corners 53">
                <a:extLst>
                  <a:ext uri="{FF2B5EF4-FFF2-40B4-BE49-F238E27FC236}">
                    <a16:creationId xmlns:a16="http://schemas.microsoft.com/office/drawing/2014/main" id="{FD013CF5-67EA-440C-B396-6689F6464543}"/>
                  </a:ext>
                </a:extLst>
              </p:cNvPr>
              <p:cNvSpPr/>
              <p:nvPr/>
            </p:nvSpPr>
            <p:spPr>
              <a:xfrm>
                <a:off x="5536366" y="5652134"/>
                <a:ext cx="2789087" cy="673742"/>
              </a:xfrm>
              <a:prstGeom prst="roundRect">
                <a:avLst>
                  <a:gd name="adj" fmla="val 8757"/>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600"/>
                  </a:lnSpc>
                </a:pPr>
                <a:r>
                  <a:rPr lang="en-US" sz="900" dirty="0">
                    <a:solidFill>
                      <a:schemeClr val="tx1"/>
                    </a:solidFill>
                    <a:latin typeface="Century Gothic" panose="020B0502020202020204" pitchFamily="34" charset="0"/>
                  </a:rPr>
                  <a:t>Not optimized formats, expensive fixtures</a:t>
                </a:r>
              </a:p>
            </p:txBody>
          </p:sp>
        </p:grpSp>
      </p:grpSp>
      <p:grpSp>
        <p:nvGrpSpPr>
          <p:cNvPr id="79" name="Group 78">
            <a:extLst>
              <a:ext uri="{FF2B5EF4-FFF2-40B4-BE49-F238E27FC236}">
                <a16:creationId xmlns:a16="http://schemas.microsoft.com/office/drawing/2014/main" id="{72D46517-9AC0-41DC-A149-E699730F7AC3}"/>
              </a:ext>
            </a:extLst>
          </p:cNvPr>
          <p:cNvGrpSpPr/>
          <p:nvPr/>
        </p:nvGrpSpPr>
        <p:grpSpPr>
          <a:xfrm>
            <a:off x="2824231" y="2049955"/>
            <a:ext cx="2128562" cy="3919862"/>
            <a:chOff x="3105148" y="2000247"/>
            <a:chExt cx="2128562" cy="3919862"/>
          </a:xfrm>
        </p:grpSpPr>
        <p:sp>
          <p:nvSpPr>
            <p:cNvPr id="74" name="Rectangle: Rounded Corners 73">
              <a:extLst>
                <a:ext uri="{FF2B5EF4-FFF2-40B4-BE49-F238E27FC236}">
                  <a16:creationId xmlns:a16="http://schemas.microsoft.com/office/drawing/2014/main" id="{D42E6275-D438-4C7F-AAE8-4415CBAAF792}"/>
                </a:ext>
              </a:extLst>
            </p:cNvPr>
            <p:cNvSpPr/>
            <p:nvPr/>
          </p:nvSpPr>
          <p:spPr>
            <a:xfrm>
              <a:off x="3105148" y="2000247"/>
              <a:ext cx="2128562" cy="673742"/>
            </a:xfrm>
            <a:prstGeom prst="roundRect">
              <a:avLst>
                <a:gd name="adj" fmla="val 8757"/>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600"/>
                </a:lnSpc>
              </a:pPr>
              <a:r>
                <a:rPr lang="en-US" sz="900" dirty="0">
                  <a:solidFill>
                    <a:schemeClr val="tx1"/>
                  </a:solidFill>
                  <a:latin typeface="Century Gothic" panose="020B0502020202020204" pitchFamily="34" charset="0"/>
                </a:rPr>
                <a:t>Low Growth in Sales</a:t>
              </a:r>
            </a:p>
          </p:txBody>
        </p:sp>
        <p:sp>
          <p:nvSpPr>
            <p:cNvPr id="70" name="Rectangle: Rounded Corners 69">
              <a:extLst>
                <a:ext uri="{FF2B5EF4-FFF2-40B4-BE49-F238E27FC236}">
                  <a16:creationId xmlns:a16="http://schemas.microsoft.com/office/drawing/2014/main" id="{5534A3C2-CD8A-4581-90E2-23FDB75D71E9}"/>
                </a:ext>
              </a:extLst>
            </p:cNvPr>
            <p:cNvSpPr/>
            <p:nvPr/>
          </p:nvSpPr>
          <p:spPr>
            <a:xfrm>
              <a:off x="3105148" y="3623308"/>
              <a:ext cx="2128562" cy="673742"/>
            </a:xfrm>
            <a:prstGeom prst="roundRect">
              <a:avLst>
                <a:gd name="adj" fmla="val 8757"/>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600"/>
                </a:lnSpc>
              </a:pPr>
              <a:r>
                <a:rPr lang="en-US" sz="900" dirty="0">
                  <a:solidFill>
                    <a:schemeClr val="tx1"/>
                  </a:solidFill>
                  <a:latin typeface="Century Gothic" panose="020B0502020202020204" pitchFamily="34" charset="0"/>
                </a:rPr>
                <a:t>Decreasing EBITDA of New Stores</a:t>
              </a:r>
            </a:p>
          </p:txBody>
        </p:sp>
        <p:sp>
          <p:nvSpPr>
            <p:cNvPr id="64" name="Rectangle: Rounded Corners 63">
              <a:extLst>
                <a:ext uri="{FF2B5EF4-FFF2-40B4-BE49-F238E27FC236}">
                  <a16:creationId xmlns:a16="http://schemas.microsoft.com/office/drawing/2014/main" id="{085F3C42-19BA-478D-8C1A-C74149CDD637}"/>
                </a:ext>
              </a:extLst>
            </p:cNvPr>
            <p:cNvSpPr/>
            <p:nvPr/>
          </p:nvSpPr>
          <p:spPr>
            <a:xfrm>
              <a:off x="3105148" y="5246367"/>
              <a:ext cx="2128562" cy="673742"/>
            </a:xfrm>
            <a:prstGeom prst="roundRect">
              <a:avLst>
                <a:gd name="adj" fmla="val 8757"/>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gn="ctr">
                <a:lnSpc>
                  <a:spcPts val="1600"/>
                </a:lnSpc>
              </a:pPr>
              <a:r>
                <a:rPr lang="en-US" sz="900" dirty="0">
                  <a:solidFill>
                    <a:schemeClr val="tx1"/>
                  </a:solidFill>
                  <a:latin typeface="Century Gothic" panose="020B0502020202020204" pitchFamily="34" charset="0"/>
                </a:rPr>
                <a:t>High Cost of Building New Stores</a:t>
              </a:r>
            </a:p>
          </p:txBody>
        </p:sp>
      </p:grpSp>
      <p:sp>
        <p:nvSpPr>
          <p:cNvPr id="82" name="Rectangle: Rounded Corners 81">
            <a:extLst>
              <a:ext uri="{FF2B5EF4-FFF2-40B4-BE49-F238E27FC236}">
                <a16:creationId xmlns:a16="http://schemas.microsoft.com/office/drawing/2014/main" id="{C80DF8C7-9E29-4A41-A06D-CF43957E4056}"/>
              </a:ext>
            </a:extLst>
          </p:cNvPr>
          <p:cNvSpPr/>
          <p:nvPr/>
        </p:nvSpPr>
        <p:spPr>
          <a:xfrm>
            <a:off x="479853" y="3542208"/>
            <a:ext cx="1787322" cy="935356"/>
          </a:xfrm>
          <a:prstGeom prst="roundRect">
            <a:avLst>
              <a:gd name="adj" fmla="val 6041"/>
            </a:avLst>
          </a:prstGeom>
          <a:gradFill>
            <a:gsLst>
              <a:gs pos="8000">
                <a:schemeClr val="accent1"/>
              </a:gs>
              <a:gs pos="100000">
                <a:schemeClr val="accent2"/>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900"/>
              </a:lnSpc>
            </a:pPr>
            <a:r>
              <a:rPr lang="en-US" sz="1200" b="1" dirty="0">
                <a:latin typeface="Century Gothic" panose="020B0502020202020204" pitchFamily="34" charset="0"/>
              </a:rPr>
              <a:t>Retail Chain Development</a:t>
            </a:r>
          </a:p>
        </p:txBody>
      </p:sp>
      <p:grpSp>
        <p:nvGrpSpPr>
          <p:cNvPr id="10257" name="Group 10256">
            <a:extLst>
              <a:ext uri="{FF2B5EF4-FFF2-40B4-BE49-F238E27FC236}">
                <a16:creationId xmlns:a16="http://schemas.microsoft.com/office/drawing/2014/main" id="{35CA4EBD-DB34-4AC3-8995-3E3483F87DAF}"/>
              </a:ext>
            </a:extLst>
          </p:cNvPr>
          <p:cNvGrpSpPr/>
          <p:nvPr/>
        </p:nvGrpSpPr>
        <p:grpSpPr>
          <a:xfrm>
            <a:off x="2545703" y="904235"/>
            <a:ext cx="6066298" cy="552822"/>
            <a:chOff x="2545703" y="1099817"/>
            <a:chExt cx="6066298" cy="5275766"/>
          </a:xfrm>
        </p:grpSpPr>
        <p:cxnSp>
          <p:nvCxnSpPr>
            <p:cNvPr id="146" name="Straight Connector 145">
              <a:extLst>
                <a:ext uri="{FF2B5EF4-FFF2-40B4-BE49-F238E27FC236}">
                  <a16:creationId xmlns:a16="http://schemas.microsoft.com/office/drawing/2014/main" id="{C766686B-0D7A-46E6-B2C6-71825B0556F1}"/>
                </a:ext>
              </a:extLst>
            </p:cNvPr>
            <p:cNvCxnSpPr>
              <a:cxnSpLocks/>
            </p:cNvCxnSpPr>
            <p:nvPr/>
          </p:nvCxnSpPr>
          <p:spPr>
            <a:xfrm>
              <a:off x="2545703" y="1099817"/>
              <a:ext cx="0" cy="5275766"/>
            </a:xfrm>
            <a:prstGeom prst="line">
              <a:avLst/>
            </a:prstGeom>
            <a:ln w="63500" cap="rnd">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8E0A252-9681-4DAA-9514-1969AB25A653}"/>
                </a:ext>
              </a:extLst>
            </p:cNvPr>
            <p:cNvCxnSpPr>
              <a:cxnSpLocks/>
            </p:cNvCxnSpPr>
            <p:nvPr/>
          </p:nvCxnSpPr>
          <p:spPr>
            <a:xfrm>
              <a:off x="5243168" y="1099817"/>
              <a:ext cx="0" cy="5275766"/>
            </a:xfrm>
            <a:prstGeom prst="line">
              <a:avLst/>
            </a:prstGeom>
            <a:ln w="63500" cap="rnd">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C7CE4A2-DC2B-4274-BB26-A10BCFBE3FDC}"/>
                </a:ext>
              </a:extLst>
            </p:cNvPr>
            <p:cNvCxnSpPr>
              <a:cxnSpLocks/>
            </p:cNvCxnSpPr>
            <p:nvPr/>
          </p:nvCxnSpPr>
          <p:spPr>
            <a:xfrm>
              <a:off x="8612001" y="1099817"/>
              <a:ext cx="0" cy="5275766"/>
            </a:xfrm>
            <a:prstGeom prst="line">
              <a:avLst/>
            </a:prstGeom>
            <a:ln w="63500" cap="rnd">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7C631DB-14AC-452C-B653-FBCE674511FB}"/>
              </a:ext>
            </a:extLst>
          </p:cNvPr>
          <p:cNvGrpSpPr/>
          <p:nvPr/>
        </p:nvGrpSpPr>
        <p:grpSpPr>
          <a:xfrm>
            <a:off x="4952793" y="3604123"/>
            <a:ext cx="580750" cy="811530"/>
            <a:chOff x="4952793" y="3604123"/>
            <a:chExt cx="580750" cy="811530"/>
          </a:xfrm>
        </p:grpSpPr>
        <p:cxnSp>
          <p:nvCxnSpPr>
            <p:cNvPr id="8" name="Connector: Curved 7">
              <a:extLst>
                <a:ext uri="{FF2B5EF4-FFF2-40B4-BE49-F238E27FC236}">
                  <a16:creationId xmlns:a16="http://schemas.microsoft.com/office/drawing/2014/main" id="{14DCB6F9-FB30-450F-A360-E9F32A0228B4}"/>
                </a:ext>
              </a:extLst>
            </p:cNvPr>
            <p:cNvCxnSpPr>
              <a:stCxn id="70" idx="3"/>
              <a:endCxn id="45" idx="1"/>
            </p:cNvCxnSpPr>
            <p:nvPr/>
          </p:nvCxnSpPr>
          <p:spPr>
            <a:xfrm flipV="1">
              <a:off x="4952793" y="3604123"/>
              <a:ext cx="580750" cy="405763"/>
            </a:xfrm>
            <a:prstGeom prst="curvedConnector3">
              <a:avLst/>
            </a:prstGeom>
            <a:ln w="12700">
              <a:gradFill flip="none" rotWithShape="1">
                <a:gsLst>
                  <a:gs pos="42000">
                    <a:schemeClr val="accent1"/>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5" name="Connector: Curved 84">
              <a:extLst>
                <a:ext uri="{FF2B5EF4-FFF2-40B4-BE49-F238E27FC236}">
                  <a16:creationId xmlns:a16="http://schemas.microsoft.com/office/drawing/2014/main" id="{B9078E74-7BB9-4616-B098-4E498F8762F8}"/>
                </a:ext>
              </a:extLst>
            </p:cNvPr>
            <p:cNvCxnSpPr>
              <a:cxnSpLocks/>
              <a:stCxn id="70" idx="3"/>
              <a:endCxn id="48" idx="1"/>
            </p:cNvCxnSpPr>
            <p:nvPr/>
          </p:nvCxnSpPr>
          <p:spPr>
            <a:xfrm>
              <a:off x="4952793" y="4009887"/>
              <a:ext cx="580750" cy="405766"/>
            </a:xfrm>
            <a:prstGeom prst="curvedConnector3">
              <a:avLst/>
            </a:prstGeom>
            <a:ln w="12700">
              <a:gradFill flip="none" rotWithShape="1">
                <a:gsLst>
                  <a:gs pos="42000">
                    <a:schemeClr val="accent1"/>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2F389A7-0C58-42D6-BBDB-11161F8C8DB8}"/>
              </a:ext>
            </a:extLst>
          </p:cNvPr>
          <p:cNvGrpSpPr/>
          <p:nvPr/>
        </p:nvGrpSpPr>
        <p:grpSpPr>
          <a:xfrm>
            <a:off x="4952793" y="5227183"/>
            <a:ext cx="580750" cy="811530"/>
            <a:chOff x="4952793" y="5227183"/>
            <a:chExt cx="580750" cy="811530"/>
          </a:xfrm>
        </p:grpSpPr>
        <p:cxnSp>
          <p:nvCxnSpPr>
            <p:cNvPr id="86" name="Connector: Curved 85">
              <a:extLst>
                <a:ext uri="{FF2B5EF4-FFF2-40B4-BE49-F238E27FC236}">
                  <a16:creationId xmlns:a16="http://schemas.microsoft.com/office/drawing/2014/main" id="{3FC3FAB1-6DF6-48CB-B20B-54260F4FA222}"/>
                </a:ext>
              </a:extLst>
            </p:cNvPr>
            <p:cNvCxnSpPr>
              <a:cxnSpLocks/>
              <a:stCxn id="64" idx="3"/>
              <a:endCxn id="54" idx="1"/>
            </p:cNvCxnSpPr>
            <p:nvPr/>
          </p:nvCxnSpPr>
          <p:spPr>
            <a:xfrm>
              <a:off x="4952793" y="5632946"/>
              <a:ext cx="580750" cy="405767"/>
            </a:xfrm>
            <a:prstGeom prst="curvedConnector3">
              <a:avLst/>
            </a:prstGeom>
            <a:ln w="12700">
              <a:gradFill flip="none" rotWithShape="1">
                <a:gsLst>
                  <a:gs pos="42000">
                    <a:schemeClr val="accent1"/>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D23D3DE0-B524-44B8-B768-4A4499E343AF}"/>
                </a:ext>
              </a:extLst>
            </p:cNvPr>
            <p:cNvCxnSpPr>
              <a:cxnSpLocks/>
              <a:stCxn id="64" idx="3"/>
              <a:endCxn id="51" idx="1"/>
            </p:cNvCxnSpPr>
            <p:nvPr/>
          </p:nvCxnSpPr>
          <p:spPr>
            <a:xfrm flipV="1">
              <a:off x="4952793" y="5227183"/>
              <a:ext cx="580750" cy="405763"/>
            </a:xfrm>
            <a:prstGeom prst="curvedConnector3">
              <a:avLst/>
            </a:prstGeom>
            <a:ln w="12700">
              <a:gradFill flip="none" rotWithShape="1">
                <a:gsLst>
                  <a:gs pos="42000">
                    <a:schemeClr val="accent1"/>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0D0E783-422E-4DC2-9477-6D8A75AE6671}"/>
              </a:ext>
            </a:extLst>
          </p:cNvPr>
          <p:cNvGrpSpPr/>
          <p:nvPr/>
        </p:nvGrpSpPr>
        <p:grpSpPr>
          <a:xfrm>
            <a:off x="4952793" y="1981063"/>
            <a:ext cx="580750" cy="811530"/>
            <a:chOff x="4952793" y="1981063"/>
            <a:chExt cx="580750" cy="811530"/>
          </a:xfrm>
        </p:grpSpPr>
        <p:cxnSp>
          <p:nvCxnSpPr>
            <p:cNvPr id="90" name="Connector: Curved 89">
              <a:extLst>
                <a:ext uri="{FF2B5EF4-FFF2-40B4-BE49-F238E27FC236}">
                  <a16:creationId xmlns:a16="http://schemas.microsoft.com/office/drawing/2014/main" id="{0CF164A0-B123-471E-BF5F-73197809C36C}"/>
                </a:ext>
              </a:extLst>
            </p:cNvPr>
            <p:cNvCxnSpPr>
              <a:cxnSpLocks/>
              <a:stCxn id="74" idx="3"/>
              <a:endCxn id="39" idx="1"/>
            </p:cNvCxnSpPr>
            <p:nvPr/>
          </p:nvCxnSpPr>
          <p:spPr>
            <a:xfrm flipV="1">
              <a:off x="4952793" y="1981063"/>
              <a:ext cx="580750" cy="405763"/>
            </a:xfrm>
            <a:prstGeom prst="curvedConnector3">
              <a:avLst/>
            </a:prstGeom>
            <a:ln w="12700">
              <a:gradFill flip="none" rotWithShape="1">
                <a:gsLst>
                  <a:gs pos="42000">
                    <a:schemeClr val="accent1"/>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3" name="Connector: Curved 92">
              <a:extLst>
                <a:ext uri="{FF2B5EF4-FFF2-40B4-BE49-F238E27FC236}">
                  <a16:creationId xmlns:a16="http://schemas.microsoft.com/office/drawing/2014/main" id="{D8C547AA-B5D8-4BC5-BEBD-D50CB7006113}"/>
                </a:ext>
              </a:extLst>
            </p:cNvPr>
            <p:cNvCxnSpPr>
              <a:cxnSpLocks/>
              <a:stCxn id="74" idx="3"/>
              <a:endCxn id="42" idx="1"/>
            </p:cNvCxnSpPr>
            <p:nvPr/>
          </p:nvCxnSpPr>
          <p:spPr>
            <a:xfrm>
              <a:off x="4952793" y="2386826"/>
              <a:ext cx="580750" cy="405767"/>
            </a:xfrm>
            <a:prstGeom prst="curvedConnector3">
              <a:avLst/>
            </a:prstGeom>
            <a:ln w="12700">
              <a:gradFill flip="none" rotWithShape="1">
                <a:gsLst>
                  <a:gs pos="42000">
                    <a:schemeClr val="accent1"/>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197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1500" fill="hold"/>
                                        <p:tgtEl>
                                          <p:spTgt spid="82"/>
                                        </p:tgtEl>
                                        <p:attrNameLst>
                                          <p:attrName>ppt_w</p:attrName>
                                        </p:attrNameLst>
                                      </p:cBhvr>
                                      <p:tavLst>
                                        <p:tav tm="0">
                                          <p:val>
                                            <p:fltVal val="0"/>
                                          </p:val>
                                        </p:tav>
                                        <p:tav tm="100000">
                                          <p:val>
                                            <p:strVal val="#ppt_w"/>
                                          </p:val>
                                        </p:tav>
                                      </p:tavLst>
                                    </p:anim>
                                    <p:anim calcmode="lin" valueType="num">
                                      <p:cBhvr>
                                        <p:cTn id="8" dur="1500" fill="hold"/>
                                        <p:tgtEl>
                                          <p:spTgt spid="82"/>
                                        </p:tgtEl>
                                        <p:attrNameLst>
                                          <p:attrName>ppt_h</p:attrName>
                                        </p:attrNameLst>
                                      </p:cBhvr>
                                      <p:tavLst>
                                        <p:tav tm="0">
                                          <p:val>
                                            <p:fltVal val="0"/>
                                          </p:val>
                                        </p:tav>
                                        <p:tav tm="100000">
                                          <p:val>
                                            <p:strVal val="#ppt_h"/>
                                          </p:val>
                                        </p:tav>
                                      </p:tavLst>
                                    </p:anim>
                                  </p:childTnLst>
                                </p:cTn>
                              </p:par>
                              <p:par>
                                <p:cTn id="9" presetID="22" presetClass="entr" presetSubtype="8" fill="hold"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100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childTnLst>
                                </p:cTn>
                              </p:par>
                              <p:par>
                                <p:cTn id="15" presetID="42" presetClass="path" presetSubtype="0" accel="50000" decel="50000" fill="hold" nodeType="withEffect">
                                  <p:stCondLst>
                                    <p:cond delay="1000"/>
                                  </p:stCondLst>
                                  <p:childTnLst>
                                    <p:animMotion origin="layout" path="M -0.00677 -2.22222E-6 L -2.08333E-7 -2.22222E-6 " pathEditMode="relative" rAng="0" ptsTypes="AA">
                                      <p:cBhvr>
                                        <p:cTn id="16" dur="1000" fill="hold"/>
                                        <p:tgtEl>
                                          <p:spTgt spid="79"/>
                                        </p:tgtEl>
                                        <p:attrNameLst>
                                          <p:attrName>ppt_x</p:attrName>
                                          <p:attrName>ppt_y</p:attrName>
                                        </p:attrNameLst>
                                      </p:cBhvr>
                                      <p:rCtr x="339" y="0"/>
                                    </p:animMotion>
                                  </p:childTnLst>
                                </p:cTn>
                              </p:par>
                              <p:par>
                                <p:cTn id="17" presetID="22" presetClass="entr" presetSubtype="8" fill="hold" nodeType="withEffect">
                                  <p:stCondLst>
                                    <p:cond delay="200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750"/>
                                        <p:tgtEl>
                                          <p:spTgt spid="19"/>
                                        </p:tgtEl>
                                      </p:cBhvr>
                                    </p:animEffect>
                                  </p:childTnLst>
                                </p:cTn>
                              </p:par>
                              <p:par>
                                <p:cTn id="20" presetID="22" presetClass="entr" presetSubtype="8" fill="hold" nodeType="withEffect">
                                  <p:stCondLst>
                                    <p:cond delay="200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750"/>
                                        <p:tgtEl>
                                          <p:spTgt spid="20"/>
                                        </p:tgtEl>
                                      </p:cBhvr>
                                    </p:animEffect>
                                  </p:childTnLst>
                                </p:cTn>
                              </p:par>
                              <p:par>
                                <p:cTn id="23" presetID="22" presetClass="entr" presetSubtype="8" fill="hold" nodeType="withEffect">
                                  <p:stCondLst>
                                    <p:cond delay="200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750"/>
                                        <p:tgtEl>
                                          <p:spTgt spid="21"/>
                                        </p:tgtEl>
                                      </p:cBhvr>
                                    </p:animEffect>
                                  </p:childTnLst>
                                </p:cTn>
                              </p:par>
                              <p:par>
                                <p:cTn id="26" presetID="10" presetClass="entr" presetSubtype="0" fill="hold" nodeType="withEffect">
                                  <p:stCondLst>
                                    <p:cond delay="200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1000"/>
                                        <p:tgtEl>
                                          <p:spTgt spid="83"/>
                                        </p:tgtEl>
                                      </p:cBhvr>
                                    </p:animEffect>
                                  </p:childTnLst>
                                </p:cTn>
                              </p:par>
                              <p:par>
                                <p:cTn id="29" presetID="42" presetClass="path" presetSubtype="0" accel="50000" decel="50000" fill="hold" nodeType="withEffect">
                                  <p:stCondLst>
                                    <p:cond delay="2000"/>
                                  </p:stCondLst>
                                  <p:childTnLst>
                                    <p:animMotion origin="layout" path="M -0.00677 -2.22222E-6 L 8.33333E-7 -2.22222E-6 " pathEditMode="relative" rAng="0" ptsTypes="AA">
                                      <p:cBhvr>
                                        <p:cTn id="30" dur="1000" fill="hold"/>
                                        <p:tgtEl>
                                          <p:spTgt spid="83"/>
                                        </p:tgtEl>
                                        <p:attrNameLst>
                                          <p:attrName>ppt_x</p:attrName>
                                          <p:attrName>ppt_y</p:attrName>
                                        </p:attrNameLst>
                                      </p:cBhvr>
                                      <p:rCtr x="339" y="0"/>
                                    </p:animMotion>
                                  </p:childTnLst>
                                </p:cTn>
                              </p:par>
                              <p:par>
                                <p:cTn id="31" presetID="22" presetClass="entr" presetSubtype="8" fill="hold" nodeType="withEffect">
                                  <p:stCondLst>
                                    <p:cond delay="3000"/>
                                  </p:stCondLst>
                                  <p:childTnLst>
                                    <p:set>
                                      <p:cBhvr>
                                        <p:cTn id="32" dur="1" fill="hold">
                                          <p:stCondLst>
                                            <p:cond delay="0"/>
                                          </p:stCondLst>
                                        </p:cTn>
                                        <p:tgtEl>
                                          <p:spTgt spid="55"/>
                                        </p:tgtEl>
                                        <p:attrNameLst>
                                          <p:attrName>style.visibility</p:attrName>
                                        </p:attrNameLst>
                                      </p:cBhvr>
                                      <p:to>
                                        <p:strVal val="visible"/>
                                      </p:to>
                                    </p:set>
                                    <p:animEffect transition="in" filter="wipe(left)">
                                      <p:cBhvr>
                                        <p:cTn id="33" dur="750"/>
                                        <p:tgtEl>
                                          <p:spTgt spid="55"/>
                                        </p:tgtEl>
                                      </p:cBhvr>
                                    </p:animEffect>
                                  </p:childTnLst>
                                </p:cTn>
                              </p:par>
                              <p:par>
                                <p:cTn id="34" presetID="10" presetClass="entr" presetSubtype="0" fill="hold" nodeType="withEffect">
                                  <p:stCondLst>
                                    <p:cond delay="300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childTnLst>
                                </p:cTn>
                              </p:par>
                              <p:par>
                                <p:cTn id="37" presetID="42" presetClass="path" presetSubtype="0" accel="50000" decel="50000" fill="hold" nodeType="withEffect">
                                  <p:stCondLst>
                                    <p:cond delay="3000"/>
                                  </p:stCondLst>
                                  <p:childTnLst>
                                    <p:animMotion origin="layout" path="M -0.00677 -2.22222E-6 L -1.04167E-6 -2.22222E-6 " pathEditMode="relative" rAng="0" ptsTypes="AA">
                                      <p:cBhvr>
                                        <p:cTn id="38" dur="1000" fill="hold"/>
                                        <p:tgtEl>
                                          <p:spTgt spid="56"/>
                                        </p:tgtEl>
                                        <p:attrNameLst>
                                          <p:attrName>ppt_x</p:attrName>
                                          <p:attrName>ppt_y</p:attrName>
                                        </p:attrNameLst>
                                      </p:cBhvr>
                                      <p:rCtr x="339" y="0"/>
                                    </p:animMotion>
                                  </p:childTnLst>
                                </p:cTn>
                              </p:par>
                              <p:par>
                                <p:cTn id="39" presetID="12" presetClass="entr" presetSubtype="1"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1000"/>
                                        <p:tgtEl>
                                          <p:spTgt spid="58"/>
                                        </p:tgtEl>
                                        <p:attrNameLst>
                                          <p:attrName>ppt_y</p:attrName>
                                        </p:attrNameLst>
                                      </p:cBhvr>
                                      <p:tavLst>
                                        <p:tav tm="0">
                                          <p:val>
                                            <p:strVal val="#ppt_y-#ppt_h*1.125000"/>
                                          </p:val>
                                        </p:tav>
                                        <p:tav tm="100000">
                                          <p:val>
                                            <p:strVal val="#ppt_y"/>
                                          </p:val>
                                        </p:tav>
                                      </p:tavLst>
                                    </p:anim>
                                    <p:animEffect transition="in" filter="wipe(down)">
                                      <p:cBhvr>
                                        <p:cTn id="42" dur="1000"/>
                                        <p:tgtEl>
                                          <p:spTgt spid="58"/>
                                        </p:tgtEl>
                                      </p:cBhvr>
                                    </p:animEffect>
                                  </p:childTnLst>
                                </p:cTn>
                              </p:par>
                              <p:par>
                                <p:cTn id="43" presetID="12" presetClass="entr" presetSubtype="1" fill="hold" nodeType="withEffect">
                                  <p:stCondLst>
                                    <p:cond delay="1000"/>
                                  </p:stCondLst>
                                  <p:childTnLst>
                                    <p:set>
                                      <p:cBhvr>
                                        <p:cTn id="44" dur="1" fill="hold">
                                          <p:stCondLst>
                                            <p:cond delay="0"/>
                                          </p:stCondLst>
                                        </p:cTn>
                                        <p:tgtEl>
                                          <p:spTgt spid="66"/>
                                        </p:tgtEl>
                                        <p:attrNameLst>
                                          <p:attrName>style.visibility</p:attrName>
                                        </p:attrNameLst>
                                      </p:cBhvr>
                                      <p:to>
                                        <p:strVal val="visible"/>
                                      </p:to>
                                    </p:set>
                                    <p:anim calcmode="lin" valueType="num">
                                      <p:cBhvr additive="base">
                                        <p:cTn id="45" dur="1000"/>
                                        <p:tgtEl>
                                          <p:spTgt spid="66"/>
                                        </p:tgtEl>
                                        <p:attrNameLst>
                                          <p:attrName>ppt_y</p:attrName>
                                        </p:attrNameLst>
                                      </p:cBhvr>
                                      <p:tavLst>
                                        <p:tav tm="0">
                                          <p:val>
                                            <p:strVal val="#ppt_y-#ppt_h*1.125000"/>
                                          </p:val>
                                        </p:tav>
                                        <p:tav tm="100000">
                                          <p:val>
                                            <p:strVal val="#ppt_y"/>
                                          </p:val>
                                        </p:tav>
                                      </p:tavLst>
                                    </p:anim>
                                    <p:animEffect transition="in" filter="wipe(down)">
                                      <p:cBhvr>
                                        <p:cTn id="46" dur="1000"/>
                                        <p:tgtEl>
                                          <p:spTgt spid="66"/>
                                        </p:tgtEl>
                                      </p:cBhvr>
                                    </p:animEffect>
                                  </p:childTnLst>
                                </p:cTn>
                              </p:par>
                              <p:par>
                                <p:cTn id="47" presetID="12" presetClass="entr" presetSubtype="1" fill="hold" nodeType="withEffect">
                                  <p:stCondLst>
                                    <p:cond delay="2000"/>
                                  </p:stCondLst>
                                  <p:childTnLst>
                                    <p:set>
                                      <p:cBhvr>
                                        <p:cTn id="48" dur="1" fill="hold">
                                          <p:stCondLst>
                                            <p:cond delay="0"/>
                                          </p:stCondLst>
                                        </p:cTn>
                                        <p:tgtEl>
                                          <p:spTgt spid="67"/>
                                        </p:tgtEl>
                                        <p:attrNameLst>
                                          <p:attrName>style.visibility</p:attrName>
                                        </p:attrNameLst>
                                      </p:cBhvr>
                                      <p:to>
                                        <p:strVal val="visible"/>
                                      </p:to>
                                    </p:set>
                                    <p:anim calcmode="lin" valueType="num">
                                      <p:cBhvr additive="base">
                                        <p:cTn id="49" dur="1000"/>
                                        <p:tgtEl>
                                          <p:spTgt spid="67"/>
                                        </p:tgtEl>
                                        <p:attrNameLst>
                                          <p:attrName>ppt_y</p:attrName>
                                        </p:attrNameLst>
                                      </p:cBhvr>
                                      <p:tavLst>
                                        <p:tav tm="0">
                                          <p:val>
                                            <p:strVal val="#ppt_y-#ppt_h*1.125000"/>
                                          </p:val>
                                        </p:tav>
                                        <p:tav tm="100000">
                                          <p:val>
                                            <p:strVal val="#ppt_y"/>
                                          </p:val>
                                        </p:tav>
                                      </p:tavLst>
                                    </p:anim>
                                    <p:animEffect transition="in" filter="wipe(down)">
                                      <p:cBhvr>
                                        <p:cTn id="50" dur="1000"/>
                                        <p:tgtEl>
                                          <p:spTgt spid="67"/>
                                        </p:tgtEl>
                                      </p:cBhvr>
                                    </p:animEffect>
                                  </p:childTnLst>
                                </p:cTn>
                              </p:par>
                              <p:par>
                                <p:cTn id="51" presetID="12" presetClass="entr" presetSubtype="1" fill="hold" nodeType="withEffect">
                                  <p:stCondLst>
                                    <p:cond delay="3000"/>
                                  </p:stCondLst>
                                  <p:childTnLst>
                                    <p:set>
                                      <p:cBhvr>
                                        <p:cTn id="52" dur="1" fill="hold">
                                          <p:stCondLst>
                                            <p:cond delay="0"/>
                                          </p:stCondLst>
                                        </p:cTn>
                                        <p:tgtEl>
                                          <p:spTgt spid="68"/>
                                        </p:tgtEl>
                                        <p:attrNameLst>
                                          <p:attrName>style.visibility</p:attrName>
                                        </p:attrNameLst>
                                      </p:cBhvr>
                                      <p:to>
                                        <p:strVal val="visible"/>
                                      </p:to>
                                    </p:set>
                                    <p:anim calcmode="lin" valueType="num">
                                      <p:cBhvr additive="base">
                                        <p:cTn id="53" dur="1000"/>
                                        <p:tgtEl>
                                          <p:spTgt spid="68"/>
                                        </p:tgtEl>
                                        <p:attrNameLst>
                                          <p:attrName>ppt_y</p:attrName>
                                        </p:attrNameLst>
                                      </p:cBhvr>
                                      <p:tavLst>
                                        <p:tav tm="0">
                                          <p:val>
                                            <p:strVal val="#ppt_y-#ppt_h*1.125000"/>
                                          </p:val>
                                        </p:tav>
                                        <p:tav tm="100000">
                                          <p:val>
                                            <p:strVal val="#ppt_y"/>
                                          </p:val>
                                        </p:tav>
                                      </p:tavLst>
                                    </p:anim>
                                    <p:animEffect transition="in" filter="wipe(down)">
                                      <p:cBhvr>
                                        <p:cTn id="54"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DFB8E2AD-C581-4CA6-AC0A-92EEF2E31C67}"/>
              </a:ext>
            </a:extLst>
          </p:cNvPr>
          <p:cNvGrpSpPr/>
          <p:nvPr/>
        </p:nvGrpSpPr>
        <p:grpSpPr>
          <a:xfrm rot="5400000">
            <a:off x="-532062" y="2924085"/>
            <a:ext cx="2073956" cy="1009832"/>
            <a:chOff x="7010400" y="4658854"/>
            <a:chExt cx="4516524" cy="2199145"/>
          </a:xfrm>
          <a:solidFill>
            <a:schemeClr val="bg1">
              <a:lumMod val="95000"/>
            </a:schemeClr>
          </a:solidFill>
        </p:grpSpPr>
        <p:sp>
          <p:nvSpPr>
            <p:cNvPr id="86" name="Freeform: Shape 85">
              <a:extLst>
                <a:ext uri="{FF2B5EF4-FFF2-40B4-BE49-F238E27FC236}">
                  <a16:creationId xmlns:a16="http://schemas.microsoft.com/office/drawing/2014/main" id="{93FED050-F0C6-4AB1-ACCA-DA2CF72C100D}"/>
                </a:ext>
              </a:extLst>
            </p:cNvPr>
            <p:cNvSpPr/>
            <p:nvPr/>
          </p:nvSpPr>
          <p:spPr>
            <a:xfrm rot="10800000">
              <a:off x="7010400" y="4658854"/>
              <a:ext cx="4516524" cy="2199145"/>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Helvetica Neue Medium"/>
                <a:cs typeface="Helvetica Neue Medium"/>
              </a:endParaRPr>
            </a:p>
          </p:txBody>
        </p:sp>
        <p:sp>
          <p:nvSpPr>
            <p:cNvPr id="88" name="Freeform: Shape 87">
              <a:extLst>
                <a:ext uri="{FF2B5EF4-FFF2-40B4-BE49-F238E27FC236}">
                  <a16:creationId xmlns:a16="http://schemas.microsoft.com/office/drawing/2014/main" id="{8D5371A6-D89E-4FE0-AABD-5E5A6A5D3B50}"/>
                </a:ext>
              </a:extLst>
            </p:cNvPr>
            <p:cNvSpPr/>
            <p:nvPr/>
          </p:nvSpPr>
          <p:spPr>
            <a:xfrm rot="10800000">
              <a:off x="8120964" y="5740345"/>
              <a:ext cx="2295396" cy="1117654"/>
            </a:xfrm>
            <a:custGeom>
              <a:avLst/>
              <a:gdLst>
                <a:gd name="connsiteX0" fmla="*/ 1634300 w 1819275"/>
                <a:gd name="connsiteY0" fmla="*/ 0 h 885825"/>
                <a:gd name="connsiteX1" fmla="*/ 910304 w 1819275"/>
                <a:gd name="connsiteY1" fmla="*/ 705803 h 885825"/>
                <a:gd name="connsiteX2" fmla="*/ 186404 w 1819275"/>
                <a:gd name="connsiteY2" fmla="*/ 0 h 885825"/>
                <a:gd name="connsiteX3" fmla="*/ 0 w 1819275"/>
                <a:gd name="connsiteY3" fmla="*/ 0 h 885825"/>
                <a:gd name="connsiteX4" fmla="*/ 910304 w 1819275"/>
                <a:gd name="connsiteY4" fmla="*/ 892207 h 885825"/>
                <a:gd name="connsiteX5" fmla="*/ 1820609 w 1819275"/>
                <a:gd name="connsiteY5" fmla="*/ 0 h 885825"/>
                <a:gd name="connsiteX6" fmla="*/ 1634300 w 1819275"/>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5" h="885825">
                  <a:moveTo>
                    <a:pt x="1634300" y="0"/>
                  </a:moveTo>
                  <a:cubicBezTo>
                    <a:pt x="1624584" y="391478"/>
                    <a:pt x="1304163" y="705803"/>
                    <a:pt x="910304" y="705803"/>
                  </a:cubicBezTo>
                  <a:cubicBezTo>
                    <a:pt x="516446" y="705803"/>
                    <a:pt x="196120" y="391478"/>
                    <a:pt x="186404" y="0"/>
                  </a:cubicBezTo>
                  <a:lnTo>
                    <a:pt x="0" y="0"/>
                  </a:lnTo>
                  <a:cubicBezTo>
                    <a:pt x="9811" y="494443"/>
                    <a:pt x="413575" y="892207"/>
                    <a:pt x="910304" y="892207"/>
                  </a:cubicBezTo>
                  <a:cubicBezTo>
                    <a:pt x="1407033" y="892207"/>
                    <a:pt x="1810798" y="494443"/>
                    <a:pt x="1820609" y="0"/>
                  </a:cubicBezTo>
                  <a:lnTo>
                    <a:pt x="16343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Helvetica Neue Medium"/>
                <a:cs typeface="Helvetica Neue Medium"/>
              </a:endParaRPr>
            </a:p>
          </p:txBody>
        </p:sp>
      </p:grpSp>
      <p:cxnSp>
        <p:nvCxnSpPr>
          <p:cNvPr id="3" name="Connector: Curved 2">
            <a:extLst>
              <a:ext uri="{FF2B5EF4-FFF2-40B4-BE49-F238E27FC236}">
                <a16:creationId xmlns:a16="http://schemas.microsoft.com/office/drawing/2014/main" id="{B43FDDA6-48DE-41F5-BD0C-3A647F3D4A4C}"/>
              </a:ext>
            </a:extLst>
          </p:cNvPr>
          <p:cNvCxnSpPr>
            <a:stCxn id="217" idx="3"/>
            <a:endCxn id="211" idx="1"/>
          </p:cNvCxnSpPr>
          <p:nvPr/>
        </p:nvCxnSpPr>
        <p:spPr>
          <a:xfrm flipV="1">
            <a:off x="1607856" y="937732"/>
            <a:ext cx="386649" cy="2506348"/>
          </a:xfrm>
          <a:prstGeom prst="curved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Connector: Curved 5">
            <a:extLst>
              <a:ext uri="{FF2B5EF4-FFF2-40B4-BE49-F238E27FC236}">
                <a16:creationId xmlns:a16="http://schemas.microsoft.com/office/drawing/2014/main" id="{33429032-EF5A-4290-96BB-2D1A26EB0747}"/>
              </a:ext>
            </a:extLst>
          </p:cNvPr>
          <p:cNvCxnSpPr>
            <a:stCxn id="217" idx="3"/>
            <a:endCxn id="212" idx="1"/>
          </p:cNvCxnSpPr>
          <p:nvPr/>
        </p:nvCxnSpPr>
        <p:spPr>
          <a:xfrm flipV="1">
            <a:off x="1607856" y="2191172"/>
            <a:ext cx="386649" cy="1252908"/>
          </a:xfrm>
          <a:prstGeom prst="curved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52F2E84B-5E68-43A4-895A-35BA75584F9E}"/>
              </a:ext>
            </a:extLst>
          </p:cNvPr>
          <p:cNvCxnSpPr>
            <a:stCxn id="217" idx="3"/>
            <a:endCxn id="213" idx="1"/>
          </p:cNvCxnSpPr>
          <p:nvPr/>
        </p:nvCxnSpPr>
        <p:spPr>
          <a:xfrm>
            <a:off x="1607856" y="3444080"/>
            <a:ext cx="386649" cy="532"/>
          </a:xfrm>
          <a:prstGeom prst="curved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F6EFBB93-F25C-46B6-8640-8BEA7F199108}"/>
              </a:ext>
            </a:extLst>
          </p:cNvPr>
          <p:cNvCxnSpPr>
            <a:stCxn id="217" idx="3"/>
            <a:endCxn id="214" idx="1"/>
          </p:cNvCxnSpPr>
          <p:nvPr/>
        </p:nvCxnSpPr>
        <p:spPr>
          <a:xfrm>
            <a:off x="1607856" y="3444080"/>
            <a:ext cx="386649" cy="1253972"/>
          </a:xfrm>
          <a:prstGeom prst="curved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F7AEA2A1-2EB6-4216-BF39-9070BE3EBBF6}"/>
              </a:ext>
            </a:extLst>
          </p:cNvPr>
          <p:cNvCxnSpPr>
            <a:stCxn id="217" idx="3"/>
            <a:endCxn id="215" idx="1"/>
          </p:cNvCxnSpPr>
          <p:nvPr/>
        </p:nvCxnSpPr>
        <p:spPr>
          <a:xfrm>
            <a:off x="1607856" y="3444080"/>
            <a:ext cx="386649" cy="2507410"/>
          </a:xfrm>
          <a:prstGeom prst="curvedConnector3">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D83C14B2-5BDB-435A-8C8B-4501AD3E20FA}"/>
              </a:ext>
            </a:extLst>
          </p:cNvPr>
          <p:cNvCxnSpPr>
            <a:stCxn id="211" idx="3"/>
            <a:endCxn id="210" idx="1"/>
          </p:cNvCxnSpPr>
          <p:nvPr/>
        </p:nvCxnSpPr>
        <p:spPr>
          <a:xfrm>
            <a:off x="3056825" y="937732"/>
            <a:ext cx="355911" cy="4584059"/>
          </a:xfrm>
          <a:prstGeom prst="curvedConnector3">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5422D74-F59E-4BF5-9398-2BAB733BA4E0}"/>
              </a:ext>
            </a:extLst>
          </p:cNvPr>
          <p:cNvCxnSpPr>
            <a:stCxn id="211" idx="3"/>
            <a:endCxn id="209" idx="1"/>
          </p:cNvCxnSpPr>
          <p:nvPr/>
        </p:nvCxnSpPr>
        <p:spPr>
          <a:xfrm>
            <a:off x="3056825" y="937732"/>
            <a:ext cx="355911" cy="1255688"/>
          </a:xfrm>
          <a:prstGeom prst="curvedConnector3">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1615B8C8-57D4-45A6-A86B-EA196AA226AC}"/>
              </a:ext>
            </a:extLst>
          </p:cNvPr>
          <p:cNvCxnSpPr>
            <a:stCxn id="209" idx="3"/>
            <a:endCxn id="158" idx="1"/>
          </p:cNvCxnSpPr>
          <p:nvPr/>
        </p:nvCxnSpPr>
        <p:spPr>
          <a:xfrm flipV="1">
            <a:off x="4475056" y="1273956"/>
            <a:ext cx="328159" cy="919464"/>
          </a:xfrm>
          <a:prstGeom prst="curvedConnector3">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484AC928-AEDD-4CB0-9698-4C076D48202B}"/>
              </a:ext>
            </a:extLst>
          </p:cNvPr>
          <p:cNvCxnSpPr>
            <a:stCxn id="209" idx="3"/>
            <a:endCxn id="161" idx="1"/>
          </p:cNvCxnSpPr>
          <p:nvPr/>
        </p:nvCxnSpPr>
        <p:spPr>
          <a:xfrm>
            <a:off x="4475056" y="2193420"/>
            <a:ext cx="328159" cy="919463"/>
          </a:xfrm>
          <a:prstGeom prst="curvedConnector3">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DA97A6B4-49D6-453C-B308-4304DDA67BB2}"/>
              </a:ext>
            </a:extLst>
          </p:cNvPr>
          <p:cNvCxnSpPr>
            <a:cxnSpLocks/>
            <a:stCxn id="210" idx="3"/>
            <a:endCxn id="162" idx="1"/>
          </p:cNvCxnSpPr>
          <p:nvPr/>
        </p:nvCxnSpPr>
        <p:spPr>
          <a:xfrm flipV="1">
            <a:off x="4475056" y="4916249"/>
            <a:ext cx="328159" cy="605542"/>
          </a:xfrm>
          <a:prstGeom prst="curvedConnector3">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00" name="Connector: Curved 99">
            <a:extLst>
              <a:ext uri="{FF2B5EF4-FFF2-40B4-BE49-F238E27FC236}">
                <a16:creationId xmlns:a16="http://schemas.microsoft.com/office/drawing/2014/main" id="{FC07DADE-8FC0-402B-9A7D-65BA2DEA0381}"/>
              </a:ext>
            </a:extLst>
          </p:cNvPr>
          <p:cNvCxnSpPr>
            <a:cxnSpLocks/>
            <a:stCxn id="210" idx="3"/>
            <a:endCxn id="163" idx="1"/>
          </p:cNvCxnSpPr>
          <p:nvPr/>
        </p:nvCxnSpPr>
        <p:spPr>
          <a:xfrm>
            <a:off x="4475056" y="5521791"/>
            <a:ext cx="328159" cy="678420"/>
          </a:xfrm>
          <a:prstGeom prst="curvedConnector3">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CF37EC21-6D45-4023-AE19-1A0483F7EBEA}"/>
              </a:ext>
            </a:extLst>
          </p:cNvPr>
          <p:cNvSpPr/>
          <p:nvPr/>
        </p:nvSpPr>
        <p:spPr>
          <a:xfrm>
            <a:off x="9773704" y="221706"/>
            <a:ext cx="2023802" cy="240663"/>
          </a:xfrm>
          <a:prstGeom prst="roundRect">
            <a:avLst>
              <a:gd name="adj" fmla="val 1964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Better receiving control</a:t>
            </a:r>
          </a:p>
        </p:txBody>
      </p:sp>
      <p:sp>
        <p:nvSpPr>
          <p:cNvPr id="10" name="Rectangle: Rounded Corners 9">
            <a:extLst>
              <a:ext uri="{FF2B5EF4-FFF2-40B4-BE49-F238E27FC236}">
                <a16:creationId xmlns:a16="http://schemas.microsoft.com/office/drawing/2014/main" id="{4C84A699-5860-45FE-ABE3-46BC5D848398}"/>
              </a:ext>
            </a:extLst>
          </p:cNvPr>
          <p:cNvSpPr/>
          <p:nvPr/>
        </p:nvSpPr>
        <p:spPr>
          <a:xfrm>
            <a:off x="9773704" y="526109"/>
            <a:ext cx="2023802" cy="240663"/>
          </a:xfrm>
          <a:prstGeom prst="roundRect">
            <a:avLst>
              <a:gd name="adj" fmla="val 1964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Better inventory control</a:t>
            </a:r>
          </a:p>
        </p:txBody>
      </p:sp>
      <p:sp>
        <p:nvSpPr>
          <p:cNvPr id="13" name="Rectangle: Rounded Corners 12">
            <a:extLst>
              <a:ext uri="{FF2B5EF4-FFF2-40B4-BE49-F238E27FC236}">
                <a16:creationId xmlns:a16="http://schemas.microsoft.com/office/drawing/2014/main" id="{8CF13B03-6807-4A55-B6B8-1F728E005588}"/>
              </a:ext>
            </a:extLst>
          </p:cNvPr>
          <p:cNvSpPr/>
          <p:nvPr/>
        </p:nvSpPr>
        <p:spPr>
          <a:xfrm>
            <a:off x="9773704" y="830512"/>
            <a:ext cx="2023802" cy="240663"/>
          </a:xfrm>
          <a:prstGeom prst="roundRect">
            <a:avLst>
              <a:gd name="adj" fmla="val 1964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Better inventory conditions</a:t>
            </a:r>
          </a:p>
        </p:txBody>
      </p:sp>
      <p:sp>
        <p:nvSpPr>
          <p:cNvPr id="16" name="Rectangle: Rounded Corners 15">
            <a:extLst>
              <a:ext uri="{FF2B5EF4-FFF2-40B4-BE49-F238E27FC236}">
                <a16:creationId xmlns:a16="http://schemas.microsoft.com/office/drawing/2014/main" id="{50D2C4FE-58FC-4156-B736-C243D7B22803}"/>
              </a:ext>
            </a:extLst>
          </p:cNvPr>
          <p:cNvSpPr/>
          <p:nvPr/>
        </p:nvSpPr>
        <p:spPr>
          <a:xfrm>
            <a:off x="9773704" y="1223957"/>
            <a:ext cx="2023802" cy="240663"/>
          </a:xfrm>
          <a:prstGeom prst="roundRect">
            <a:avLst>
              <a:gd name="adj" fmla="val 1964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Better production controls</a:t>
            </a:r>
          </a:p>
        </p:txBody>
      </p:sp>
      <p:sp>
        <p:nvSpPr>
          <p:cNvPr id="19" name="Rectangle: Rounded Corners 18">
            <a:extLst>
              <a:ext uri="{FF2B5EF4-FFF2-40B4-BE49-F238E27FC236}">
                <a16:creationId xmlns:a16="http://schemas.microsoft.com/office/drawing/2014/main" id="{0674FA55-6DB1-40B3-850C-017A95477AEB}"/>
              </a:ext>
            </a:extLst>
          </p:cNvPr>
          <p:cNvSpPr/>
          <p:nvPr/>
        </p:nvSpPr>
        <p:spPr>
          <a:xfrm>
            <a:off x="9773704" y="1528361"/>
            <a:ext cx="2023802" cy="240663"/>
          </a:xfrm>
          <a:prstGeom prst="roundRect">
            <a:avLst>
              <a:gd name="adj" fmla="val 1964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Changing production processes</a:t>
            </a:r>
          </a:p>
        </p:txBody>
      </p:sp>
      <p:sp>
        <p:nvSpPr>
          <p:cNvPr id="22" name="Rectangle: Rounded Corners 21">
            <a:extLst>
              <a:ext uri="{FF2B5EF4-FFF2-40B4-BE49-F238E27FC236}">
                <a16:creationId xmlns:a16="http://schemas.microsoft.com/office/drawing/2014/main" id="{4B76B078-5385-4BC7-9E12-5C85FF331A7C}"/>
              </a:ext>
            </a:extLst>
          </p:cNvPr>
          <p:cNvSpPr/>
          <p:nvPr/>
        </p:nvSpPr>
        <p:spPr>
          <a:xfrm>
            <a:off x="8103992" y="411213"/>
            <a:ext cx="1365210" cy="473203"/>
          </a:xfrm>
          <a:prstGeom prst="roundRect">
            <a:avLst>
              <a:gd name="adj" fmla="val 1431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Reducing pre-production waste</a:t>
            </a:r>
          </a:p>
        </p:txBody>
      </p:sp>
      <p:sp>
        <p:nvSpPr>
          <p:cNvPr id="31" name="Rectangle: Rounded Corners 30">
            <a:extLst>
              <a:ext uri="{FF2B5EF4-FFF2-40B4-BE49-F238E27FC236}">
                <a16:creationId xmlns:a16="http://schemas.microsoft.com/office/drawing/2014/main" id="{82953BD1-5A0E-4B30-AA78-D8727D55200F}"/>
              </a:ext>
            </a:extLst>
          </p:cNvPr>
          <p:cNvSpPr/>
          <p:nvPr/>
        </p:nvSpPr>
        <p:spPr>
          <a:xfrm>
            <a:off x="8103992" y="990194"/>
            <a:ext cx="1365210" cy="473203"/>
          </a:xfrm>
          <a:prstGeom prst="roundRect">
            <a:avLst>
              <a:gd name="adj" fmla="val 1431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Reducing on-production waste</a:t>
            </a:r>
          </a:p>
        </p:txBody>
      </p:sp>
      <p:sp>
        <p:nvSpPr>
          <p:cNvPr id="34" name="Rectangle: Rounded Corners 33">
            <a:extLst>
              <a:ext uri="{FF2B5EF4-FFF2-40B4-BE49-F238E27FC236}">
                <a16:creationId xmlns:a16="http://schemas.microsoft.com/office/drawing/2014/main" id="{BA7CD569-D775-41F1-AC91-8B7F216DDFC1}"/>
              </a:ext>
            </a:extLst>
          </p:cNvPr>
          <p:cNvSpPr/>
          <p:nvPr/>
        </p:nvSpPr>
        <p:spPr>
          <a:xfrm>
            <a:off x="8103992" y="1569175"/>
            <a:ext cx="1365210" cy="473203"/>
          </a:xfrm>
          <a:prstGeom prst="roundRect">
            <a:avLst>
              <a:gd name="adj" fmla="val 1431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Reducing post-production waste</a:t>
            </a:r>
          </a:p>
        </p:txBody>
      </p:sp>
      <p:sp>
        <p:nvSpPr>
          <p:cNvPr id="37" name="Rectangle: Rounded Corners 36">
            <a:extLst>
              <a:ext uri="{FF2B5EF4-FFF2-40B4-BE49-F238E27FC236}">
                <a16:creationId xmlns:a16="http://schemas.microsoft.com/office/drawing/2014/main" id="{81C65525-3345-4C9B-8156-4EF5597E6570}"/>
              </a:ext>
            </a:extLst>
          </p:cNvPr>
          <p:cNvSpPr/>
          <p:nvPr/>
        </p:nvSpPr>
        <p:spPr>
          <a:xfrm>
            <a:off x="6222206" y="642988"/>
            <a:ext cx="1553627" cy="583894"/>
          </a:xfrm>
          <a:prstGeom prst="roundRect">
            <a:avLst>
              <a:gd name="adj" fmla="val 12272"/>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Reduce material waste on manufacturing</a:t>
            </a:r>
          </a:p>
        </p:txBody>
      </p:sp>
      <p:sp>
        <p:nvSpPr>
          <p:cNvPr id="40" name="Rectangle: Rounded Corners 39">
            <a:extLst>
              <a:ext uri="{FF2B5EF4-FFF2-40B4-BE49-F238E27FC236}">
                <a16:creationId xmlns:a16="http://schemas.microsoft.com/office/drawing/2014/main" id="{7C54D822-3387-4E3D-AF4A-250C41DDE054}"/>
              </a:ext>
            </a:extLst>
          </p:cNvPr>
          <p:cNvSpPr/>
          <p:nvPr/>
        </p:nvSpPr>
        <p:spPr>
          <a:xfrm>
            <a:off x="6222206" y="1321029"/>
            <a:ext cx="1553627" cy="583894"/>
          </a:xfrm>
          <a:prstGeom prst="roundRect">
            <a:avLst>
              <a:gd name="adj" fmla="val 12272"/>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Redesigning widgets to use less materials</a:t>
            </a:r>
          </a:p>
        </p:txBody>
      </p:sp>
      <p:sp>
        <p:nvSpPr>
          <p:cNvPr id="43" name="Rectangle: Rounded Corners 42">
            <a:extLst>
              <a:ext uri="{FF2B5EF4-FFF2-40B4-BE49-F238E27FC236}">
                <a16:creationId xmlns:a16="http://schemas.microsoft.com/office/drawing/2014/main" id="{628C9591-C4FD-4BF4-85DE-A772226DB160}"/>
              </a:ext>
            </a:extLst>
          </p:cNvPr>
          <p:cNvSpPr/>
          <p:nvPr/>
        </p:nvSpPr>
        <p:spPr>
          <a:xfrm>
            <a:off x="6222206" y="2143965"/>
            <a:ext cx="1553627" cy="583894"/>
          </a:xfrm>
          <a:prstGeom prst="roundRect">
            <a:avLst>
              <a:gd name="adj" fmla="val 12272"/>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Renegotiate with suppliers</a:t>
            </a:r>
          </a:p>
        </p:txBody>
      </p:sp>
      <p:sp>
        <p:nvSpPr>
          <p:cNvPr id="46" name="Rectangle: Rounded Corners 45">
            <a:extLst>
              <a:ext uri="{FF2B5EF4-FFF2-40B4-BE49-F238E27FC236}">
                <a16:creationId xmlns:a16="http://schemas.microsoft.com/office/drawing/2014/main" id="{0E9EF80C-F381-49B4-BF07-412C1DA937E7}"/>
              </a:ext>
            </a:extLst>
          </p:cNvPr>
          <p:cNvSpPr/>
          <p:nvPr/>
        </p:nvSpPr>
        <p:spPr>
          <a:xfrm>
            <a:off x="6222206" y="2820935"/>
            <a:ext cx="1553627" cy="583894"/>
          </a:xfrm>
          <a:prstGeom prst="roundRect">
            <a:avLst>
              <a:gd name="adj" fmla="val 12272"/>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Find cheaper suppliers</a:t>
            </a:r>
          </a:p>
        </p:txBody>
      </p:sp>
      <p:sp>
        <p:nvSpPr>
          <p:cNvPr id="49" name="Rectangle: Rounded Corners 48">
            <a:extLst>
              <a:ext uri="{FF2B5EF4-FFF2-40B4-BE49-F238E27FC236}">
                <a16:creationId xmlns:a16="http://schemas.microsoft.com/office/drawing/2014/main" id="{DE199C8E-9453-4262-AD80-F9772DBFC4A0}"/>
              </a:ext>
            </a:extLst>
          </p:cNvPr>
          <p:cNvSpPr/>
          <p:nvPr/>
        </p:nvSpPr>
        <p:spPr>
          <a:xfrm>
            <a:off x="6222206" y="3497906"/>
            <a:ext cx="1553627" cy="583894"/>
          </a:xfrm>
          <a:prstGeom prst="roundRect">
            <a:avLst>
              <a:gd name="adj" fmla="val 12272"/>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Change type of materials used</a:t>
            </a:r>
          </a:p>
        </p:txBody>
      </p:sp>
      <p:sp>
        <p:nvSpPr>
          <p:cNvPr id="52" name="Rectangle: Rounded Corners 51">
            <a:extLst>
              <a:ext uri="{FF2B5EF4-FFF2-40B4-BE49-F238E27FC236}">
                <a16:creationId xmlns:a16="http://schemas.microsoft.com/office/drawing/2014/main" id="{FC518A2C-1F91-4417-9776-EA889010E7EF}"/>
              </a:ext>
            </a:extLst>
          </p:cNvPr>
          <p:cNvSpPr/>
          <p:nvPr/>
        </p:nvSpPr>
        <p:spPr>
          <a:xfrm>
            <a:off x="6222202" y="4241939"/>
            <a:ext cx="2645306" cy="395654"/>
          </a:xfrm>
          <a:prstGeom prst="roundRect">
            <a:avLst>
              <a:gd name="adj" fmla="val 20698"/>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Increase shipping frequency from suppliers</a:t>
            </a:r>
          </a:p>
        </p:txBody>
      </p:sp>
      <p:sp>
        <p:nvSpPr>
          <p:cNvPr id="62" name="Rectangle: Rounded Corners 61">
            <a:extLst>
              <a:ext uri="{FF2B5EF4-FFF2-40B4-BE49-F238E27FC236}">
                <a16:creationId xmlns:a16="http://schemas.microsoft.com/office/drawing/2014/main" id="{0BAA40B2-5B17-45A2-B118-599A81581BFE}"/>
              </a:ext>
            </a:extLst>
          </p:cNvPr>
          <p:cNvSpPr/>
          <p:nvPr/>
        </p:nvSpPr>
        <p:spPr>
          <a:xfrm>
            <a:off x="6222202" y="4718423"/>
            <a:ext cx="2645306" cy="395654"/>
          </a:xfrm>
          <a:prstGeom prst="roundRect">
            <a:avLst>
              <a:gd name="adj" fmla="val 20698"/>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Improve production planning</a:t>
            </a:r>
          </a:p>
        </p:txBody>
      </p:sp>
      <p:sp>
        <p:nvSpPr>
          <p:cNvPr id="65" name="Rectangle: Rounded Corners 64">
            <a:extLst>
              <a:ext uri="{FF2B5EF4-FFF2-40B4-BE49-F238E27FC236}">
                <a16:creationId xmlns:a16="http://schemas.microsoft.com/office/drawing/2014/main" id="{F6DA58DD-6439-4BB0-BCEB-E20041923EAF}"/>
              </a:ext>
            </a:extLst>
          </p:cNvPr>
          <p:cNvSpPr/>
          <p:nvPr/>
        </p:nvSpPr>
        <p:spPr>
          <a:xfrm>
            <a:off x="6222202" y="5194906"/>
            <a:ext cx="2645306" cy="395654"/>
          </a:xfrm>
          <a:prstGeom prst="roundRect">
            <a:avLst>
              <a:gd name="adj" fmla="val 20698"/>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Reduce “margin of safety”</a:t>
            </a:r>
          </a:p>
        </p:txBody>
      </p:sp>
      <p:sp>
        <p:nvSpPr>
          <p:cNvPr id="68" name="Rectangle: Rounded Corners 67">
            <a:extLst>
              <a:ext uri="{FF2B5EF4-FFF2-40B4-BE49-F238E27FC236}">
                <a16:creationId xmlns:a16="http://schemas.microsoft.com/office/drawing/2014/main" id="{A00F4077-7C34-42F4-A8CD-9D9ECF50FDE8}"/>
              </a:ext>
            </a:extLst>
          </p:cNvPr>
          <p:cNvSpPr/>
          <p:nvPr/>
        </p:nvSpPr>
        <p:spPr>
          <a:xfrm>
            <a:off x="6222202" y="5764142"/>
            <a:ext cx="2645306" cy="395654"/>
          </a:xfrm>
          <a:prstGeom prst="roundRect">
            <a:avLst>
              <a:gd name="adj" fmla="val 20698"/>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Reduce storing costs</a:t>
            </a:r>
          </a:p>
        </p:txBody>
      </p:sp>
      <p:sp>
        <p:nvSpPr>
          <p:cNvPr id="71" name="Rectangle: Rounded Corners 70">
            <a:extLst>
              <a:ext uri="{FF2B5EF4-FFF2-40B4-BE49-F238E27FC236}">
                <a16:creationId xmlns:a16="http://schemas.microsoft.com/office/drawing/2014/main" id="{7034DC92-EAB1-42DC-8C1C-17D9A95E10B3}"/>
              </a:ext>
            </a:extLst>
          </p:cNvPr>
          <p:cNvSpPr/>
          <p:nvPr/>
        </p:nvSpPr>
        <p:spPr>
          <a:xfrm>
            <a:off x="6222202" y="6240625"/>
            <a:ext cx="2645306" cy="395654"/>
          </a:xfrm>
          <a:prstGeom prst="roundRect">
            <a:avLst>
              <a:gd name="adj" fmla="val 20698"/>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Reduce picking costs</a:t>
            </a:r>
          </a:p>
        </p:txBody>
      </p:sp>
      <p:sp>
        <p:nvSpPr>
          <p:cNvPr id="84" name="Rectangle: Rounded Corners 83">
            <a:extLst>
              <a:ext uri="{FF2B5EF4-FFF2-40B4-BE49-F238E27FC236}">
                <a16:creationId xmlns:a16="http://schemas.microsoft.com/office/drawing/2014/main" id="{6BD30015-F89A-44D9-922A-36DB1A0F1A06}"/>
              </a:ext>
            </a:extLst>
          </p:cNvPr>
          <p:cNvSpPr/>
          <p:nvPr/>
        </p:nvSpPr>
        <p:spPr>
          <a:xfrm>
            <a:off x="9259194" y="5287673"/>
            <a:ext cx="2538312" cy="395654"/>
          </a:xfrm>
          <a:prstGeom prst="roundRect">
            <a:avLst>
              <a:gd name="adj" fmla="val 20698"/>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Changing soring methods</a:t>
            </a:r>
          </a:p>
        </p:txBody>
      </p:sp>
      <p:sp>
        <p:nvSpPr>
          <p:cNvPr id="87" name="Rectangle: Rounded Corners 86">
            <a:extLst>
              <a:ext uri="{FF2B5EF4-FFF2-40B4-BE49-F238E27FC236}">
                <a16:creationId xmlns:a16="http://schemas.microsoft.com/office/drawing/2014/main" id="{00CA3E1D-8811-4EC1-9BFD-238E524B58AB}"/>
              </a:ext>
            </a:extLst>
          </p:cNvPr>
          <p:cNvSpPr/>
          <p:nvPr/>
        </p:nvSpPr>
        <p:spPr>
          <a:xfrm>
            <a:off x="9259194" y="5764157"/>
            <a:ext cx="2538312" cy="395654"/>
          </a:xfrm>
          <a:prstGeom prst="roundRect">
            <a:avLst>
              <a:gd name="adj" fmla="val 20698"/>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Automating parts of the job</a:t>
            </a:r>
          </a:p>
        </p:txBody>
      </p:sp>
      <p:sp>
        <p:nvSpPr>
          <p:cNvPr id="90" name="Rectangle: Rounded Corners 89">
            <a:extLst>
              <a:ext uri="{FF2B5EF4-FFF2-40B4-BE49-F238E27FC236}">
                <a16:creationId xmlns:a16="http://schemas.microsoft.com/office/drawing/2014/main" id="{21E0C625-FFA0-472A-A11C-1C5275A1077E}"/>
              </a:ext>
            </a:extLst>
          </p:cNvPr>
          <p:cNvSpPr/>
          <p:nvPr/>
        </p:nvSpPr>
        <p:spPr>
          <a:xfrm>
            <a:off x="9259194" y="6240640"/>
            <a:ext cx="2538312" cy="395654"/>
          </a:xfrm>
          <a:prstGeom prst="roundRect">
            <a:avLst>
              <a:gd name="adj" fmla="val 20698"/>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Improving people’s productivity</a:t>
            </a:r>
          </a:p>
        </p:txBody>
      </p:sp>
      <p:sp>
        <p:nvSpPr>
          <p:cNvPr id="93" name="Rectangle: Rounded Corners 92">
            <a:extLst>
              <a:ext uri="{FF2B5EF4-FFF2-40B4-BE49-F238E27FC236}">
                <a16:creationId xmlns:a16="http://schemas.microsoft.com/office/drawing/2014/main" id="{D21D5C75-F533-45EC-86F9-9122BDE0916A}"/>
              </a:ext>
            </a:extLst>
          </p:cNvPr>
          <p:cNvSpPr/>
          <p:nvPr/>
        </p:nvSpPr>
        <p:spPr>
          <a:xfrm>
            <a:off x="8103992" y="2392023"/>
            <a:ext cx="1365210" cy="473203"/>
          </a:xfrm>
          <a:prstGeom prst="roundRect">
            <a:avLst>
              <a:gd name="adj" fmla="val 1431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Changing buying terms &amp; conditions</a:t>
            </a:r>
          </a:p>
        </p:txBody>
      </p:sp>
      <p:sp>
        <p:nvSpPr>
          <p:cNvPr id="96" name="Rectangle: Rounded Corners 95">
            <a:extLst>
              <a:ext uri="{FF2B5EF4-FFF2-40B4-BE49-F238E27FC236}">
                <a16:creationId xmlns:a16="http://schemas.microsoft.com/office/drawing/2014/main" id="{5DA2C854-5750-44D7-82F6-298049900349}"/>
              </a:ext>
            </a:extLst>
          </p:cNvPr>
          <p:cNvSpPr/>
          <p:nvPr/>
        </p:nvSpPr>
        <p:spPr>
          <a:xfrm>
            <a:off x="8103992" y="2971004"/>
            <a:ext cx="1365210" cy="473203"/>
          </a:xfrm>
          <a:prstGeom prst="roundRect">
            <a:avLst>
              <a:gd name="adj" fmla="val 1431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With no change to buying terms</a:t>
            </a:r>
          </a:p>
        </p:txBody>
      </p:sp>
      <p:sp>
        <p:nvSpPr>
          <p:cNvPr id="99" name="Rectangle: Rounded Corners 98">
            <a:extLst>
              <a:ext uri="{FF2B5EF4-FFF2-40B4-BE49-F238E27FC236}">
                <a16:creationId xmlns:a16="http://schemas.microsoft.com/office/drawing/2014/main" id="{403043F5-B5F0-4CEB-AE99-6B63BA73DCF0}"/>
              </a:ext>
            </a:extLst>
          </p:cNvPr>
          <p:cNvSpPr/>
          <p:nvPr/>
        </p:nvSpPr>
        <p:spPr>
          <a:xfrm>
            <a:off x="9773704" y="2202278"/>
            <a:ext cx="2023802" cy="240663"/>
          </a:xfrm>
          <a:prstGeom prst="roundRect">
            <a:avLst>
              <a:gd name="adj" fmla="val 1964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Order size</a:t>
            </a:r>
          </a:p>
        </p:txBody>
      </p:sp>
      <p:sp>
        <p:nvSpPr>
          <p:cNvPr id="102" name="Rectangle: Rounded Corners 101">
            <a:extLst>
              <a:ext uri="{FF2B5EF4-FFF2-40B4-BE49-F238E27FC236}">
                <a16:creationId xmlns:a16="http://schemas.microsoft.com/office/drawing/2014/main" id="{B39C0DE0-4422-4990-9551-B3F829967D2B}"/>
              </a:ext>
            </a:extLst>
          </p:cNvPr>
          <p:cNvSpPr/>
          <p:nvPr/>
        </p:nvSpPr>
        <p:spPr>
          <a:xfrm>
            <a:off x="9773704" y="2506681"/>
            <a:ext cx="2023802" cy="240663"/>
          </a:xfrm>
          <a:prstGeom prst="roundRect">
            <a:avLst>
              <a:gd name="adj" fmla="val 1964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Specifications</a:t>
            </a:r>
          </a:p>
        </p:txBody>
      </p:sp>
      <p:sp>
        <p:nvSpPr>
          <p:cNvPr id="105" name="Rectangle: Rounded Corners 104">
            <a:extLst>
              <a:ext uri="{FF2B5EF4-FFF2-40B4-BE49-F238E27FC236}">
                <a16:creationId xmlns:a16="http://schemas.microsoft.com/office/drawing/2014/main" id="{5BC1CC00-5715-4584-BB26-8F9084CC4BDF}"/>
              </a:ext>
            </a:extLst>
          </p:cNvPr>
          <p:cNvSpPr/>
          <p:nvPr/>
        </p:nvSpPr>
        <p:spPr>
          <a:xfrm>
            <a:off x="9773704" y="2811084"/>
            <a:ext cx="2023802" cy="240663"/>
          </a:xfrm>
          <a:prstGeom prst="roundRect">
            <a:avLst>
              <a:gd name="adj" fmla="val 1964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Delivery items</a:t>
            </a:r>
          </a:p>
        </p:txBody>
      </p:sp>
      <p:sp>
        <p:nvSpPr>
          <p:cNvPr id="158" name="Rectangle: Rounded Corners 157">
            <a:extLst>
              <a:ext uri="{FF2B5EF4-FFF2-40B4-BE49-F238E27FC236}">
                <a16:creationId xmlns:a16="http://schemas.microsoft.com/office/drawing/2014/main" id="{5A2602F4-3855-4863-AE95-08D5BCB15822}"/>
              </a:ext>
            </a:extLst>
          </p:cNvPr>
          <p:cNvSpPr/>
          <p:nvPr/>
        </p:nvSpPr>
        <p:spPr>
          <a:xfrm>
            <a:off x="4803215" y="982009"/>
            <a:ext cx="1062320" cy="583894"/>
          </a:xfrm>
          <a:prstGeom prst="roundRect">
            <a:avLst>
              <a:gd name="adj" fmla="val 12272"/>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Buy less materials</a:t>
            </a:r>
          </a:p>
        </p:txBody>
      </p:sp>
      <p:sp>
        <p:nvSpPr>
          <p:cNvPr id="161" name="Rectangle: Rounded Corners 160">
            <a:extLst>
              <a:ext uri="{FF2B5EF4-FFF2-40B4-BE49-F238E27FC236}">
                <a16:creationId xmlns:a16="http://schemas.microsoft.com/office/drawing/2014/main" id="{BA0408F2-1D05-4DB1-A4A3-8540E2E7C38C}"/>
              </a:ext>
            </a:extLst>
          </p:cNvPr>
          <p:cNvSpPr/>
          <p:nvPr/>
        </p:nvSpPr>
        <p:spPr>
          <a:xfrm>
            <a:off x="4803215" y="2820936"/>
            <a:ext cx="1062320" cy="583894"/>
          </a:xfrm>
          <a:prstGeom prst="roundRect">
            <a:avLst>
              <a:gd name="adj" fmla="val 12272"/>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Pay less per material</a:t>
            </a:r>
          </a:p>
        </p:txBody>
      </p:sp>
      <p:sp>
        <p:nvSpPr>
          <p:cNvPr id="162" name="Rectangle: Rounded Corners 161">
            <a:extLst>
              <a:ext uri="{FF2B5EF4-FFF2-40B4-BE49-F238E27FC236}">
                <a16:creationId xmlns:a16="http://schemas.microsoft.com/office/drawing/2014/main" id="{A013914D-2518-43B3-A9A2-4AE7FC71C21F}"/>
              </a:ext>
            </a:extLst>
          </p:cNvPr>
          <p:cNvSpPr/>
          <p:nvPr/>
        </p:nvSpPr>
        <p:spPr>
          <a:xfrm>
            <a:off x="4803215" y="4624302"/>
            <a:ext cx="1062320" cy="583894"/>
          </a:xfrm>
          <a:prstGeom prst="roundRect">
            <a:avLst>
              <a:gd name="adj" fmla="val 12272"/>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Stock items for less time</a:t>
            </a:r>
          </a:p>
        </p:txBody>
      </p:sp>
      <p:sp>
        <p:nvSpPr>
          <p:cNvPr id="163" name="Rectangle: Rounded Corners 162">
            <a:extLst>
              <a:ext uri="{FF2B5EF4-FFF2-40B4-BE49-F238E27FC236}">
                <a16:creationId xmlns:a16="http://schemas.microsoft.com/office/drawing/2014/main" id="{42C81053-3BAA-426D-ABCF-C35DF091FCBF}"/>
              </a:ext>
            </a:extLst>
          </p:cNvPr>
          <p:cNvSpPr/>
          <p:nvPr/>
        </p:nvSpPr>
        <p:spPr>
          <a:xfrm>
            <a:off x="4803215" y="5835386"/>
            <a:ext cx="1062320" cy="729650"/>
          </a:xfrm>
          <a:prstGeom prst="roundRect">
            <a:avLst>
              <a:gd name="adj" fmla="val 9661"/>
            </a:avLst>
          </a:prstGeom>
          <a:solidFill>
            <a:schemeClr val="bg1"/>
          </a:solidFill>
          <a:ln>
            <a:solidFill>
              <a:schemeClr val="bg2">
                <a:lumMod val="90000"/>
              </a:schemeClr>
            </a:solidFill>
          </a:ln>
          <a:effectLst>
            <a:outerShdw dist="25400" dir="2700000" algn="tl"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Reduce cost per item per day stocked</a:t>
            </a:r>
          </a:p>
        </p:txBody>
      </p:sp>
      <p:sp>
        <p:nvSpPr>
          <p:cNvPr id="209" name="Rectangle: Rounded Corners 208">
            <a:extLst>
              <a:ext uri="{FF2B5EF4-FFF2-40B4-BE49-F238E27FC236}">
                <a16:creationId xmlns:a16="http://schemas.microsoft.com/office/drawing/2014/main" id="{59C233DF-13B3-4089-AB82-BD72B5DB8DAB}"/>
              </a:ext>
            </a:extLst>
          </p:cNvPr>
          <p:cNvSpPr/>
          <p:nvPr/>
        </p:nvSpPr>
        <p:spPr>
          <a:xfrm>
            <a:off x="3412736" y="1901473"/>
            <a:ext cx="1062320" cy="583894"/>
          </a:xfrm>
          <a:prstGeom prst="roundRect">
            <a:avLst>
              <a:gd name="adj" fmla="val 12272"/>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Purchasing costs</a:t>
            </a:r>
          </a:p>
        </p:txBody>
      </p:sp>
      <p:sp>
        <p:nvSpPr>
          <p:cNvPr id="210" name="Rectangle: Rounded Corners 209">
            <a:extLst>
              <a:ext uri="{FF2B5EF4-FFF2-40B4-BE49-F238E27FC236}">
                <a16:creationId xmlns:a16="http://schemas.microsoft.com/office/drawing/2014/main" id="{B6A308F3-1429-40DA-86FF-368ADAB66748}"/>
              </a:ext>
            </a:extLst>
          </p:cNvPr>
          <p:cNvSpPr/>
          <p:nvPr/>
        </p:nvSpPr>
        <p:spPr>
          <a:xfrm>
            <a:off x="3412736" y="5229844"/>
            <a:ext cx="1062320" cy="583894"/>
          </a:xfrm>
          <a:prstGeom prst="roundRect">
            <a:avLst>
              <a:gd name="adj" fmla="val 12272"/>
            </a:avLst>
          </a:prstGeom>
          <a:solidFill>
            <a:schemeClr val="bg1"/>
          </a:solidFill>
          <a:ln>
            <a:solidFill>
              <a:schemeClr val="accent2"/>
            </a:solidFill>
          </a:ln>
          <a:effectLst>
            <a:outerShdw dist="25400" dir="2700000" algn="tl"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Inventory costs</a:t>
            </a:r>
          </a:p>
        </p:txBody>
      </p:sp>
      <p:sp>
        <p:nvSpPr>
          <p:cNvPr id="211" name="Rectangle: Rounded Corners 210">
            <a:extLst>
              <a:ext uri="{FF2B5EF4-FFF2-40B4-BE49-F238E27FC236}">
                <a16:creationId xmlns:a16="http://schemas.microsoft.com/office/drawing/2014/main" id="{43A3896B-ED6E-44D2-B8C9-9C8234698772}"/>
              </a:ext>
            </a:extLst>
          </p:cNvPr>
          <p:cNvSpPr/>
          <p:nvPr/>
        </p:nvSpPr>
        <p:spPr>
          <a:xfrm>
            <a:off x="1994505" y="645785"/>
            <a:ext cx="1062320" cy="583894"/>
          </a:xfrm>
          <a:prstGeom prst="roundRect">
            <a:avLst>
              <a:gd name="adj" fmla="val 12272"/>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Material costs</a:t>
            </a:r>
          </a:p>
        </p:txBody>
      </p:sp>
      <p:sp>
        <p:nvSpPr>
          <p:cNvPr id="212" name="Rectangle: Rounded Corners 211">
            <a:extLst>
              <a:ext uri="{FF2B5EF4-FFF2-40B4-BE49-F238E27FC236}">
                <a16:creationId xmlns:a16="http://schemas.microsoft.com/office/drawing/2014/main" id="{173C06C5-41C2-4C00-80E9-6CC601DF0DC4}"/>
              </a:ext>
            </a:extLst>
          </p:cNvPr>
          <p:cNvSpPr/>
          <p:nvPr/>
        </p:nvSpPr>
        <p:spPr>
          <a:xfrm>
            <a:off x="1994505" y="1899225"/>
            <a:ext cx="1062320" cy="583894"/>
          </a:xfrm>
          <a:prstGeom prst="roundRect">
            <a:avLst>
              <a:gd name="adj" fmla="val 12272"/>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Labor costs</a:t>
            </a:r>
          </a:p>
        </p:txBody>
      </p:sp>
      <p:sp>
        <p:nvSpPr>
          <p:cNvPr id="213" name="Rectangle: Rounded Corners 212">
            <a:extLst>
              <a:ext uri="{FF2B5EF4-FFF2-40B4-BE49-F238E27FC236}">
                <a16:creationId xmlns:a16="http://schemas.microsoft.com/office/drawing/2014/main" id="{C29F265C-10A2-4EFE-94FA-549FED8474AC}"/>
              </a:ext>
            </a:extLst>
          </p:cNvPr>
          <p:cNvSpPr/>
          <p:nvPr/>
        </p:nvSpPr>
        <p:spPr>
          <a:xfrm>
            <a:off x="1994505" y="3152665"/>
            <a:ext cx="1062320" cy="583894"/>
          </a:xfrm>
          <a:prstGeom prst="roundRect">
            <a:avLst>
              <a:gd name="adj" fmla="val 12272"/>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Maintenance costs</a:t>
            </a:r>
          </a:p>
        </p:txBody>
      </p:sp>
      <p:sp>
        <p:nvSpPr>
          <p:cNvPr id="214" name="Rectangle: Rounded Corners 213">
            <a:extLst>
              <a:ext uri="{FF2B5EF4-FFF2-40B4-BE49-F238E27FC236}">
                <a16:creationId xmlns:a16="http://schemas.microsoft.com/office/drawing/2014/main" id="{7B73C557-598F-4A82-9091-08A334ABACA0}"/>
              </a:ext>
            </a:extLst>
          </p:cNvPr>
          <p:cNvSpPr/>
          <p:nvPr/>
        </p:nvSpPr>
        <p:spPr>
          <a:xfrm>
            <a:off x="1994505" y="4406105"/>
            <a:ext cx="1062320" cy="583894"/>
          </a:xfrm>
          <a:prstGeom prst="roundRect">
            <a:avLst>
              <a:gd name="adj" fmla="val 12272"/>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Energy costs</a:t>
            </a:r>
          </a:p>
        </p:txBody>
      </p:sp>
      <p:sp>
        <p:nvSpPr>
          <p:cNvPr id="215" name="Rectangle: Rounded Corners 214">
            <a:extLst>
              <a:ext uri="{FF2B5EF4-FFF2-40B4-BE49-F238E27FC236}">
                <a16:creationId xmlns:a16="http://schemas.microsoft.com/office/drawing/2014/main" id="{11D3A475-1DCC-41AE-9361-B66149E1FC0A}"/>
              </a:ext>
            </a:extLst>
          </p:cNvPr>
          <p:cNvSpPr/>
          <p:nvPr/>
        </p:nvSpPr>
        <p:spPr>
          <a:xfrm>
            <a:off x="1994505" y="5659543"/>
            <a:ext cx="1062320" cy="583894"/>
          </a:xfrm>
          <a:prstGeom prst="roundRect">
            <a:avLst>
              <a:gd name="adj" fmla="val 12272"/>
            </a:avLst>
          </a:prstGeom>
          <a:solidFill>
            <a:schemeClr val="bg1"/>
          </a:solidFill>
          <a:ln>
            <a:solidFill>
              <a:schemeClr val="accent1"/>
            </a:solidFill>
          </a:ln>
          <a:effectLst>
            <a:outerShdw dist="254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tlCol="0" anchor="ctr"/>
          <a:lstStyle/>
          <a:p>
            <a:pPr>
              <a:lnSpc>
                <a:spcPts val="1300"/>
              </a:lnSpc>
            </a:pPr>
            <a:r>
              <a:rPr lang="en-US" sz="900" dirty="0">
                <a:solidFill>
                  <a:schemeClr val="tx1"/>
                </a:solidFill>
                <a:latin typeface="Century Gothic" panose="020B0502020202020204" pitchFamily="34" charset="0"/>
              </a:rPr>
              <a:t>Depreciation costs</a:t>
            </a:r>
          </a:p>
        </p:txBody>
      </p:sp>
      <p:sp>
        <p:nvSpPr>
          <p:cNvPr id="217" name="Rectangle: Rounded Corners 216">
            <a:extLst>
              <a:ext uri="{FF2B5EF4-FFF2-40B4-BE49-F238E27FC236}">
                <a16:creationId xmlns:a16="http://schemas.microsoft.com/office/drawing/2014/main" id="{C748CB6F-80E8-41D5-AD1B-D2380AF86DFE}"/>
              </a:ext>
            </a:extLst>
          </p:cNvPr>
          <p:cNvSpPr/>
          <p:nvPr/>
        </p:nvSpPr>
        <p:spPr>
          <a:xfrm>
            <a:off x="394494" y="2811084"/>
            <a:ext cx="1213362" cy="1265992"/>
          </a:xfrm>
          <a:prstGeom prst="roundRect">
            <a:avLst>
              <a:gd name="adj" fmla="val 7941"/>
            </a:avLst>
          </a:prstGeom>
          <a:gradFill>
            <a:gsLst>
              <a:gs pos="8000">
                <a:schemeClr val="accent1"/>
              </a:gs>
              <a:gs pos="100000">
                <a:schemeClr val="accent2"/>
              </a:gs>
            </a:gsLst>
            <a:lin ang="5400000" scaled="1"/>
          </a:gradFill>
          <a:ln>
            <a:noFill/>
          </a:ln>
          <a:effectLst>
            <a:outerShdw dist="381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400"/>
              </a:lnSpc>
            </a:pPr>
            <a:r>
              <a:rPr lang="en-US" sz="900" b="1" dirty="0">
                <a:latin typeface="Century Gothic" panose="020B0502020202020204" pitchFamily="34" charset="0"/>
              </a:rPr>
              <a:t>How to reduce costs in a widget manufacturing plant?</a:t>
            </a:r>
          </a:p>
        </p:txBody>
      </p:sp>
      <p:cxnSp>
        <p:nvCxnSpPr>
          <p:cNvPr id="103" name="Connector: Curved 102">
            <a:extLst>
              <a:ext uri="{FF2B5EF4-FFF2-40B4-BE49-F238E27FC236}">
                <a16:creationId xmlns:a16="http://schemas.microsoft.com/office/drawing/2014/main" id="{47E2FAF6-0BB7-43F8-A818-A03A503C3B1E}"/>
              </a:ext>
            </a:extLst>
          </p:cNvPr>
          <p:cNvCxnSpPr>
            <a:cxnSpLocks/>
            <a:stCxn id="158" idx="3"/>
            <a:endCxn id="37" idx="1"/>
          </p:cNvCxnSpPr>
          <p:nvPr/>
        </p:nvCxnSpPr>
        <p:spPr>
          <a:xfrm flipV="1">
            <a:off x="5865535" y="934935"/>
            <a:ext cx="356671" cy="339021"/>
          </a:xfrm>
          <a:prstGeom prst="curvedConnector3">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06" name="Connector: Curved 105">
            <a:extLst>
              <a:ext uri="{FF2B5EF4-FFF2-40B4-BE49-F238E27FC236}">
                <a16:creationId xmlns:a16="http://schemas.microsoft.com/office/drawing/2014/main" id="{DEF350C8-A1F6-4027-B1E1-9D527CB32629}"/>
              </a:ext>
            </a:extLst>
          </p:cNvPr>
          <p:cNvCxnSpPr>
            <a:cxnSpLocks/>
            <a:stCxn id="158" idx="3"/>
            <a:endCxn id="40" idx="1"/>
          </p:cNvCxnSpPr>
          <p:nvPr/>
        </p:nvCxnSpPr>
        <p:spPr>
          <a:xfrm>
            <a:off x="5865535" y="1273956"/>
            <a:ext cx="356671" cy="339020"/>
          </a:xfrm>
          <a:prstGeom prst="curvedConnector3">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08" name="Connector: Curved 107">
            <a:extLst>
              <a:ext uri="{FF2B5EF4-FFF2-40B4-BE49-F238E27FC236}">
                <a16:creationId xmlns:a16="http://schemas.microsoft.com/office/drawing/2014/main" id="{9AD26C1E-DA75-4C76-B3DB-97EB3EBEA0DA}"/>
              </a:ext>
            </a:extLst>
          </p:cNvPr>
          <p:cNvCxnSpPr>
            <a:cxnSpLocks/>
            <a:stCxn id="161" idx="3"/>
            <a:endCxn id="43" idx="1"/>
          </p:cNvCxnSpPr>
          <p:nvPr/>
        </p:nvCxnSpPr>
        <p:spPr>
          <a:xfrm flipV="1">
            <a:off x="5865535" y="2435912"/>
            <a:ext cx="356671" cy="676971"/>
          </a:xfrm>
          <a:prstGeom prst="curvedConnector3">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5485898C-F6D2-452D-832C-9E70C9080444}"/>
              </a:ext>
            </a:extLst>
          </p:cNvPr>
          <p:cNvCxnSpPr>
            <a:cxnSpLocks/>
            <a:stCxn id="161" idx="3"/>
            <a:endCxn id="46" idx="1"/>
          </p:cNvCxnSpPr>
          <p:nvPr/>
        </p:nvCxnSpPr>
        <p:spPr>
          <a:xfrm flipV="1">
            <a:off x="5865535" y="3112882"/>
            <a:ext cx="356671" cy="1"/>
          </a:xfrm>
          <a:prstGeom prst="curvedConnector3">
            <a:avLst>
              <a:gd name="adj1" fmla="val 4733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15" name="Connector: Curved 114">
            <a:extLst>
              <a:ext uri="{FF2B5EF4-FFF2-40B4-BE49-F238E27FC236}">
                <a16:creationId xmlns:a16="http://schemas.microsoft.com/office/drawing/2014/main" id="{32A6F90D-8425-4F6F-B6C9-14D7C7F220E8}"/>
              </a:ext>
            </a:extLst>
          </p:cNvPr>
          <p:cNvCxnSpPr>
            <a:cxnSpLocks/>
            <a:stCxn id="161" idx="3"/>
            <a:endCxn id="49" idx="1"/>
          </p:cNvCxnSpPr>
          <p:nvPr/>
        </p:nvCxnSpPr>
        <p:spPr>
          <a:xfrm>
            <a:off x="5865535" y="3112883"/>
            <a:ext cx="356671" cy="676970"/>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2A8433F-DF30-406E-8B48-E52C26CA3A83}"/>
              </a:ext>
            </a:extLst>
          </p:cNvPr>
          <p:cNvCxnSpPr>
            <a:cxnSpLocks/>
            <a:stCxn id="162" idx="3"/>
            <a:endCxn id="52" idx="1"/>
          </p:cNvCxnSpPr>
          <p:nvPr/>
        </p:nvCxnSpPr>
        <p:spPr>
          <a:xfrm flipV="1">
            <a:off x="5865535" y="4439766"/>
            <a:ext cx="356667" cy="476483"/>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21" name="Connector: Curved 120">
            <a:extLst>
              <a:ext uri="{FF2B5EF4-FFF2-40B4-BE49-F238E27FC236}">
                <a16:creationId xmlns:a16="http://schemas.microsoft.com/office/drawing/2014/main" id="{B87AC444-A3C5-4073-B26B-70274735E565}"/>
              </a:ext>
            </a:extLst>
          </p:cNvPr>
          <p:cNvCxnSpPr>
            <a:cxnSpLocks/>
            <a:stCxn id="162" idx="3"/>
            <a:endCxn id="62" idx="1"/>
          </p:cNvCxnSpPr>
          <p:nvPr/>
        </p:nvCxnSpPr>
        <p:spPr>
          <a:xfrm>
            <a:off x="5865535" y="4916249"/>
            <a:ext cx="356667" cy="1"/>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25" name="Connector: Curved 124">
            <a:extLst>
              <a:ext uri="{FF2B5EF4-FFF2-40B4-BE49-F238E27FC236}">
                <a16:creationId xmlns:a16="http://schemas.microsoft.com/office/drawing/2014/main" id="{0A735C25-711B-409B-A6AC-D4C8DF698D1E}"/>
              </a:ext>
            </a:extLst>
          </p:cNvPr>
          <p:cNvCxnSpPr>
            <a:cxnSpLocks/>
            <a:stCxn id="162" idx="3"/>
            <a:endCxn id="65" idx="1"/>
          </p:cNvCxnSpPr>
          <p:nvPr/>
        </p:nvCxnSpPr>
        <p:spPr>
          <a:xfrm>
            <a:off x="5865535" y="4916249"/>
            <a:ext cx="356667" cy="476484"/>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28" name="Connector: Curved 127">
            <a:extLst>
              <a:ext uri="{FF2B5EF4-FFF2-40B4-BE49-F238E27FC236}">
                <a16:creationId xmlns:a16="http://schemas.microsoft.com/office/drawing/2014/main" id="{7E72E8A9-B73A-42A4-B8FA-98FF3220BEA5}"/>
              </a:ext>
            </a:extLst>
          </p:cNvPr>
          <p:cNvCxnSpPr>
            <a:cxnSpLocks/>
            <a:stCxn id="163" idx="3"/>
            <a:endCxn id="68" idx="1"/>
          </p:cNvCxnSpPr>
          <p:nvPr/>
        </p:nvCxnSpPr>
        <p:spPr>
          <a:xfrm flipV="1">
            <a:off x="5865535" y="5961969"/>
            <a:ext cx="356667" cy="238242"/>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32" name="Connector: Curved 131">
            <a:extLst>
              <a:ext uri="{FF2B5EF4-FFF2-40B4-BE49-F238E27FC236}">
                <a16:creationId xmlns:a16="http://schemas.microsoft.com/office/drawing/2014/main" id="{A0B19749-BC8A-482F-8235-72016208CE72}"/>
              </a:ext>
            </a:extLst>
          </p:cNvPr>
          <p:cNvCxnSpPr>
            <a:cxnSpLocks/>
            <a:stCxn id="163" idx="3"/>
            <a:endCxn id="71" idx="1"/>
          </p:cNvCxnSpPr>
          <p:nvPr/>
        </p:nvCxnSpPr>
        <p:spPr>
          <a:xfrm>
            <a:off x="5865535" y="6200211"/>
            <a:ext cx="356667" cy="238241"/>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35" name="Connector: Curved 134">
            <a:extLst>
              <a:ext uri="{FF2B5EF4-FFF2-40B4-BE49-F238E27FC236}">
                <a16:creationId xmlns:a16="http://schemas.microsoft.com/office/drawing/2014/main" id="{69EC388D-4DD5-4A2F-BD8B-766B7D565E15}"/>
              </a:ext>
            </a:extLst>
          </p:cNvPr>
          <p:cNvCxnSpPr>
            <a:cxnSpLocks/>
            <a:stCxn id="68" idx="3"/>
            <a:endCxn id="84" idx="1"/>
          </p:cNvCxnSpPr>
          <p:nvPr/>
        </p:nvCxnSpPr>
        <p:spPr>
          <a:xfrm flipV="1">
            <a:off x="8867508" y="5485500"/>
            <a:ext cx="391686" cy="476469"/>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38" name="Connector: Curved 137">
            <a:extLst>
              <a:ext uri="{FF2B5EF4-FFF2-40B4-BE49-F238E27FC236}">
                <a16:creationId xmlns:a16="http://schemas.microsoft.com/office/drawing/2014/main" id="{FCD9FA95-936A-460C-91E3-CA123D6730C4}"/>
              </a:ext>
            </a:extLst>
          </p:cNvPr>
          <p:cNvCxnSpPr>
            <a:cxnSpLocks/>
            <a:stCxn id="68" idx="3"/>
            <a:endCxn id="87" idx="1"/>
          </p:cNvCxnSpPr>
          <p:nvPr/>
        </p:nvCxnSpPr>
        <p:spPr>
          <a:xfrm>
            <a:off x="8867508" y="5961969"/>
            <a:ext cx="391686" cy="15"/>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41" name="Connector: Curved 140">
            <a:extLst>
              <a:ext uri="{FF2B5EF4-FFF2-40B4-BE49-F238E27FC236}">
                <a16:creationId xmlns:a16="http://schemas.microsoft.com/office/drawing/2014/main" id="{AC2BDB4D-2015-4878-9DDA-DDCC6EAA7A11}"/>
              </a:ext>
            </a:extLst>
          </p:cNvPr>
          <p:cNvCxnSpPr>
            <a:cxnSpLocks/>
            <a:stCxn id="68" idx="3"/>
            <a:endCxn id="90" idx="1"/>
          </p:cNvCxnSpPr>
          <p:nvPr/>
        </p:nvCxnSpPr>
        <p:spPr>
          <a:xfrm>
            <a:off x="8867508" y="5961969"/>
            <a:ext cx="391686" cy="476498"/>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44" name="Connector: Curved 143">
            <a:extLst>
              <a:ext uri="{FF2B5EF4-FFF2-40B4-BE49-F238E27FC236}">
                <a16:creationId xmlns:a16="http://schemas.microsoft.com/office/drawing/2014/main" id="{301F8693-6747-41AD-98F6-26A0AF9BC71B}"/>
              </a:ext>
            </a:extLst>
          </p:cNvPr>
          <p:cNvCxnSpPr>
            <a:cxnSpLocks/>
            <a:stCxn id="43" idx="3"/>
            <a:endCxn id="93" idx="1"/>
          </p:cNvCxnSpPr>
          <p:nvPr/>
        </p:nvCxnSpPr>
        <p:spPr>
          <a:xfrm>
            <a:off x="7775833" y="2435912"/>
            <a:ext cx="328159" cy="192713"/>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47" name="Connector: Curved 146">
            <a:extLst>
              <a:ext uri="{FF2B5EF4-FFF2-40B4-BE49-F238E27FC236}">
                <a16:creationId xmlns:a16="http://schemas.microsoft.com/office/drawing/2014/main" id="{90F9EEB8-60C9-4436-B7AF-F38BF7AA5908}"/>
              </a:ext>
            </a:extLst>
          </p:cNvPr>
          <p:cNvCxnSpPr>
            <a:cxnSpLocks/>
            <a:stCxn id="43" idx="3"/>
            <a:endCxn id="96" idx="1"/>
          </p:cNvCxnSpPr>
          <p:nvPr/>
        </p:nvCxnSpPr>
        <p:spPr>
          <a:xfrm>
            <a:off x="7775833" y="2435912"/>
            <a:ext cx="328159" cy="771694"/>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50" name="Connector: Curved 149">
            <a:extLst>
              <a:ext uri="{FF2B5EF4-FFF2-40B4-BE49-F238E27FC236}">
                <a16:creationId xmlns:a16="http://schemas.microsoft.com/office/drawing/2014/main" id="{89C1E61A-A5F3-4CFB-B233-A0221D11ED41}"/>
              </a:ext>
            </a:extLst>
          </p:cNvPr>
          <p:cNvCxnSpPr>
            <a:cxnSpLocks/>
            <a:stCxn id="37" idx="3"/>
            <a:endCxn id="31" idx="1"/>
          </p:cNvCxnSpPr>
          <p:nvPr/>
        </p:nvCxnSpPr>
        <p:spPr>
          <a:xfrm>
            <a:off x="7775833" y="934935"/>
            <a:ext cx="328159" cy="291861"/>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53" name="Connector: Curved 152">
            <a:extLst>
              <a:ext uri="{FF2B5EF4-FFF2-40B4-BE49-F238E27FC236}">
                <a16:creationId xmlns:a16="http://schemas.microsoft.com/office/drawing/2014/main" id="{FED6375B-55BA-4804-9627-E113B0FE04BA}"/>
              </a:ext>
            </a:extLst>
          </p:cNvPr>
          <p:cNvCxnSpPr>
            <a:cxnSpLocks/>
            <a:stCxn id="37" idx="3"/>
            <a:endCxn id="22" idx="1"/>
          </p:cNvCxnSpPr>
          <p:nvPr/>
        </p:nvCxnSpPr>
        <p:spPr>
          <a:xfrm flipV="1">
            <a:off x="7775833" y="647815"/>
            <a:ext cx="328159" cy="287120"/>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56" name="Connector: Curved 155">
            <a:extLst>
              <a:ext uri="{FF2B5EF4-FFF2-40B4-BE49-F238E27FC236}">
                <a16:creationId xmlns:a16="http://schemas.microsoft.com/office/drawing/2014/main" id="{5EF56923-FE10-4E53-A8EB-A6B212F82327}"/>
              </a:ext>
            </a:extLst>
          </p:cNvPr>
          <p:cNvCxnSpPr>
            <a:cxnSpLocks/>
            <a:stCxn id="37" idx="3"/>
            <a:endCxn id="34" idx="1"/>
          </p:cNvCxnSpPr>
          <p:nvPr/>
        </p:nvCxnSpPr>
        <p:spPr>
          <a:xfrm>
            <a:off x="7775833" y="934935"/>
            <a:ext cx="328159" cy="870842"/>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59" name="Connector: Curved 158">
            <a:extLst>
              <a:ext uri="{FF2B5EF4-FFF2-40B4-BE49-F238E27FC236}">
                <a16:creationId xmlns:a16="http://schemas.microsoft.com/office/drawing/2014/main" id="{A74FCF56-5C04-46F6-8C87-A891A2BE6764}"/>
              </a:ext>
            </a:extLst>
          </p:cNvPr>
          <p:cNvCxnSpPr>
            <a:cxnSpLocks/>
            <a:stCxn id="22" idx="3"/>
            <a:endCxn id="5" idx="1"/>
          </p:cNvCxnSpPr>
          <p:nvPr/>
        </p:nvCxnSpPr>
        <p:spPr>
          <a:xfrm flipV="1">
            <a:off x="9469202" y="342038"/>
            <a:ext cx="304502" cy="305777"/>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64" name="Connector: Curved 163">
            <a:extLst>
              <a:ext uri="{FF2B5EF4-FFF2-40B4-BE49-F238E27FC236}">
                <a16:creationId xmlns:a16="http://schemas.microsoft.com/office/drawing/2014/main" id="{2D3DF6D8-86C0-4EE4-A016-8D5A60589ED1}"/>
              </a:ext>
            </a:extLst>
          </p:cNvPr>
          <p:cNvCxnSpPr>
            <a:cxnSpLocks/>
            <a:stCxn id="22" idx="3"/>
            <a:endCxn id="10" idx="1"/>
          </p:cNvCxnSpPr>
          <p:nvPr/>
        </p:nvCxnSpPr>
        <p:spPr>
          <a:xfrm flipV="1">
            <a:off x="9469202" y="646441"/>
            <a:ext cx="304502" cy="1374"/>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66" name="Connector: Curved 165">
            <a:extLst>
              <a:ext uri="{FF2B5EF4-FFF2-40B4-BE49-F238E27FC236}">
                <a16:creationId xmlns:a16="http://schemas.microsoft.com/office/drawing/2014/main" id="{2DAABEE2-0D17-439B-B80C-806BEA4E57C2}"/>
              </a:ext>
            </a:extLst>
          </p:cNvPr>
          <p:cNvCxnSpPr>
            <a:cxnSpLocks/>
            <a:stCxn id="22" idx="3"/>
            <a:endCxn id="13" idx="1"/>
          </p:cNvCxnSpPr>
          <p:nvPr/>
        </p:nvCxnSpPr>
        <p:spPr>
          <a:xfrm>
            <a:off x="9469202" y="647815"/>
            <a:ext cx="304502" cy="303029"/>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69" name="Connector: Curved 168">
            <a:extLst>
              <a:ext uri="{FF2B5EF4-FFF2-40B4-BE49-F238E27FC236}">
                <a16:creationId xmlns:a16="http://schemas.microsoft.com/office/drawing/2014/main" id="{D6614FAA-299D-44AF-9F6C-100763C93857}"/>
              </a:ext>
            </a:extLst>
          </p:cNvPr>
          <p:cNvCxnSpPr>
            <a:cxnSpLocks/>
            <a:stCxn id="31" idx="3"/>
            <a:endCxn id="16" idx="1"/>
          </p:cNvCxnSpPr>
          <p:nvPr/>
        </p:nvCxnSpPr>
        <p:spPr>
          <a:xfrm>
            <a:off x="9469202" y="1226796"/>
            <a:ext cx="304502" cy="117493"/>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72" name="Connector: Curved 171">
            <a:extLst>
              <a:ext uri="{FF2B5EF4-FFF2-40B4-BE49-F238E27FC236}">
                <a16:creationId xmlns:a16="http://schemas.microsoft.com/office/drawing/2014/main" id="{E4CC2773-0519-46EC-B276-0D1D148DC051}"/>
              </a:ext>
            </a:extLst>
          </p:cNvPr>
          <p:cNvCxnSpPr>
            <a:cxnSpLocks/>
            <a:stCxn id="31" idx="3"/>
            <a:endCxn id="19" idx="1"/>
          </p:cNvCxnSpPr>
          <p:nvPr/>
        </p:nvCxnSpPr>
        <p:spPr>
          <a:xfrm>
            <a:off x="9469202" y="1226796"/>
            <a:ext cx="304502" cy="421897"/>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75" name="Connector: Curved 174">
            <a:extLst>
              <a:ext uri="{FF2B5EF4-FFF2-40B4-BE49-F238E27FC236}">
                <a16:creationId xmlns:a16="http://schemas.microsoft.com/office/drawing/2014/main" id="{B75D2A37-8F34-4A33-9DE2-07D9EC8055C6}"/>
              </a:ext>
            </a:extLst>
          </p:cNvPr>
          <p:cNvCxnSpPr>
            <a:cxnSpLocks/>
            <a:stCxn id="93" idx="3"/>
            <a:endCxn id="99" idx="1"/>
          </p:cNvCxnSpPr>
          <p:nvPr/>
        </p:nvCxnSpPr>
        <p:spPr>
          <a:xfrm flipV="1">
            <a:off x="9469202" y="2322610"/>
            <a:ext cx="304502" cy="306015"/>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78" name="Connector: Curved 177">
            <a:extLst>
              <a:ext uri="{FF2B5EF4-FFF2-40B4-BE49-F238E27FC236}">
                <a16:creationId xmlns:a16="http://schemas.microsoft.com/office/drawing/2014/main" id="{EAD88D58-0807-40B8-8DE9-51EBF0F4F958}"/>
              </a:ext>
            </a:extLst>
          </p:cNvPr>
          <p:cNvCxnSpPr>
            <a:cxnSpLocks/>
            <a:stCxn id="93" idx="3"/>
            <a:endCxn id="102" idx="1"/>
          </p:cNvCxnSpPr>
          <p:nvPr/>
        </p:nvCxnSpPr>
        <p:spPr>
          <a:xfrm flipV="1">
            <a:off x="9469202" y="2627013"/>
            <a:ext cx="304502" cy="1612"/>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181" name="Connector: Curved 180">
            <a:extLst>
              <a:ext uri="{FF2B5EF4-FFF2-40B4-BE49-F238E27FC236}">
                <a16:creationId xmlns:a16="http://schemas.microsoft.com/office/drawing/2014/main" id="{4FC77C15-796F-4201-90BE-DA6F91DED7D5}"/>
              </a:ext>
            </a:extLst>
          </p:cNvPr>
          <p:cNvCxnSpPr>
            <a:cxnSpLocks/>
            <a:stCxn id="93" idx="3"/>
            <a:endCxn id="105" idx="1"/>
          </p:cNvCxnSpPr>
          <p:nvPr/>
        </p:nvCxnSpPr>
        <p:spPr>
          <a:xfrm>
            <a:off x="9469202" y="2628625"/>
            <a:ext cx="304502" cy="302791"/>
          </a:xfrm>
          <a:prstGeom prst="curvedConnector3">
            <a:avLst>
              <a:gd name="adj1" fmla="val 50000"/>
            </a:avLst>
          </a:prstGeom>
          <a:ln w="12700">
            <a:solidFill>
              <a:srgbClr val="D0CEC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415485"/>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44546A"/>
      </a:dk2>
      <a:lt2>
        <a:srgbClr val="E7E6E6"/>
      </a:lt2>
      <a:accent1>
        <a:srgbClr val="1359A7"/>
      </a:accent1>
      <a:accent2>
        <a:srgbClr val="56C09F"/>
      </a:accent2>
      <a:accent3>
        <a:srgbClr val="1872D6"/>
      </a:accent3>
      <a:accent4>
        <a:srgbClr val="8CD4BE"/>
      </a:accent4>
      <a:accent5>
        <a:srgbClr val="4F99EB"/>
      </a:accent5>
      <a:accent6>
        <a:srgbClr val="BFE7DB"/>
      </a:accent6>
      <a:hlink>
        <a:srgbClr val="0563C1"/>
      </a:hlink>
      <a:folHlink>
        <a:srgbClr val="954F72"/>
      </a:folHlink>
    </a:clrScheme>
    <a:fontScheme name="Custom 1">
      <a:majorFont>
        <a:latin typeface="Century Gothic"/>
        <a:ea typeface="Helvetica Neue Medium"/>
        <a:cs typeface="Helvetica Neue Medium"/>
      </a:majorFont>
      <a:minorFont>
        <a:latin typeface="Century Gothic"/>
        <a:ea typeface="Helvetica Neue Medium"/>
        <a:cs typeface="Helvetica Neue Mediu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6960</TotalTime>
  <Words>4523</Words>
  <Application>Microsoft Macintosh PowerPoint</Application>
  <PresentationFormat>Widescreen</PresentationFormat>
  <Paragraphs>1012</Paragraphs>
  <Slides>40</Slides>
  <Notes>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40</vt:i4>
      </vt:variant>
    </vt:vector>
  </HeadingPairs>
  <TitlesOfParts>
    <vt:vector size="47" baseType="lpstr">
      <vt:lpstr>Inter</vt:lpstr>
      <vt:lpstr>Arial</vt:lpstr>
      <vt:lpstr>Calibri</vt:lpstr>
      <vt:lpstr>Century Gothic</vt:lpstr>
      <vt:lpstr>Office Theme</vt:lpstr>
      <vt:lpstr>1_Office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Frameworks for Innovation</dc:title>
  <dc:subject>Consulting Frameworks for Innovation</dc:subject>
  <dc:creator>You Exec (https://youexec.com/resources)</dc:creator>
  <cp:keywords>You Exec (https://youexec.com/resources)</cp:keywords>
  <dc:description>You Exec (https://youexec.com/resources)</dc:description>
  <cp:lastModifiedBy>Microsoft Office User</cp:lastModifiedBy>
  <cp:revision>3089</cp:revision>
  <dcterms:created xsi:type="dcterms:W3CDTF">2021-10-28T16:47:50Z</dcterms:created>
  <dcterms:modified xsi:type="dcterms:W3CDTF">2021-11-24T23:06:04Z</dcterms:modified>
  <cp:category>You Exec (https://youexec.com/resources)</cp:category>
</cp:coreProperties>
</file>